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3" r:id="rId3"/>
    <p:sldId id="257" r:id="rId4"/>
    <p:sldId id="258" r:id="rId5"/>
    <p:sldId id="280" r:id="rId6"/>
    <p:sldId id="345" r:id="rId7"/>
    <p:sldId id="259" r:id="rId8"/>
    <p:sldId id="344" r:id="rId9"/>
    <p:sldId id="346" r:id="rId10"/>
    <p:sldId id="261" r:id="rId11"/>
    <p:sldId id="262" r:id="rId12"/>
    <p:sldId id="351" r:id="rId13"/>
    <p:sldId id="319" r:id="rId14"/>
    <p:sldId id="348" r:id="rId15"/>
    <p:sldId id="350" r:id="rId16"/>
    <p:sldId id="349" r:id="rId17"/>
    <p:sldId id="352" r:id="rId18"/>
    <p:sldId id="306" r:id="rId19"/>
    <p:sldId id="307" r:id="rId20"/>
    <p:sldId id="308" r:id="rId21"/>
    <p:sldId id="309" r:id="rId22"/>
    <p:sldId id="310" r:id="rId23"/>
    <p:sldId id="326" r:id="rId24"/>
    <p:sldId id="311" r:id="rId25"/>
    <p:sldId id="312" r:id="rId26"/>
    <p:sldId id="313" r:id="rId27"/>
    <p:sldId id="314" r:id="rId28"/>
    <p:sldId id="315" r:id="rId29"/>
    <p:sldId id="323" r:id="rId30"/>
    <p:sldId id="302" r:id="rId31"/>
    <p:sldId id="353" r:id="rId32"/>
    <p:sldId id="303" r:id="rId33"/>
    <p:sldId id="320" r:id="rId34"/>
    <p:sldId id="324" r:id="rId35"/>
    <p:sldId id="325" r:id="rId36"/>
    <p:sldId id="328" r:id="rId37"/>
    <p:sldId id="329" r:id="rId38"/>
    <p:sldId id="331" r:id="rId39"/>
    <p:sldId id="263" r:id="rId40"/>
    <p:sldId id="264" r:id="rId41"/>
    <p:sldId id="335" r:id="rId42"/>
    <p:sldId id="336" r:id="rId43"/>
    <p:sldId id="337" r:id="rId44"/>
    <p:sldId id="338" r:id="rId45"/>
    <p:sldId id="341" r:id="rId46"/>
    <p:sldId id="342" r:id="rId47"/>
    <p:sldId id="343" r:id="rId48"/>
    <p:sldId id="395" r:id="rId49"/>
    <p:sldId id="339" r:id="rId50"/>
    <p:sldId id="265" r:id="rId51"/>
    <p:sldId id="316" r:id="rId52"/>
    <p:sldId id="317" r:id="rId53"/>
    <p:sldId id="318" r:id="rId54"/>
    <p:sldId id="266" r:id="rId55"/>
    <p:sldId id="267" r:id="rId56"/>
    <p:sldId id="304" r:id="rId57"/>
    <p:sldId id="354" r:id="rId58"/>
    <p:sldId id="355" r:id="rId59"/>
    <p:sldId id="356" r:id="rId60"/>
    <p:sldId id="357" r:id="rId61"/>
    <p:sldId id="358" r:id="rId62"/>
    <p:sldId id="359" r:id="rId63"/>
    <p:sldId id="360" r:id="rId64"/>
    <p:sldId id="361" r:id="rId65"/>
    <p:sldId id="362" r:id="rId66"/>
    <p:sldId id="363" r:id="rId67"/>
    <p:sldId id="268" r:id="rId68"/>
    <p:sldId id="269" r:id="rId69"/>
    <p:sldId id="271" r:id="rId70"/>
    <p:sldId id="272" r:id="rId71"/>
    <p:sldId id="305" r:id="rId72"/>
    <p:sldId id="292" r:id="rId73"/>
    <p:sldId id="299" r:id="rId74"/>
    <p:sldId id="300" r:id="rId75"/>
    <p:sldId id="301" r:id="rId76"/>
    <p:sldId id="293" r:id="rId77"/>
    <p:sldId id="295" r:id="rId78"/>
    <p:sldId id="333" r:id="rId79"/>
    <p:sldId id="367" r:id="rId80"/>
    <p:sldId id="388" r:id="rId81"/>
    <p:sldId id="368" r:id="rId82"/>
    <p:sldId id="366" r:id="rId83"/>
    <p:sldId id="369" r:id="rId84"/>
    <p:sldId id="365" r:id="rId85"/>
    <p:sldId id="372" r:id="rId86"/>
    <p:sldId id="373" r:id="rId87"/>
    <p:sldId id="334" r:id="rId88"/>
    <p:sldId id="273" r:id="rId89"/>
    <p:sldId id="370" r:id="rId90"/>
    <p:sldId id="371" r:id="rId91"/>
    <p:sldId id="275" r:id="rId92"/>
    <p:sldId id="364" r:id="rId93"/>
    <p:sldId id="276" r:id="rId94"/>
    <p:sldId id="389" r:id="rId95"/>
    <p:sldId id="374" r:id="rId96"/>
    <p:sldId id="277" r:id="rId97"/>
    <p:sldId id="375" r:id="rId98"/>
    <p:sldId id="278" r:id="rId99"/>
    <p:sldId id="279" r:id="rId100"/>
    <p:sldId id="390" r:id="rId101"/>
    <p:sldId id="376" r:id="rId102"/>
    <p:sldId id="283" r:id="rId103"/>
    <p:sldId id="284" r:id="rId104"/>
    <p:sldId id="377" r:id="rId105"/>
    <p:sldId id="378" r:id="rId106"/>
    <p:sldId id="382" r:id="rId107"/>
    <p:sldId id="379" r:id="rId108"/>
    <p:sldId id="380" r:id="rId109"/>
    <p:sldId id="381" r:id="rId110"/>
    <p:sldId id="387" r:id="rId111"/>
    <p:sldId id="385" r:id="rId112"/>
    <p:sldId id="386" r:id="rId113"/>
    <p:sldId id="392" r:id="rId114"/>
    <p:sldId id="393" r:id="rId115"/>
    <p:sldId id="394" r:id="rId116"/>
    <p:sldId id="397" r:id="rId117"/>
    <p:sldId id="398" r:id="rId118"/>
    <p:sldId id="285" r:id="rId119"/>
    <p:sldId id="286" r:id="rId120"/>
    <p:sldId id="396" r:id="rId121"/>
    <p:sldId id="400" r:id="rId122"/>
    <p:sldId id="288" r:id="rId123"/>
    <p:sldId id="289" r:id="rId124"/>
    <p:sldId id="298" r:id="rId125"/>
    <p:sldId id="391" r:id="rId126"/>
    <p:sldId id="399" r:id="rId127"/>
    <p:sldId id="291" r:id="rId128"/>
    <p:sldId id="402" r:id="rId129"/>
    <p:sldId id="401"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579" autoAdjust="0"/>
    <p:restoredTop sz="94660"/>
  </p:normalViewPr>
  <p:slideViewPr>
    <p:cSldViewPr snapToGrid="0">
      <p:cViewPr varScale="1">
        <p:scale>
          <a:sx n="103" d="100"/>
          <a:sy n="103" d="100"/>
        </p:scale>
        <p:origin x="90" y="6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71EAB10-058A-4F0E-AC1D-A7AE156A7FF7}" type="doc">
      <dgm:prSet loTypeId="urn:microsoft.com/office/officeart/2005/8/layout/hierarchy1#3" loCatId="hierarchy" qsTypeId="urn:microsoft.com/office/officeart/2005/8/quickstyle/3d7#3" qsCatId="3D" csTypeId="urn:microsoft.com/office/officeart/2005/8/colors/accent1_2#4" csCatId="accent1" phldr="1"/>
      <dgm:spPr/>
      <dgm:t>
        <a:bodyPr/>
        <a:lstStyle/>
        <a:p>
          <a:endParaRPr lang="zh-CN" altLang="en-US"/>
        </a:p>
      </dgm:t>
    </dgm:pt>
    <dgm:pt modelId="{AD6F2061-4505-4832-A5D0-8544CFDC2491}">
      <dgm:prSet phldrT="[文本]" custT="1"/>
      <dgm:spPr/>
      <dgm:t>
        <a:bodyPr/>
        <a:lstStyle/>
        <a:p>
          <a:pPr>
            <a:lnSpc>
              <a:spcPts val="3300"/>
            </a:lnSpc>
          </a:pPr>
          <a:r>
            <a: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印象</a:t>
          </a:r>
          <a:endParaRPr lang="en-US" altLang="zh-CN"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40E40B2-CDA0-48F8-976D-1C462BFAFCDC}" type="parTrans" cxnId="{37B2750A-F0C3-4A0E-A45F-6AD36F59294B}">
      <dgm:prSet/>
      <dgm:spPr/>
      <dgm:t>
        <a:bodyPr/>
        <a:lstStyle/>
        <a:p>
          <a:endParaRPr lang="zh-CN" altLang="en-US"/>
        </a:p>
      </dgm:t>
    </dgm:pt>
    <dgm:pt modelId="{62F2F121-1658-47B3-89C7-0D8FD217529B}" type="sibTrans" cxnId="{37B2750A-F0C3-4A0E-A45F-6AD36F59294B}">
      <dgm:prSet/>
      <dgm:spPr/>
      <dgm:t>
        <a:bodyPr/>
        <a:lstStyle/>
        <a:p>
          <a:endParaRPr lang="zh-CN" altLang="en-US"/>
        </a:p>
      </dgm:t>
    </dgm:pt>
    <dgm:pt modelId="{13BA31FB-1064-4D07-A8A7-7A4AB2174531}">
      <dgm:prSet phldrT="[文本]" custT="1"/>
      <dgm:spPr/>
      <dgm:t>
        <a:bodyPr/>
        <a:lstStyle/>
        <a:p>
          <a:r>
            <a:rPr lang="zh-CN" altLang="en-US" sz="24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包容</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D9D3304-56A0-4B08-B435-093FCF14DFC0}" type="parTrans" cxnId="{76A88FD0-B9C4-49D7-A420-F62DB86DBA6E}">
      <dgm:prSet/>
      <dgm:spPr/>
      <dgm:t>
        <a:bodyPr/>
        <a:lstStyle/>
        <a:p>
          <a:endParaRPr lang="zh-CN" altLang="en-US"/>
        </a:p>
      </dgm:t>
    </dgm:pt>
    <dgm:pt modelId="{EF5A69EF-E28F-4696-8736-0A887A242B5E}" type="sibTrans" cxnId="{76A88FD0-B9C4-49D7-A420-F62DB86DBA6E}">
      <dgm:prSet/>
      <dgm:spPr/>
      <dgm:t>
        <a:bodyPr/>
        <a:lstStyle/>
        <a:p>
          <a:endParaRPr lang="zh-CN" altLang="en-US"/>
        </a:p>
      </dgm:t>
    </dgm:pt>
    <dgm:pt modelId="{A932EEBD-E53C-4622-B61C-EDBDF29D84C5}">
      <dgm:prSet phldrT="[文本]" custT="1"/>
      <dgm:spPr/>
      <dgm:t>
        <a:bodyPr/>
        <a:lstStyle/>
        <a:p>
          <a:r>
            <a:rPr lang="zh-CN" altLang="en-US" sz="24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美丽</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96545483-7DDE-4A80-840A-BEC9E209E861}" type="parTrans" cxnId="{2B24BE11-026E-4738-AB33-16417609D359}">
      <dgm:prSet/>
      <dgm:spPr/>
      <dgm:t>
        <a:bodyPr/>
        <a:lstStyle/>
        <a:p>
          <a:endParaRPr lang="zh-CN" altLang="en-US"/>
        </a:p>
      </dgm:t>
    </dgm:pt>
    <dgm:pt modelId="{568F4611-EDA5-4B69-9711-AE648C8DD132}" type="sibTrans" cxnId="{2B24BE11-026E-4738-AB33-16417609D359}">
      <dgm:prSet/>
      <dgm:spPr/>
      <dgm:t>
        <a:bodyPr/>
        <a:lstStyle/>
        <a:p>
          <a:endParaRPr lang="zh-CN" altLang="en-US"/>
        </a:p>
      </dgm:t>
    </dgm:pt>
    <dgm:pt modelId="{5183EDC8-10B5-46FB-90F4-048E769E9CF0}">
      <dgm:prSet custT="1"/>
      <dgm:spPr/>
      <dgm:t>
        <a:bodyPr/>
        <a:lstStyle/>
        <a:p>
          <a:r>
            <a:rPr lang="zh-CN" altLang="en-US" sz="24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热情</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F91F0A16-DDBA-4A4F-B033-521A07C7F3B8}" type="parTrans" cxnId="{F46E650B-7D59-4E18-934D-B0F380ED752E}">
      <dgm:prSet/>
      <dgm:spPr/>
      <dgm:t>
        <a:bodyPr/>
        <a:lstStyle/>
        <a:p>
          <a:endParaRPr lang="zh-CN" altLang="en-US"/>
        </a:p>
      </dgm:t>
    </dgm:pt>
    <dgm:pt modelId="{4346A8FF-7035-4FA7-BFB0-715D9946D0CE}" type="sibTrans" cxnId="{F46E650B-7D59-4E18-934D-B0F380ED752E}">
      <dgm:prSet/>
      <dgm:spPr/>
      <dgm:t>
        <a:bodyPr/>
        <a:lstStyle/>
        <a:p>
          <a:endParaRPr lang="zh-CN" altLang="en-US"/>
        </a:p>
      </dgm:t>
    </dgm:pt>
    <dgm:pt modelId="{7D1739F3-3855-4D82-BA35-2122A3079553}">
      <dgm:prSet custT="1"/>
      <dgm:spPr/>
      <dgm:t>
        <a:bodyPr/>
        <a:lstStyle/>
        <a:p>
          <a:r>
            <a:rPr lang="zh-CN" altLang="en-US" sz="2400" b="1" i="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灵气</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6D4B39B6-3CCB-4121-8720-FAC056AA7841}" type="parTrans" cxnId="{E7E20FEB-17B2-4856-B315-A17846CB2DE2}">
      <dgm:prSet/>
      <dgm:spPr/>
      <dgm:t>
        <a:bodyPr/>
        <a:lstStyle/>
        <a:p>
          <a:endParaRPr lang="zh-CN" altLang="en-US"/>
        </a:p>
      </dgm:t>
    </dgm:pt>
    <dgm:pt modelId="{16F2F480-088F-4C64-B8CC-437FCC805C1C}" type="sibTrans" cxnId="{E7E20FEB-17B2-4856-B315-A17846CB2DE2}">
      <dgm:prSet/>
      <dgm:spPr/>
      <dgm:t>
        <a:bodyPr/>
        <a:lstStyle/>
        <a:p>
          <a:endParaRPr lang="zh-CN" altLang="en-US"/>
        </a:p>
      </dgm:t>
    </dgm:pt>
    <dgm:pt modelId="{8885166D-A923-4C16-B26D-D74806F876E9}">
      <dgm:prSet custT="1"/>
      <dgm:spPr/>
      <dgm:t>
        <a:bodyPr/>
        <a:lstStyle/>
        <a:p>
          <a:r>
            <a:rPr lang="zh-CN" altLang="en-US" sz="2400" b="1" i="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文艺</a:t>
          </a:r>
          <a:endParaRPr lang="zh-CN" altLang="en-US" sz="2400" b="1" i="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1755E253-CD95-4622-AE03-6E824F8230C7}" type="parTrans" cxnId="{4FCB0673-DD3D-4BCA-86B7-B9689AB13510}">
      <dgm:prSet/>
      <dgm:spPr/>
      <dgm:t>
        <a:bodyPr/>
        <a:lstStyle/>
        <a:p>
          <a:endParaRPr lang="zh-CN" altLang="en-US"/>
        </a:p>
      </dgm:t>
    </dgm:pt>
    <dgm:pt modelId="{3A37FE9C-15AE-4D58-A131-A6062468F5F6}" type="sibTrans" cxnId="{4FCB0673-DD3D-4BCA-86B7-B9689AB13510}">
      <dgm:prSet/>
      <dgm:spPr/>
      <dgm:t>
        <a:bodyPr/>
        <a:lstStyle/>
        <a:p>
          <a:endParaRPr lang="zh-CN" altLang="en-US"/>
        </a:p>
      </dgm:t>
    </dgm:pt>
    <dgm:pt modelId="{279A3EB0-CF74-4040-BC6F-4E476BD3D522}" type="pres">
      <dgm:prSet presAssocID="{F71EAB10-058A-4F0E-AC1D-A7AE156A7FF7}" presName="hierChild1" presStyleCnt="0">
        <dgm:presLayoutVars>
          <dgm:chPref val="1"/>
          <dgm:dir/>
          <dgm:animOne val="branch"/>
          <dgm:animLvl val="lvl"/>
          <dgm:resizeHandles/>
        </dgm:presLayoutVars>
      </dgm:prSet>
      <dgm:spPr/>
      <dgm:t>
        <a:bodyPr/>
        <a:lstStyle/>
        <a:p>
          <a:endParaRPr lang="zh-CN" altLang="en-US"/>
        </a:p>
      </dgm:t>
    </dgm:pt>
    <dgm:pt modelId="{11F95F8C-A171-4471-82EE-671873D1DF04}" type="pres">
      <dgm:prSet presAssocID="{AD6F2061-4505-4832-A5D0-8544CFDC2491}" presName="hierRoot1" presStyleCnt="0"/>
      <dgm:spPr/>
      <dgm:t>
        <a:bodyPr/>
        <a:lstStyle/>
        <a:p>
          <a:endParaRPr lang="zh-CN" altLang="en-US"/>
        </a:p>
      </dgm:t>
    </dgm:pt>
    <dgm:pt modelId="{75B1635F-F149-4E5C-95E1-BA8AD0BA802D}" type="pres">
      <dgm:prSet presAssocID="{AD6F2061-4505-4832-A5D0-8544CFDC2491}" presName="composite" presStyleCnt="0"/>
      <dgm:spPr/>
      <dgm:t>
        <a:bodyPr/>
        <a:lstStyle/>
        <a:p>
          <a:endParaRPr lang="zh-CN" altLang="en-US"/>
        </a:p>
      </dgm:t>
    </dgm:pt>
    <dgm:pt modelId="{939DA555-494A-4A41-B2E8-AD62D0F9C8FB}" type="pres">
      <dgm:prSet presAssocID="{AD6F2061-4505-4832-A5D0-8544CFDC2491}" presName="background" presStyleLbl="node0" presStyleIdx="0" presStyleCnt="1"/>
      <dgm:spPr/>
      <dgm:t>
        <a:bodyPr/>
        <a:lstStyle/>
        <a:p>
          <a:endParaRPr lang="zh-CN" altLang="en-US"/>
        </a:p>
      </dgm:t>
    </dgm:pt>
    <dgm:pt modelId="{5797904F-50C9-4E2C-A431-F50DC7E2BFB8}" type="pres">
      <dgm:prSet presAssocID="{AD6F2061-4505-4832-A5D0-8544CFDC2491}" presName="text" presStyleLbl="fgAcc0" presStyleIdx="0" presStyleCnt="1" custLinFactNeighborX="-718" custLinFactNeighborY="-67012">
        <dgm:presLayoutVars>
          <dgm:chPref val="3"/>
        </dgm:presLayoutVars>
      </dgm:prSet>
      <dgm:spPr/>
      <dgm:t>
        <a:bodyPr/>
        <a:lstStyle/>
        <a:p>
          <a:endParaRPr lang="zh-CN" altLang="en-US"/>
        </a:p>
      </dgm:t>
    </dgm:pt>
    <dgm:pt modelId="{CB6C449D-D284-4744-A9FF-6E432B046A16}" type="pres">
      <dgm:prSet presAssocID="{AD6F2061-4505-4832-A5D0-8544CFDC2491}" presName="hierChild2" presStyleCnt="0"/>
      <dgm:spPr/>
      <dgm:t>
        <a:bodyPr/>
        <a:lstStyle/>
        <a:p>
          <a:endParaRPr lang="zh-CN" altLang="en-US"/>
        </a:p>
      </dgm:t>
    </dgm:pt>
    <dgm:pt modelId="{5B023FED-2891-4A45-8928-27FE3C7B45ED}" type="pres">
      <dgm:prSet presAssocID="{7D9D3304-56A0-4B08-B435-093FCF14DFC0}" presName="Name10" presStyleLbl="parChTrans1D2" presStyleIdx="0" presStyleCnt="5"/>
      <dgm:spPr/>
      <dgm:t>
        <a:bodyPr/>
        <a:lstStyle/>
        <a:p>
          <a:endParaRPr lang="zh-CN" altLang="en-US"/>
        </a:p>
      </dgm:t>
    </dgm:pt>
    <dgm:pt modelId="{021CF489-7C1E-459C-940A-FBA750EDE839}" type="pres">
      <dgm:prSet presAssocID="{13BA31FB-1064-4D07-A8A7-7A4AB2174531}" presName="hierRoot2" presStyleCnt="0"/>
      <dgm:spPr/>
      <dgm:t>
        <a:bodyPr/>
        <a:lstStyle/>
        <a:p>
          <a:endParaRPr lang="zh-CN" altLang="en-US"/>
        </a:p>
      </dgm:t>
    </dgm:pt>
    <dgm:pt modelId="{372D4F34-7570-41FC-A0DD-B3A5BE492D09}" type="pres">
      <dgm:prSet presAssocID="{13BA31FB-1064-4D07-A8A7-7A4AB2174531}" presName="composite2" presStyleCnt="0"/>
      <dgm:spPr/>
      <dgm:t>
        <a:bodyPr/>
        <a:lstStyle/>
        <a:p>
          <a:endParaRPr lang="zh-CN" altLang="en-US"/>
        </a:p>
      </dgm:t>
    </dgm:pt>
    <dgm:pt modelId="{FA1F8743-9FA4-4EF3-A340-114252297654}" type="pres">
      <dgm:prSet presAssocID="{13BA31FB-1064-4D07-A8A7-7A4AB2174531}" presName="background2" presStyleLbl="node2" presStyleIdx="0" presStyleCnt="5"/>
      <dgm:spPr/>
      <dgm:t>
        <a:bodyPr/>
        <a:lstStyle/>
        <a:p>
          <a:endParaRPr lang="zh-CN" altLang="en-US"/>
        </a:p>
      </dgm:t>
    </dgm:pt>
    <dgm:pt modelId="{9362D2A7-E3B6-4CD6-97EF-77FEE77F75D9}" type="pres">
      <dgm:prSet presAssocID="{13BA31FB-1064-4D07-A8A7-7A4AB2174531}" presName="text2" presStyleLbl="fgAcc2" presStyleIdx="0" presStyleCnt="5">
        <dgm:presLayoutVars>
          <dgm:chPref val="3"/>
        </dgm:presLayoutVars>
      </dgm:prSet>
      <dgm:spPr/>
      <dgm:t>
        <a:bodyPr/>
        <a:lstStyle/>
        <a:p>
          <a:endParaRPr lang="zh-CN" altLang="en-US"/>
        </a:p>
      </dgm:t>
    </dgm:pt>
    <dgm:pt modelId="{DA6FE273-C9B8-4C29-8653-E70CD261BEBC}" type="pres">
      <dgm:prSet presAssocID="{13BA31FB-1064-4D07-A8A7-7A4AB2174531}" presName="hierChild3" presStyleCnt="0"/>
      <dgm:spPr/>
      <dgm:t>
        <a:bodyPr/>
        <a:lstStyle/>
        <a:p>
          <a:endParaRPr lang="zh-CN" altLang="en-US"/>
        </a:p>
      </dgm:t>
    </dgm:pt>
    <dgm:pt modelId="{A6CCE2FF-CA27-4CCD-9C9E-65C304F3971B}" type="pres">
      <dgm:prSet presAssocID="{F91F0A16-DDBA-4A4F-B033-521A07C7F3B8}" presName="Name10" presStyleLbl="parChTrans1D2" presStyleIdx="1" presStyleCnt="5"/>
      <dgm:spPr/>
      <dgm:t>
        <a:bodyPr/>
        <a:lstStyle/>
        <a:p>
          <a:endParaRPr lang="zh-CN" altLang="en-US"/>
        </a:p>
      </dgm:t>
    </dgm:pt>
    <dgm:pt modelId="{EB01B288-0EA6-471C-9583-A7EED266C4E5}" type="pres">
      <dgm:prSet presAssocID="{5183EDC8-10B5-46FB-90F4-048E769E9CF0}" presName="hierRoot2" presStyleCnt="0"/>
      <dgm:spPr/>
      <dgm:t>
        <a:bodyPr/>
        <a:lstStyle/>
        <a:p>
          <a:endParaRPr lang="zh-CN" altLang="en-US"/>
        </a:p>
      </dgm:t>
    </dgm:pt>
    <dgm:pt modelId="{0E644012-B545-4076-9279-D2DD4BC570A3}" type="pres">
      <dgm:prSet presAssocID="{5183EDC8-10B5-46FB-90F4-048E769E9CF0}" presName="composite2" presStyleCnt="0"/>
      <dgm:spPr/>
      <dgm:t>
        <a:bodyPr/>
        <a:lstStyle/>
        <a:p>
          <a:endParaRPr lang="zh-CN" altLang="en-US"/>
        </a:p>
      </dgm:t>
    </dgm:pt>
    <dgm:pt modelId="{17C430F4-2591-4429-9CDD-05D2C2E789B2}" type="pres">
      <dgm:prSet presAssocID="{5183EDC8-10B5-46FB-90F4-048E769E9CF0}" presName="background2" presStyleLbl="node2" presStyleIdx="1" presStyleCnt="5"/>
      <dgm:spPr/>
      <dgm:t>
        <a:bodyPr/>
        <a:lstStyle/>
        <a:p>
          <a:endParaRPr lang="zh-CN" altLang="en-US"/>
        </a:p>
      </dgm:t>
    </dgm:pt>
    <dgm:pt modelId="{0476205B-036E-4241-9F2D-F7D185464B3E}" type="pres">
      <dgm:prSet presAssocID="{5183EDC8-10B5-46FB-90F4-048E769E9CF0}" presName="text2" presStyleLbl="fgAcc2" presStyleIdx="1" presStyleCnt="5">
        <dgm:presLayoutVars>
          <dgm:chPref val="3"/>
        </dgm:presLayoutVars>
      </dgm:prSet>
      <dgm:spPr/>
      <dgm:t>
        <a:bodyPr/>
        <a:lstStyle/>
        <a:p>
          <a:endParaRPr lang="zh-CN" altLang="en-US"/>
        </a:p>
      </dgm:t>
    </dgm:pt>
    <dgm:pt modelId="{3F4C7FCD-6F48-492C-9624-CBC2F92848B6}" type="pres">
      <dgm:prSet presAssocID="{5183EDC8-10B5-46FB-90F4-048E769E9CF0}" presName="hierChild3" presStyleCnt="0"/>
      <dgm:spPr/>
      <dgm:t>
        <a:bodyPr/>
        <a:lstStyle/>
        <a:p>
          <a:endParaRPr lang="zh-CN" altLang="en-US"/>
        </a:p>
      </dgm:t>
    </dgm:pt>
    <dgm:pt modelId="{E54F57B1-2B5B-45F5-8976-69ECFD9E9394}" type="pres">
      <dgm:prSet presAssocID="{96545483-7DDE-4A80-840A-BEC9E209E861}" presName="Name10" presStyleLbl="parChTrans1D2" presStyleIdx="2" presStyleCnt="5"/>
      <dgm:spPr/>
      <dgm:t>
        <a:bodyPr/>
        <a:lstStyle/>
        <a:p>
          <a:endParaRPr lang="zh-CN" altLang="en-US"/>
        </a:p>
      </dgm:t>
    </dgm:pt>
    <dgm:pt modelId="{3FFC5012-BAB2-46FE-A148-1BFCF799B66F}" type="pres">
      <dgm:prSet presAssocID="{A932EEBD-E53C-4622-B61C-EDBDF29D84C5}" presName="hierRoot2" presStyleCnt="0"/>
      <dgm:spPr/>
      <dgm:t>
        <a:bodyPr/>
        <a:lstStyle/>
        <a:p>
          <a:endParaRPr lang="zh-CN" altLang="en-US"/>
        </a:p>
      </dgm:t>
    </dgm:pt>
    <dgm:pt modelId="{1A3ECF14-15BF-4612-8EFE-E02AA8D783BF}" type="pres">
      <dgm:prSet presAssocID="{A932EEBD-E53C-4622-B61C-EDBDF29D84C5}" presName="composite2" presStyleCnt="0"/>
      <dgm:spPr/>
      <dgm:t>
        <a:bodyPr/>
        <a:lstStyle/>
        <a:p>
          <a:endParaRPr lang="zh-CN" altLang="en-US"/>
        </a:p>
      </dgm:t>
    </dgm:pt>
    <dgm:pt modelId="{A1FD14A4-D5ED-419D-AD12-095DB934E502}" type="pres">
      <dgm:prSet presAssocID="{A932EEBD-E53C-4622-B61C-EDBDF29D84C5}" presName="background2" presStyleLbl="node2" presStyleIdx="2" presStyleCnt="5"/>
      <dgm:spPr/>
      <dgm:t>
        <a:bodyPr/>
        <a:lstStyle/>
        <a:p>
          <a:endParaRPr lang="zh-CN" altLang="en-US"/>
        </a:p>
      </dgm:t>
    </dgm:pt>
    <dgm:pt modelId="{F7B258B7-C221-4376-BAD4-766DED2AE9BB}" type="pres">
      <dgm:prSet presAssocID="{A932EEBD-E53C-4622-B61C-EDBDF29D84C5}" presName="text2" presStyleLbl="fgAcc2" presStyleIdx="2" presStyleCnt="5">
        <dgm:presLayoutVars>
          <dgm:chPref val="3"/>
        </dgm:presLayoutVars>
      </dgm:prSet>
      <dgm:spPr/>
      <dgm:t>
        <a:bodyPr/>
        <a:lstStyle/>
        <a:p>
          <a:endParaRPr lang="zh-CN" altLang="en-US"/>
        </a:p>
      </dgm:t>
    </dgm:pt>
    <dgm:pt modelId="{153E44C6-C70B-4B83-8B47-5C711C8F879C}" type="pres">
      <dgm:prSet presAssocID="{A932EEBD-E53C-4622-B61C-EDBDF29D84C5}" presName="hierChild3" presStyleCnt="0"/>
      <dgm:spPr/>
      <dgm:t>
        <a:bodyPr/>
        <a:lstStyle/>
        <a:p>
          <a:endParaRPr lang="zh-CN" altLang="en-US"/>
        </a:p>
      </dgm:t>
    </dgm:pt>
    <dgm:pt modelId="{E823C333-AE22-4CEA-B5F0-143ED3A7280B}" type="pres">
      <dgm:prSet presAssocID="{6D4B39B6-3CCB-4121-8720-FAC056AA7841}" presName="Name10" presStyleLbl="parChTrans1D2" presStyleIdx="3" presStyleCnt="5"/>
      <dgm:spPr/>
      <dgm:t>
        <a:bodyPr/>
        <a:lstStyle/>
        <a:p>
          <a:endParaRPr lang="zh-CN" altLang="en-US"/>
        </a:p>
      </dgm:t>
    </dgm:pt>
    <dgm:pt modelId="{12D6B18F-25EC-4479-8864-22FEE396F7EE}" type="pres">
      <dgm:prSet presAssocID="{7D1739F3-3855-4D82-BA35-2122A3079553}" presName="hierRoot2" presStyleCnt="0"/>
      <dgm:spPr/>
      <dgm:t>
        <a:bodyPr/>
        <a:lstStyle/>
        <a:p>
          <a:endParaRPr lang="zh-CN" altLang="en-US"/>
        </a:p>
      </dgm:t>
    </dgm:pt>
    <dgm:pt modelId="{23063870-8D3A-42FD-A841-5C4F7A98A420}" type="pres">
      <dgm:prSet presAssocID="{7D1739F3-3855-4D82-BA35-2122A3079553}" presName="composite2" presStyleCnt="0"/>
      <dgm:spPr/>
      <dgm:t>
        <a:bodyPr/>
        <a:lstStyle/>
        <a:p>
          <a:endParaRPr lang="zh-CN" altLang="en-US"/>
        </a:p>
      </dgm:t>
    </dgm:pt>
    <dgm:pt modelId="{3F09BFA1-7E97-4190-B51D-0830E482058B}" type="pres">
      <dgm:prSet presAssocID="{7D1739F3-3855-4D82-BA35-2122A3079553}" presName="background2" presStyleLbl="node2" presStyleIdx="3" presStyleCnt="5"/>
      <dgm:spPr/>
      <dgm:t>
        <a:bodyPr/>
        <a:lstStyle/>
        <a:p>
          <a:endParaRPr lang="zh-CN" altLang="en-US"/>
        </a:p>
      </dgm:t>
    </dgm:pt>
    <dgm:pt modelId="{DCA82BB9-7F52-4DCA-8C47-31A57263536F}" type="pres">
      <dgm:prSet presAssocID="{7D1739F3-3855-4D82-BA35-2122A3079553}" presName="text2" presStyleLbl="fgAcc2" presStyleIdx="3" presStyleCnt="5">
        <dgm:presLayoutVars>
          <dgm:chPref val="3"/>
        </dgm:presLayoutVars>
      </dgm:prSet>
      <dgm:spPr/>
      <dgm:t>
        <a:bodyPr/>
        <a:lstStyle/>
        <a:p>
          <a:endParaRPr lang="zh-CN" altLang="en-US"/>
        </a:p>
      </dgm:t>
    </dgm:pt>
    <dgm:pt modelId="{B2CC819E-1D50-40F9-BBC6-45D4217D9D55}" type="pres">
      <dgm:prSet presAssocID="{7D1739F3-3855-4D82-BA35-2122A3079553}" presName="hierChild3" presStyleCnt="0"/>
      <dgm:spPr/>
      <dgm:t>
        <a:bodyPr/>
        <a:lstStyle/>
        <a:p>
          <a:endParaRPr lang="zh-CN" altLang="en-US"/>
        </a:p>
      </dgm:t>
    </dgm:pt>
    <dgm:pt modelId="{A255A9FA-31C2-432B-8964-D170CA6ED53C}" type="pres">
      <dgm:prSet presAssocID="{1755E253-CD95-4622-AE03-6E824F8230C7}" presName="Name10" presStyleLbl="parChTrans1D2" presStyleIdx="4" presStyleCnt="5"/>
      <dgm:spPr/>
      <dgm:t>
        <a:bodyPr/>
        <a:lstStyle/>
        <a:p>
          <a:endParaRPr lang="zh-CN" altLang="en-US"/>
        </a:p>
      </dgm:t>
    </dgm:pt>
    <dgm:pt modelId="{FB7626F8-E602-42D9-9BE0-7D0C0734D005}" type="pres">
      <dgm:prSet presAssocID="{8885166D-A923-4C16-B26D-D74806F876E9}" presName="hierRoot2" presStyleCnt="0"/>
      <dgm:spPr/>
    </dgm:pt>
    <dgm:pt modelId="{FB22B2E4-272F-4FFF-9814-7215911D9D6C}" type="pres">
      <dgm:prSet presAssocID="{8885166D-A923-4C16-B26D-D74806F876E9}" presName="composite2" presStyleCnt="0"/>
      <dgm:spPr/>
    </dgm:pt>
    <dgm:pt modelId="{3EF8508B-214D-47D9-8B59-4106656BA4EF}" type="pres">
      <dgm:prSet presAssocID="{8885166D-A923-4C16-B26D-D74806F876E9}" presName="background2" presStyleLbl="node2" presStyleIdx="4" presStyleCnt="5"/>
      <dgm:spPr/>
    </dgm:pt>
    <dgm:pt modelId="{EBC75CC2-0369-4271-9450-70AB4E6132C3}" type="pres">
      <dgm:prSet presAssocID="{8885166D-A923-4C16-B26D-D74806F876E9}" presName="text2" presStyleLbl="fgAcc2" presStyleIdx="4" presStyleCnt="5">
        <dgm:presLayoutVars>
          <dgm:chPref val="3"/>
        </dgm:presLayoutVars>
      </dgm:prSet>
      <dgm:spPr/>
      <dgm:t>
        <a:bodyPr/>
        <a:lstStyle/>
        <a:p>
          <a:endParaRPr lang="zh-CN" altLang="en-US"/>
        </a:p>
      </dgm:t>
    </dgm:pt>
    <dgm:pt modelId="{4EF82189-AB15-476E-8422-D9CB02AD880D}" type="pres">
      <dgm:prSet presAssocID="{8885166D-A923-4C16-B26D-D74806F876E9}" presName="hierChild3" presStyleCnt="0"/>
      <dgm:spPr/>
    </dgm:pt>
  </dgm:ptLst>
  <dgm:cxnLst>
    <dgm:cxn modelId="{CC91CC7A-21C9-471E-896E-DE40BA4F0ABB}" type="presOf" srcId="{13BA31FB-1064-4D07-A8A7-7A4AB2174531}" destId="{9362D2A7-E3B6-4CD6-97EF-77FEE77F75D9}" srcOrd="0" destOrd="0" presId="urn:microsoft.com/office/officeart/2005/8/layout/hierarchy1#3"/>
    <dgm:cxn modelId="{FBF2CE5B-E40A-4924-B57D-BEFC2A0BC0E0}" type="presOf" srcId="{96545483-7DDE-4A80-840A-BEC9E209E861}" destId="{E54F57B1-2B5B-45F5-8976-69ECFD9E9394}" srcOrd="0" destOrd="0" presId="urn:microsoft.com/office/officeart/2005/8/layout/hierarchy1#3"/>
    <dgm:cxn modelId="{72278AE2-21DD-421F-9972-839EC6951954}" type="presOf" srcId="{F71EAB10-058A-4F0E-AC1D-A7AE156A7FF7}" destId="{279A3EB0-CF74-4040-BC6F-4E476BD3D522}" srcOrd="0" destOrd="0" presId="urn:microsoft.com/office/officeart/2005/8/layout/hierarchy1#3"/>
    <dgm:cxn modelId="{E9287BF8-9CB1-48D6-8BE9-193F4FA18742}" type="presOf" srcId="{AD6F2061-4505-4832-A5D0-8544CFDC2491}" destId="{5797904F-50C9-4E2C-A431-F50DC7E2BFB8}" srcOrd="0" destOrd="0" presId="urn:microsoft.com/office/officeart/2005/8/layout/hierarchy1#3"/>
    <dgm:cxn modelId="{9F2055DE-CAB0-4BBE-877C-F7989C76C909}" type="presOf" srcId="{1755E253-CD95-4622-AE03-6E824F8230C7}" destId="{A255A9FA-31C2-432B-8964-D170CA6ED53C}" srcOrd="0" destOrd="0" presId="urn:microsoft.com/office/officeart/2005/8/layout/hierarchy1#3"/>
    <dgm:cxn modelId="{E7E20FEB-17B2-4856-B315-A17846CB2DE2}" srcId="{AD6F2061-4505-4832-A5D0-8544CFDC2491}" destId="{7D1739F3-3855-4D82-BA35-2122A3079553}" srcOrd="3" destOrd="0" parTransId="{6D4B39B6-3CCB-4121-8720-FAC056AA7841}" sibTransId="{16F2F480-088F-4C64-B8CC-437FCC805C1C}"/>
    <dgm:cxn modelId="{4FCB0673-DD3D-4BCA-86B7-B9689AB13510}" srcId="{AD6F2061-4505-4832-A5D0-8544CFDC2491}" destId="{8885166D-A923-4C16-B26D-D74806F876E9}" srcOrd="4" destOrd="0" parTransId="{1755E253-CD95-4622-AE03-6E824F8230C7}" sibTransId="{3A37FE9C-15AE-4D58-A131-A6062468F5F6}"/>
    <dgm:cxn modelId="{419F8FF6-04B8-4800-A8A1-B2ECFAC48BDB}" type="presOf" srcId="{6D4B39B6-3CCB-4121-8720-FAC056AA7841}" destId="{E823C333-AE22-4CEA-B5F0-143ED3A7280B}" srcOrd="0" destOrd="0" presId="urn:microsoft.com/office/officeart/2005/8/layout/hierarchy1#3"/>
    <dgm:cxn modelId="{CA6B5DA3-BA7E-4D92-A922-5B9A30A3141B}" type="presOf" srcId="{8885166D-A923-4C16-B26D-D74806F876E9}" destId="{EBC75CC2-0369-4271-9450-70AB4E6132C3}" srcOrd="0" destOrd="0" presId="urn:microsoft.com/office/officeart/2005/8/layout/hierarchy1#3"/>
    <dgm:cxn modelId="{406B7543-D54E-478D-A747-6367BC02A014}" type="presOf" srcId="{7D1739F3-3855-4D82-BA35-2122A3079553}" destId="{DCA82BB9-7F52-4DCA-8C47-31A57263536F}" srcOrd="0" destOrd="0" presId="urn:microsoft.com/office/officeart/2005/8/layout/hierarchy1#3"/>
    <dgm:cxn modelId="{BD05576A-D825-481A-B6C2-3F22916E5A5F}" type="presOf" srcId="{5183EDC8-10B5-46FB-90F4-048E769E9CF0}" destId="{0476205B-036E-4241-9F2D-F7D185464B3E}" srcOrd="0" destOrd="0" presId="urn:microsoft.com/office/officeart/2005/8/layout/hierarchy1#3"/>
    <dgm:cxn modelId="{B55BCFFC-6DF9-4FFD-9261-BC1D2CD9622A}" type="presOf" srcId="{7D9D3304-56A0-4B08-B435-093FCF14DFC0}" destId="{5B023FED-2891-4A45-8928-27FE3C7B45ED}" srcOrd="0" destOrd="0" presId="urn:microsoft.com/office/officeart/2005/8/layout/hierarchy1#3"/>
    <dgm:cxn modelId="{2B24BE11-026E-4738-AB33-16417609D359}" srcId="{AD6F2061-4505-4832-A5D0-8544CFDC2491}" destId="{A932EEBD-E53C-4622-B61C-EDBDF29D84C5}" srcOrd="2" destOrd="0" parTransId="{96545483-7DDE-4A80-840A-BEC9E209E861}" sibTransId="{568F4611-EDA5-4B69-9711-AE648C8DD132}"/>
    <dgm:cxn modelId="{76A88FD0-B9C4-49D7-A420-F62DB86DBA6E}" srcId="{AD6F2061-4505-4832-A5D0-8544CFDC2491}" destId="{13BA31FB-1064-4D07-A8A7-7A4AB2174531}" srcOrd="0" destOrd="0" parTransId="{7D9D3304-56A0-4B08-B435-093FCF14DFC0}" sibTransId="{EF5A69EF-E28F-4696-8736-0A887A242B5E}"/>
    <dgm:cxn modelId="{EB0CBDFB-06CF-479C-82AC-210995F6F0E4}" type="presOf" srcId="{F91F0A16-DDBA-4A4F-B033-521A07C7F3B8}" destId="{A6CCE2FF-CA27-4CCD-9C9E-65C304F3971B}" srcOrd="0" destOrd="0" presId="urn:microsoft.com/office/officeart/2005/8/layout/hierarchy1#3"/>
    <dgm:cxn modelId="{F46E650B-7D59-4E18-934D-B0F380ED752E}" srcId="{AD6F2061-4505-4832-A5D0-8544CFDC2491}" destId="{5183EDC8-10B5-46FB-90F4-048E769E9CF0}" srcOrd="1" destOrd="0" parTransId="{F91F0A16-DDBA-4A4F-B033-521A07C7F3B8}" sibTransId="{4346A8FF-7035-4FA7-BFB0-715D9946D0CE}"/>
    <dgm:cxn modelId="{73BECD8A-8233-47F6-BD0B-AC1643256226}" type="presOf" srcId="{A932EEBD-E53C-4622-B61C-EDBDF29D84C5}" destId="{F7B258B7-C221-4376-BAD4-766DED2AE9BB}" srcOrd="0" destOrd="0" presId="urn:microsoft.com/office/officeart/2005/8/layout/hierarchy1#3"/>
    <dgm:cxn modelId="{37B2750A-F0C3-4A0E-A45F-6AD36F59294B}" srcId="{F71EAB10-058A-4F0E-AC1D-A7AE156A7FF7}" destId="{AD6F2061-4505-4832-A5D0-8544CFDC2491}" srcOrd="0" destOrd="0" parTransId="{040E40B2-CDA0-48F8-976D-1C462BFAFCDC}" sibTransId="{62F2F121-1658-47B3-89C7-0D8FD217529B}"/>
    <dgm:cxn modelId="{D2BADC38-C321-4D28-8431-74CEF0150E2C}" type="presParOf" srcId="{279A3EB0-CF74-4040-BC6F-4E476BD3D522}" destId="{11F95F8C-A171-4471-82EE-671873D1DF04}" srcOrd="0" destOrd="0" presId="urn:microsoft.com/office/officeart/2005/8/layout/hierarchy1#3"/>
    <dgm:cxn modelId="{BF20EB1C-CDF2-4CBD-847E-C16761F1F771}" type="presParOf" srcId="{11F95F8C-A171-4471-82EE-671873D1DF04}" destId="{75B1635F-F149-4E5C-95E1-BA8AD0BA802D}" srcOrd="0" destOrd="0" presId="urn:microsoft.com/office/officeart/2005/8/layout/hierarchy1#3"/>
    <dgm:cxn modelId="{E007EC0B-B7FE-4DCE-B180-4E33AD301F2D}" type="presParOf" srcId="{75B1635F-F149-4E5C-95E1-BA8AD0BA802D}" destId="{939DA555-494A-4A41-B2E8-AD62D0F9C8FB}" srcOrd="0" destOrd="0" presId="urn:microsoft.com/office/officeart/2005/8/layout/hierarchy1#3"/>
    <dgm:cxn modelId="{B631540B-4E91-4DB3-A14B-F1D552F4C421}" type="presParOf" srcId="{75B1635F-F149-4E5C-95E1-BA8AD0BA802D}" destId="{5797904F-50C9-4E2C-A431-F50DC7E2BFB8}" srcOrd="1" destOrd="0" presId="urn:microsoft.com/office/officeart/2005/8/layout/hierarchy1#3"/>
    <dgm:cxn modelId="{4EF8F0B3-15EB-4BC7-9E92-7D47EBD85E7C}" type="presParOf" srcId="{11F95F8C-A171-4471-82EE-671873D1DF04}" destId="{CB6C449D-D284-4744-A9FF-6E432B046A16}" srcOrd="1" destOrd="0" presId="urn:microsoft.com/office/officeart/2005/8/layout/hierarchy1#3"/>
    <dgm:cxn modelId="{6BD5D2A0-2EA8-441A-8709-E969D1815688}" type="presParOf" srcId="{CB6C449D-D284-4744-A9FF-6E432B046A16}" destId="{5B023FED-2891-4A45-8928-27FE3C7B45ED}" srcOrd="0" destOrd="0" presId="urn:microsoft.com/office/officeart/2005/8/layout/hierarchy1#3"/>
    <dgm:cxn modelId="{9DB910C4-6C8C-4021-8CB7-A0E9A48F85B9}" type="presParOf" srcId="{CB6C449D-D284-4744-A9FF-6E432B046A16}" destId="{021CF489-7C1E-459C-940A-FBA750EDE839}" srcOrd="1" destOrd="0" presId="urn:microsoft.com/office/officeart/2005/8/layout/hierarchy1#3"/>
    <dgm:cxn modelId="{E0AD2609-632B-4E9E-8074-704E08421604}" type="presParOf" srcId="{021CF489-7C1E-459C-940A-FBA750EDE839}" destId="{372D4F34-7570-41FC-A0DD-B3A5BE492D09}" srcOrd="0" destOrd="0" presId="urn:microsoft.com/office/officeart/2005/8/layout/hierarchy1#3"/>
    <dgm:cxn modelId="{F2D138F8-EFCF-4ED3-873A-A0A756B68D8C}" type="presParOf" srcId="{372D4F34-7570-41FC-A0DD-B3A5BE492D09}" destId="{FA1F8743-9FA4-4EF3-A340-114252297654}" srcOrd="0" destOrd="0" presId="urn:microsoft.com/office/officeart/2005/8/layout/hierarchy1#3"/>
    <dgm:cxn modelId="{F3A7A0E9-212E-42DC-8FC9-8B75E8A2357D}" type="presParOf" srcId="{372D4F34-7570-41FC-A0DD-B3A5BE492D09}" destId="{9362D2A7-E3B6-4CD6-97EF-77FEE77F75D9}" srcOrd="1" destOrd="0" presId="urn:microsoft.com/office/officeart/2005/8/layout/hierarchy1#3"/>
    <dgm:cxn modelId="{E362F9DC-0E83-444A-80B4-F7F86549BD41}" type="presParOf" srcId="{021CF489-7C1E-459C-940A-FBA750EDE839}" destId="{DA6FE273-C9B8-4C29-8653-E70CD261BEBC}" srcOrd="1" destOrd="0" presId="urn:microsoft.com/office/officeart/2005/8/layout/hierarchy1#3"/>
    <dgm:cxn modelId="{8E8DBA06-1F4F-471C-965F-E53FF149DEE5}" type="presParOf" srcId="{CB6C449D-D284-4744-A9FF-6E432B046A16}" destId="{A6CCE2FF-CA27-4CCD-9C9E-65C304F3971B}" srcOrd="2" destOrd="0" presId="urn:microsoft.com/office/officeart/2005/8/layout/hierarchy1#3"/>
    <dgm:cxn modelId="{2C4522D6-632B-4062-8830-4274DAEFDEE7}" type="presParOf" srcId="{CB6C449D-D284-4744-A9FF-6E432B046A16}" destId="{EB01B288-0EA6-471C-9583-A7EED266C4E5}" srcOrd="3" destOrd="0" presId="urn:microsoft.com/office/officeart/2005/8/layout/hierarchy1#3"/>
    <dgm:cxn modelId="{C893BCF4-845F-4884-B02A-040BA27D2978}" type="presParOf" srcId="{EB01B288-0EA6-471C-9583-A7EED266C4E5}" destId="{0E644012-B545-4076-9279-D2DD4BC570A3}" srcOrd="0" destOrd="0" presId="urn:microsoft.com/office/officeart/2005/8/layout/hierarchy1#3"/>
    <dgm:cxn modelId="{15FD1A97-A3A4-4FCD-BD35-072916C32756}" type="presParOf" srcId="{0E644012-B545-4076-9279-D2DD4BC570A3}" destId="{17C430F4-2591-4429-9CDD-05D2C2E789B2}" srcOrd="0" destOrd="0" presId="urn:microsoft.com/office/officeart/2005/8/layout/hierarchy1#3"/>
    <dgm:cxn modelId="{4D37679A-1357-4FA4-9F18-58DDAA867758}" type="presParOf" srcId="{0E644012-B545-4076-9279-D2DD4BC570A3}" destId="{0476205B-036E-4241-9F2D-F7D185464B3E}" srcOrd="1" destOrd="0" presId="urn:microsoft.com/office/officeart/2005/8/layout/hierarchy1#3"/>
    <dgm:cxn modelId="{E930277A-B8FA-4D97-8275-EE81B1B9D2F4}" type="presParOf" srcId="{EB01B288-0EA6-471C-9583-A7EED266C4E5}" destId="{3F4C7FCD-6F48-492C-9624-CBC2F92848B6}" srcOrd="1" destOrd="0" presId="urn:microsoft.com/office/officeart/2005/8/layout/hierarchy1#3"/>
    <dgm:cxn modelId="{F215448B-5ED4-4B4B-B1C1-93342D0A581E}" type="presParOf" srcId="{CB6C449D-D284-4744-A9FF-6E432B046A16}" destId="{E54F57B1-2B5B-45F5-8976-69ECFD9E9394}" srcOrd="4" destOrd="0" presId="urn:microsoft.com/office/officeart/2005/8/layout/hierarchy1#3"/>
    <dgm:cxn modelId="{7CC760C2-CE87-4112-BC11-13CBCAE68C30}" type="presParOf" srcId="{CB6C449D-D284-4744-A9FF-6E432B046A16}" destId="{3FFC5012-BAB2-46FE-A148-1BFCF799B66F}" srcOrd="5" destOrd="0" presId="urn:microsoft.com/office/officeart/2005/8/layout/hierarchy1#3"/>
    <dgm:cxn modelId="{7ED35097-AFEB-4C4C-8219-52907E017989}" type="presParOf" srcId="{3FFC5012-BAB2-46FE-A148-1BFCF799B66F}" destId="{1A3ECF14-15BF-4612-8EFE-E02AA8D783BF}" srcOrd="0" destOrd="0" presId="urn:microsoft.com/office/officeart/2005/8/layout/hierarchy1#3"/>
    <dgm:cxn modelId="{B1CED485-650A-4EA2-8E90-7F5C3147675B}" type="presParOf" srcId="{1A3ECF14-15BF-4612-8EFE-E02AA8D783BF}" destId="{A1FD14A4-D5ED-419D-AD12-095DB934E502}" srcOrd="0" destOrd="0" presId="urn:microsoft.com/office/officeart/2005/8/layout/hierarchy1#3"/>
    <dgm:cxn modelId="{FBF03FF7-B263-475B-BE24-3E5F42BAB65B}" type="presParOf" srcId="{1A3ECF14-15BF-4612-8EFE-E02AA8D783BF}" destId="{F7B258B7-C221-4376-BAD4-766DED2AE9BB}" srcOrd="1" destOrd="0" presId="urn:microsoft.com/office/officeart/2005/8/layout/hierarchy1#3"/>
    <dgm:cxn modelId="{E86D646A-5D42-4A0F-9A90-C41966052712}" type="presParOf" srcId="{3FFC5012-BAB2-46FE-A148-1BFCF799B66F}" destId="{153E44C6-C70B-4B83-8B47-5C711C8F879C}" srcOrd="1" destOrd="0" presId="urn:microsoft.com/office/officeart/2005/8/layout/hierarchy1#3"/>
    <dgm:cxn modelId="{2144DC60-F30E-4DA8-B5AA-F8AD1E8775FB}" type="presParOf" srcId="{CB6C449D-D284-4744-A9FF-6E432B046A16}" destId="{E823C333-AE22-4CEA-B5F0-143ED3A7280B}" srcOrd="6" destOrd="0" presId="urn:microsoft.com/office/officeart/2005/8/layout/hierarchy1#3"/>
    <dgm:cxn modelId="{FF787929-ACCA-4FD1-9D1A-C4A4E31A4D29}" type="presParOf" srcId="{CB6C449D-D284-4744-A9FF-6E432B046A16}" destId="{12D6B18F-25EC-4479-8864-22FEE396F7EE}" srcOrd="7" destOrd="0" presId="urn:microsoft.com/office/officeart/2005/8/layout/hierarchy1#3"/>
    <dgm:cxn modelId="{10AB90F3-D298-466D-BA9F-080F9F9DD626}" type="presParOf" srcId="{12D6B18F-25EC-4479-8864-22FEE396F7EE}" destId="{23063870-8D3A-42FD-A841-5C4F7A98A420}" srcOrd="0" destOrd="0" presId="urn:microsoft.com/office/officeart/2005/8/layout/hierarchy1#3"/>
    <dgm:cxn modelId="{C75F571F-23BB-4B4B-942D-208F716E55F8}" type="presParOf" srcId="{23063870-8D3A-42FD-A841-5C4F7A98A420}" destId="{3F09BFA1-7E97-4190-B51D-0830E482058B}" srcOrd="0" destOrd="0" presId="urn:microsoft.com/office/officeart/2005/8/layout/hierarchy1#3"/>
    <dgm:cxn modelId="{2AB22FFE-B790-4057-8D8E-948BAED7B613}" type="presParOf" srcId="{23063870-8D3A-42FD-A841-5C4F7A98A420}" destId="{DCA82BB9-7F52-4DCA-8C47-31A57263536F}" srcOrd="1" destOrd="0" presId="urn:microsoft.com/office/officeart/2005/8/layout/hierarchy1#3"/>
    <dgm:cxn modelId="{6FBC755F-1D14-4F33-989B-FC185539F563}" type="presParOf" srcId="{12D6B18F-25EC-4479-8864-22FEE396F7EE}" destId="{B2CC819E-1D50-40F9-BBC6-45D4217D9D55}" srcOrd="1" destOrd="0" presId="urn:microsoft.com/office/officeart/2005/8/layout/hierarchy1#3"/>
    <dgm:cxn modelId="{3B9B7225-EB28-4CEF-967D-989B4DD81DC5}" type="presParOf" srcId="{CB6C449D-D284-4744-A9FF-6E432B046A16}" destId="{A255A9FA-31C2-432B-8964-D170CA6ED53C}" srcOrd="8" destOrd="0" presId="urn:microsoft.com/office/officeart/2005/8/layout/hierarchy1#3"/>
    <dgm:cxn modelId="{112BC847-49E5-40B0-8B23-EF305A3F1CB3}" type="presParOf" srcId="{CB6C449D-D284-4744-A9FF-6E432B046A16}" destId="{FB7626F8-E602-42D9-9BE0-7D0C0734D005}" srcOrd="9" destOrd="0" presId="urn:microsoft.com/office/officeart/2005/8/layout/hierarchy1#3"/>
    <dgm:cxn modelId="{95F48FAB-BF62-41FD-9E19-04E128F009A5}" type="presParOf" srcId="{FB7626F8-E602-42D9-9BE0-7D0C0734D005}" destId="{FB22B2E4-272F-4FFF-9814-7215911D9D6C}" srcOrd="0" destOrd="0" presId="urn:microsoft.com/office/officeart/2005/8/layout/hierarchy1#3"/>
    <dgm:cxn modelId="{2F19BF8B-AA6C-4AD6-9183-67AF00D9253C}" type="presParOf" srcId="{FB22B2E4-272F-4FFF-9814-7215911D9D6C}" destId="{3EF8508B-214D-47D9-8B59-4106656BA4EF}" srcOrd="0" destOrd="0" presId="urn:microsoft.com/office/officeart/2005/8/layout/hierarchy1#3"/>
    <dgm:cxn modelId="{99F4B46D-1CAF-440D-BD01-084798E06B35}" type="presParOf" srcId="{FB22B2E4-272F-4FFF-9814-7215911D9D6C}" destId="{EBC75CC2-0369-4271-9450-70AB4E6132C3}" srcOrd="1" destOrd="0" presId="urn:microsoft.com/office/officeart/2005/8/layout/hierarchy1#3"/>
    <dgm:cxn modelId="{0D044AF2-22B7-46F1-B6E5-9F068995BE30}" type="presParOf" srcId="{FB7626F8-E602-42D9-9BE0-7D0C0734D005}" destId="{4EF82189-AB15-476E-8422-D9CB02AD880D}" srcOrd="1" destOrd="0" presId="urn:microsoft.com/office/officeart/2005/8/layout/hierarchy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532021-D20F-4518-9E30-F452F576FD74}" type="doc">
      <dgm:prSet loTypeId="urn:microsoft.com/office/officeart/2005/8/layout/hierarchy3#10" loCatId="hierarchy" qsTypeId="urn:microsoft.com/office/officeart/2005/8/quickstyle/simple1#1" qsCatId="simple" csTypeId="urn:microsoft.com/office/officeart/2005/8/colors/accent1_2#14" csCatId="accent1" phldr="1"/>
      <dgm:spPr/>
      <dgm:t>
        <a:bodyPr/>
        <a:lstStyle/>
        <a:p>
          <a:endParaRPr lang="zh-CN" altLang="en-US"/>
        </a:p>
      </dgm:t>
    </dgm:pt>
    <dgm:pt modelId="{DA47511D-3494-4FD9-91BC-1A91BB3676EC}">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世界一流大学</a:t>
          </a:r>
          <a:endParaRPr lang="zh-CN" altLang="en-US" sz="2000" dirty="0">
            <a:solidFill>
              <a:schemeClr val="bg1"/>
            </a:solidFill>
          </a:endParaRPr>
        </a:p>
      </dgm:t>
    </dgm:pt>
    <dgm:pt modelId="{F7D9A123-982E-4733-9B38-20592C7D1A35}" type="parTrans" cxnId="{9EE970A0-20E4-40BD-BAEE-24746354B2BF}">
      <dgm:prSet/>
      <dgm:spPr/>
      <dgm:t>
        <a:bodyPr/>
        <a:lstStyle/>
        <a:p>
          <a:endParaRPr lang="zh-CN" altLang="en-US"/>
        </a:p>
      </dgm:t>
    </dgm:pt>
    <dgm:pt modelId="{A0CA3EEB-2D56-4594-88F0-3DDA051278F0}" type="sibTrans" cxnId="{9EE970A0-20E4-40BD-BAEE-24746354B2BF}">
      <dgm:prSet/>
      <dgm:spPr/>
      <dgm:t>
        <a:bodyPr/>
        <a:lstStyle/>
        <a:p>
          <a:endParaRPr lang="zh-CN" altLang="en-US"/>
        </a:p>
      </dgm:t>
    </dgm:pt>
    <dgm:pt modelId="{1C78D969-7663-4752-B2E2-453654E0E47A}">
      <dgm:prSet phldrT="[文本]" custT="1"/>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800" b="1" dirty="0" smtClean="0">
              <a:solidFill>
                <a:schemeClr val="tx1"/>
              </a:solidFill>
            </a:rPr>
            <a:t>学术大师荟萃的</a:t>
          </a:r>
          <a:endParaRPr lang="en-US" altLang="zh-CN" sz="1800" b="1" dirty="0" smtClean="0">
            <a:solidFill>
              <a:schemeClr val="tx1"/>
            </a:solidFill>
          </a:endParaRPr>
        </a:p>
        <a:p>
          <a:pPr marL="0" marR="0" indent="0" defTabSz="914400" eaLnBrk="1" fontAlgn="auto" latinLnBrk="0" hangingPunct="1">
            <a:lnSpc>
              <a:spcPct val="100000"/>
            </a:lnSpc>
            <a:spcBef>
              <a:spcPts val="0"/>
            </a:spcBef>
            <a:spcAft>
              <a:spcPts val="0"/>
            </a:spcAft>
            <a:buClrTx/>
            <a:buSzTx/>
            <a:buFontTx/>
            <a:buNone/>
          </a:pPr>
          <a:r>
            <a:rPr lang="zh-CN" altLang="en-US" sz="1800" b="1" dirty="0" smtClean="0">
              <a:solidFill>
                <a:srgbClr val="C00000"/>
              </a:solidFill>
              <a:latin typeface="微软雅黑" panose="020B0503020204020204" pitchFamily="34" charset="-122"/>
              <a:ea typeface="微软雅黑" panose="020B0503020204020204" pitchFamily="34" charset="-122"/>
            </a:rPr>
            <a:t>人才集聚地</a:t>
          </a:r>
          <a:endParaRPr lang="zh-CN" altLang="en-US" sz="1800" b="1" dirty="0">
            <a:solidFill>
              <a:srgbClr val="C00000"/>
            </a:solidFill>
            <a:latin typeface="微软雅黑" panose="020B0503020204020204" pitchFamily="34" charset="-122"/>
            <a:ea typeface="微软雅黑" panose="020B0503020204020204" pitchFamily="34" charset="-122"/>
          </a:endParaRPr>
        </a:p>
      </dgm:t>
    </dgm:pt>
    <dgm:pt modelId="{528656B5-95F1-4FD9-9618-BB5648432FBA}" type="parTrans" cxnId="{8175AB8D-37C3-45BE-A2B3-26D757477B47}">
      <dgm:prSet/>
      <dgm:spPr/>
      <dgm:t>
        <a:bodyPr/>
        <a:lstStyle/>
        <a:p>
          <a:endParaRPr lang="zh-CN" altLang="en-US"/>
        </a:p>
      </dgm:t>
    </dgm:pt>
    <dgm:pt modelId="{EF374E5C-3C63-4631-9C6B-5B30708D73C6}" type="sibTrans" cxnId="{8175AB8D-37C3-45BE-A2B3-26D757477B47}">
      <dgm:prSet/>
      <dgm:spPr/>
      <dgm:t>
        <a:bodyPr/>
        <a:lstStyle/>
        <a:p>
          <a:endParaRPr lang="zh-CN" altLang="en-US"/>
        </a:p>
      </dgm:t>
    </dgm:pt>
    <dgm:pt modelId="{0CF66ACC-64A8-49B0-AFBA-21F77C35C934}">
      <dgm:prSet custT="1"/>
      <dgm:spPr/>
      <dgm:t>
        <a:bodyPr/>
        <a:lstStyle/>
        <a:p>
          <a:pPr defTabSz="800100">
            <a:lnSpc>
              <a:spcPct val="100000"/>
            </a:lnSpc>
            <a:spcBef>
              <a:spcPct val="0"/>
            </a:spcBef>
            <a:spcAft>
              <a:spcPts val="0"/>
            </a:spcAft>
          </a:pPr>
          <a:r>
            <a:rPr lang="zh-CN" altLang="en-US" sz="1800" b="1" dirty="0" smtClean="0">
              <a:solidFill>
                <a:schemeClr val="tx1"/>
              </a:solidFill>
            </a:rPr>
            <a:t>各国优秀学子的</a:t>
          </a:r>
          <a:endParaRPr lang="en-US" altLang="zh-CN" sz="1800" b="1" dirty="0" smtClean="0">
            <a:solidFill>
              <a:schemeClr val="tx1"/>
            </a:solidFill>
          </a:endParaRPr>
        </a:p>
        <a:p>
          <a:pPr marL="0" marR="0" indent="0" defTabSz="914400" eaLnBrk="1" fontAlgn="auto" latinLnBrk="0" hangingPunct="1">
            <a:lnSpc>
              <a:spcPct val="100000"/>
            </a:lnSpc>
            <a:spcBef>
              <a:spcPts val="0"/>
            </a:spcBef>
            <a:spcAft>
              <a:spcPts val="0"/>
            </a:spcAft>
            <a:buClrTx/>
            <a:buSzTx/>
            <a:buFontTx/>
            <a:buNone/>
          </a:pPr>
          <a:r>
            <a:rPr lang="zh-CN" altLang="en-US" sz="1800" b="1" dirty="0" smtClean="0">
              <a:solidFill>
                <a:srgbClr val="C00000"/>
              </a:solidFill>
              <a:latin typeface="微软雅黑" panose="020B0503020204020204" pitchFamily="34" charset="-122"/>
              <a:ea typeface="微软雅黑" panose="020B0503020204020204" pitchFamily="34" charset="-122"/>
            </a:rPr>
            <a:t>求学目标地</a:t>
          </a:r>
        </a:p>
      </dgm:t>
    </dgm:pt>
    <dgm:pt modelId="{C77A4A91-52C8-44E3-927D-9CE638630C25}" type="parTrans" cxnId="{13FE2631-64D3-40D8-B338-37F352634A69}">
      <dgm:prSet/>
      <dgm:spPr/>
      <dgm:t>
        <a:bodyPr/>
        <a:lstStyle/>
        <a:p>
          <a:endParaRPr lang="zh-CN" altLang="en-US"/>
        </a:p>
      </dgm:t>
    </dgm:pt>
    <dgm:pt modelId="{9D22114C-273D-44AD-B97F-094D418B1449}" type="sibTrans" cxnId="{13FE2631-64D3-40D8-B338-37F352634A69}">
      <dgm:prSet/>
      <dgm:spPr/>
      <dgm:t>
        <a:bodyPr/>
        <a:lstStyle/>
        <a:p>
          <a:endParaRPr lang="zh-CN" altLang="en-US"/>
        </a:p>
      </dgm:t>
    </dgm:pt>
    <dgm:pt modelId="{51F21C57-21AA-4318-886A-B49E14CCB43D}">
      <dgm:prSet custT="1"/>
      <dgm:spPr/>
      <dgm:t>
        <a:bodyPr/>
        <a:lstStyle/>
        <a:p>
          <a:pPr defTabSz="800100">
            <a:lnSpc>
              <a:spcPct val="100000"/>
            </a:lnSpc>
            <a:spcBef>
              <a:spcPct val="0"/>
            </a:spcBef>
            <a:spcAft>
              <a:spcPts val="0"/>
            </a:spcAft>
          </a:pPr>
          <a:r>
            <a:rPr lang="zh-CN" altLang="en-US" sz="1800" b="1" dirty="0" smtClean="0">
              <a:solidFill>
                <a:schemeClr val="tx1"/>
              </a:solidFill>
            </a:rPr>
            <a:t>前沿学术科技的</a:t>
          </a:r>
          <a:endParaRPr lang="en-US" altLang="zh-CN" sz="1800" b="1" dirty="0" smtClean="0">
            <a:solidFill>
              <a:schemeClr val="tx1"/>
            </a:solidFill>
          </a:endParaRPr>
        </a:p>
        <a:p>
          <a:pPr marL="0" marR="0" indent="0" defTabSz="914400" eaLnBrk="1" fontAlgn="auto" latinLnBrk="0" hangingPunct="1">
            <a:lnSpc>
              <a:spcPct val="100000"/>
            </a:lnSpc>
            <a:spcBef>
              <a:spcPts val="0"/>
            </a:spcBef>
            <a:spcAft>
              <a:spcPts val="0"/>
            </a:spcAft>
            <a:buClrTx/>
            <a:buSzTx/>
            <a:buFontTx/>
            <a:buNone/>
          </a:pPr>
          <a:r>
            <a:rPr lang="zh-CN" altLang="en-US" sz="1800" b="1" dirty="0" smtClean="0">
              <a:solidFill>
                <a:srgbClr val="C00000"/>
              </a:solidFill>
              <a:latin typeface="微软雅黑" panose="020B0503020204020204" pitchFamily="34" charset="-122"/>
              <a:ea typeface="微软雅黑" panose="020B0503020204020204" pitchFamily="34" charset="-122"/>
            </a:rPr>
            <a:t>创新主阵地</a:t>
          </a:r>
          <a:endParaRPr lang="en-US" altLang="zh-CN" sz="1800" b="1" dirty="0" smtClean="0">
            <a:solidFill>
              <a:srgbClr val="C00000"/>
            </a:solidFill>
            <a:latin typeface="微软雅黑" panose="020B0503020204020204" pitchFamily="34" charset="-122"/>
            <a:ea typeface="微软雅黑" panose="020B0503020204020204" pitchFamily="34" charset="-122"/>
          </a:endParaRPr>
        </a:p>
      </dgm:t>
    </dgm:pt>
    <dgm:pt modelId="{4390BA9A-28EE-46AF-AB83-02328231CD16}" type="parTrans" cxnId="{D9B2198F-F543-4A78-B6A6-2F685D2DEBAA}">
      <dgm:prSet/>
      <dgm:spPr/>
      <dgm:t>
        <a:bodyPr/>
        <a:lstStyle/>
        <a:p>
          <a:endParaRPr lang="zh-CN" altLang="en-US"/>
        </a:p>
      </dgm:t>
    </dgm:pt>
    <dgm:pt modelId="{43B8D9E1-4936-4FD8-8A6D-83994C377909}" type="sibTrans" cxnId="{D9B2198F-F543-4A78-B6A6-2F685D2DEBAA}">
      <dgm:prSet/>
      <dgm:spPr/>
      <dgm:t>
        <a:bodyPr/>
        <a:lstStyle/>
        <a:p>
          <a:endParaRPr lang="zh-CN" altLang="en-US"/>
        </a:p>
      </dgm:t>
    </dgm:pt>
    <dgm:pt modelId="{E799909D-B947-40C3-A76A-FA580A27F14F}">
      <dgm:prSet custT="1"/>
      <dgm:spPr/>
      <dgm:t>
        <a:bodyPr/>
        <a:lstStyle/>
        <a:p>
          <a:pPr defTabSz="800100">
            <a:lnSpc>
              <a:spcPct val="100000"/>
            </a:lnSpc>
            <a:spcBef>
              <a:spcPct val="0"/>
            </a:spcBef>
            <a:spcAft>
              <a:spcPts val="0"/>
            </a:spcAft>
          </a:pPr>
          <a:r>
            <a:rPr lang="zh-CN" altLang="en-US" sz="1800" b="1" dirty="0" smtClean="0">
              <a:solidFill>
                <a:schemeClr val="tx1"/>
              </a:solidFill>
            </a:rPr>
            <a:t>引领社会进步的</a:t>
          </a:r>
          <a:endParaRPr lang="en-US" altLang="zh-CN" sz="1800" b="1" dirty="0" smtClean="0">
            <a:solidFill>
              <a:schemeClr val="tx1"/>
            </a:solidFill>
          </a:endParaRPr>
        </a:p>
        <a:p>
          <a:pPr marL="0" marR="0" indent="0" defTabSz="914400" eaLnBrk="1" fontAlgn="auto" latinLnBrk="0" hangingPunct="1">
            <a:lnSpc>
              <a:spcPct val="100000"/>
            </a:lnSpc>
            <a:spcBef>
              <a:spcPts val="0"/>
            </a:spcBef>
            <a:spcAft>
              <a:spcPts val="0"/>
            </a:spcAft>
            <a:buClrTx/>
            <a:buSzTx/>
            <a:buFontTx/>
            <a:buNone/>
          </a:pPr>
          <a:r>
            <a:rPr lang="zh-CN" altLang="en-US" sz="1800" b="1" dirty="0" smtClean="0">
              <a:solidFill>
                <a:srgbClr val="C00000"/>
              </a:solidFill>
              <a:latin typeface="微软雅黑" panose="020B0503020204020204" pitchFamily="34" charset="-122"/>
              <a:ea typeface="微软雅黑" panose="020B0503020204020204" pitchFamily="34" charset="-122"/>
            </a:rPr>
            <a:t>思想策源地</a:t>
          </a:r>
          <a:endParaRPr lang="zh-CN" altLang="en-US" sz="1800" b="1" dirty="0">
            <a:solidFill>
              <a:srgbClr val="C00000"/>
            </a:solidFill>
            <a:latin typeface="微软雅黑" panose="020B0503020204020204" pitchFamily="34" charset="-122"/>
            <a:ea typeface="微软雅黑" panose="020B0503020204020204" pitchFamily="34" charset="-122"/>
          </a:endParaRPr>
        </a:p>
      </dgm:t>
    </dgm:pt>
    <dgm:pt modelId="{E7774DC3-FFEF-491D-A85B-B3452F4FB400}" type="parTrans" cxnId="{CBC24273-2BC2-4343-A997-153C4A2FC31C}">
      <dgm:prSet/>
      <dgm:spPr/>
      <dgm:t>
        <a:bodyPr/>
        <a:lstStyle/>
        <a:p>
          <a:endParaRPr lang="zh-CN" altLang="en-US"/>
        </a:p>
      </dgm:t>
    </dgm:pt>
    <dgm:pt modelId="{6EB00F39-6D41-4369-9AA3-319ED5C4C842}" type="sibTrans" cxnId="{CBC24273-2BC2-4343-A997-153C4A2FC31C}">
      <dgm:prSet/>
      <dgm:spPr/>
      <dgm:t>
        <a:bodyPr/>
        <a:lstStyle/>
        <a:p>
          <a:endParaRPr lang="zh-CN" altLang="en-US"/>
        </a:p>
      </dgm:t>
    </dgm:pt>
    <dgm:pt modelId="{8CA69427-193C-4066-904C-8CC38E8E88FB}" type="pres">
      <dgm:prSet presAssocID="{E0532021-D20F-4518-9E30-F452F576FD74}" presName="diagram" presStyleCnt="0">
        <dgm:presLayoutVars>
          <dgm:chPref val="1"/>
          <dgm:dir/>
          <dgm:animOne val="branch"/>
          <dgm:animLvl val="lvl"/>
          <dgm:resizeHandles/>
        </dgm:presLayoutVars>
      </dgm:prSet>
      <dgm:spPr/>
      <dgm:t>
        <a:bodyPr/>
        <a:lstStyle/>
        <a:p>
          <a:endParaRPr lang="zh-CN" altLang="en-US"/>
        </a:p>
      </dgm:t>
    </dgm:pt>
    <dgm:pt modelId="{B62A2395-4454-4899-B906-FDBA0A54C679}" type="pres">
      <dgm:prSet presAssocID="{DA47511D-3494-4FD9-91BC-1A91BB3676EC}" presName="root" presStyleCnt="0"/>
      <dgm:spPr/>
    </dgm:pt>
    <dgm:pt modelId="{A9856452-6D46-4572-B6D5-DD2C65C7B7F7}" type="pres">
      <dgm:prSet presAssocID="{DA47511D-3494-4FD9-91BC-1A91BB3676EC}" presName="rootComposite" presStyleCnt="0"/>
      <dgm:spPr/>
    </dgm:pt>
    <dgm:pt modelId="{A94F8A83-7A46-4F16-9643-641B0E6D5A55}" type="pres">
      <dgm:prSet presAssocID="{DA47511D-3494-4FD9-91BC-1A91BB3676EC}" presName="rootText" presStyleLbl="node1" presStyleIdx="0" presStyleCnt="1" custScaleX="172145" custLinFactNeighborX="-29794"/>
      <dgm:spPr/>
      <dgm:t>
        <a:bodyPr/>
        <a:lstStyle/>
        <a:p>
          <a:endParaRPr lang="zh-CN" altLang="en-US"/>
        </a:p>
      </dgm:t>
    </dgm:pt>
    <dgm:pt modelId="{DE3337CC-0791-4A57-91E9-C946C8F7E2CF}" type="pres">
      <dgm:prSet presAssocID="{DA47511D-3494-4FD9-91BC-1A91BB3676EC}" presName="rootConnector" presStyleLbl="node1" presStyleIdx="0" presStyleCnt="1"/>
      <dgm:spPr/>
      <dgm:t>
        <a:bodyPr/>
        <a:lstStyle/>
        <a:p>
          <a:endParaRPr lang="zh-CN" altLang="en-US"/>
        </a:p>
      </dgm:t>
    </dgm:pt>
    <dgm:pt modelId="{B6CCB951-5E74-4693-9A6A-51D90A51A0D7}" type="pres">
      <dgm:prSet presAssocID="{DA47511D-3494-4FD9-91BC-1A91BB3676EC}" presName="childShape" presStyleCnt="0"/>
      <dgm:spPr/>
    </dgm:pt>
    <dgm:pt modelId="{19DDB68F-B149-4409-AB52-A31A4C06B06C}" type="pres">
      <dgm:prSet presAssocID="{528656B5-95F1-4FD9-9618-BB5648432FBA}" presName="Name13" presStyleLbl="parChTrans1D2" presStyleIdx="0" presStyleCnt="4" custSzX="488518"/>
      <dgm:spPr/>
      <dgm:t>
        <a:bodyPr/>
        <a:lstStyle/>
        <a:p>
          <a:endParaRPr lang="zh-CN" altLang="en-US"/>
        </a:p>
      </dgm:t>
    </dgm:pt>
    <dgm:pt modelId="{72E16C26-EA9B-4FC1-8FA8-E4ADCD8CE8E9}" type="pres">
      <dgm:prSet presAssocID="{1C78D969-7663-4752-B2E2-453654E0E47A}" presName="childText" presStyleLbl="bgAcc1" presStyleIdx="0" presStyleCnt="4" custScaleX="173465">
        <dgm:presLayoutVars>
          <dgm:bulletEnabled val="1"/>
        </dgm:presLayoutVars>
      </dgm:prSet>
      <dgm:spPr/>
      <dgm:t>
        <a:bodyPr/>
        <a:lstStyle/>
        <a:p>
          <a:endParaRPr lang="zh-CN" altLang="en-US"/>
        </a:p>
      </dgm:t>
    </dgm:pt>
    <dgm:pt modelId="{77ABCF2F-6971-4E5E-9CE6-86136F7AC546}" type="pres">
      <dgm:prSet presAssocID="{4390BA9A-28EE-46AF-AB83-02328231CD16}" presName="Name13" presStyleLbl="parChTrans1D2" presStyleIdx="1" presStyleCnt="4" custSzX="488518"/>
      <dgm:spPr/>
      <dgm:t>
        <a:bodyPr/>
        <a:lstStyle/>
        <a:p>
          <a:endParaRPr lang="zh-CN" altLang="en-US"/>
        </a:p>
      </dgm:t>
    </dgm:pt>
    <dgm:pt modelId="{5C3811B7-CB3E-43C2-B05A-1904C8A71661}" type="pres">
      <dgm:prSet presAssocID="{51F21C57-21AA-4318-886A-B49E14CCB43D}" presName="childText" presStyleLbl="bgAcc1" presStyleIdx="1" presStyleCnt="4" custScaleX="173465">
        <dgm:presLayoutVars>
          <dgm:bulletEnabled val="1"/>
        </dgm:presLayoutVars>
      </dgm:prSet>
      <dgm:spPr/>
      <dgm:t>
        <a:bodyPr/>
        <a:lstStyle/>
        <a:p>
          <a:endParaRPr lang="zh-CN" altLang="en-US"/>
        </a:p>
      </dgm:t>
    </dgm:pt>
    <dgm:pt modelId="{1EEE592E-6B85-4ECF-B5E9-3A61CDC5BCA1}" type="pres">
      <dgm:prSet presAssocID="{E7774DC3-FFEF-491D-A85B-B3452F4FB400}" presName="Name13" presStyleLbl="parChTrans1D2" presStyleIdx="2" presStyleCnt="4" custSzX="488518"/>
      <dgm:spPr/>
      <dgm:t>
        <a:bodyPr/>
        <a:lstStyle/>
        <a:p>
          <a:endParaRPr lang="zh-CN" altLang="en-US"/>
        </a:p>
      </dgm:t>
    </dgm:pt>
    <dgm:pt modelId="{93EE37CD-7D96-49C5-A067-A8E2909BF604}" type="pres">
      <dgm:prSet presAssocID="{E799909D-B947-40C3-A76A-FA580A27F14F}" presName="childText" presStyleLbl="bgAcc1" presStyleIdx="2" presStyleCnt="4" custScaleX="173465">
        <dgm:presLayoutVars>
          <dgm:bulletEnabled val="1"/>
        </dgm:presLayoutVars>
      </dgm:prSet>
      <dgm:spPr/>
      <dgm:t>
        <a:bodyPr/>
        <a:lstStyle/>
        <a:p>
          <a:endParaRPr lang="zh-CN" altLang="en-US"/>
        </a:p>
      </dgm:t>
    </dgm:pt>
    <dgm:pt modelId="{6CC39C8E-9B6A-4EBA-896A-B9DD2C8BE759}" type="pres">
      <dgm:prSet presAssocID="{C77A4A91-52C8-44E3-927D-9CE638630C25}" presName="Name13" presStyleLbl="parChTrans1D2" presStyleIdx="3" presStyleCnt="4" custSzX="488518"/>
      <dgm:spPr/>
      <dgm:t>
        <a:bodyPr/>
        <a:lstStyle/>
        <a:p>
          <a:endParaRPr lang="zh-CN" altLang="en-US"/>
        </a:p>
      </dgm:t>
    </dgm:pt>
    <dgm:pt modelId="{14FE10D3-3871-4419-8F22-7F608FC36BC0}" type="pres">
      <dgm:prSet presAssocID="{0CF66ACC-64A8-49B0-AFBA-21F77C35C934}" presName="childText" presStyleLbl="bgAcc1" presStyleIdx="3" presStyleCnt="4" custScaleX="173465">
        <dgm:presLayoutVars>
          <dgm:bulletEnabled val="1"/>
        </dgm:presLayoutVars>
      </dgm:prSet>
      <dgm:spPr/>
      <dgm:t>
        <a:bodyPr/>
        <a:lstStyle/>
        <a:p>
          <a:endParaRPr lang="zh-CN" altLang="en-US"/>
        </a:p>
      </dgm:t>
    </dgm:pt>
  </dgm:ptLst>
  <dgm:cxnLst>
    <dgm:cxn modelId="{263EDCE3-32F4-493C-9F31-C5DF41930738}" type="presOf" srcId="{DA47511D-3494-4FD9-91BC-1A91BB3676EC}" destId="{DE3337CC-0791-4A57-91E9-C946C8F7E2CF}" srcOrd="1" destOrd="0" presId="urn:microsoft.com/office/officeart/2005/8/layout/hierarchy3#10"/>
    <dgm:cxn modelId="{DF015403-8EB2-49EF-BF25-88352618B4F8}" type="presOf" srcId="{DA47511D-3494-4FD9-91BC-1A91BB3676EC}" destId="{A94F8A83-7A46-4F16-9643-641B0E6D5A55}" srcOrd="0" destOrd="0" presId="urn:microsoft.com/office/officeart/2005/8/layout/hierarchy3#10"/>
    <dgm:cxn modelId="{97B183C5-E5C9-43DD-AC93-5F42F49FAF52}" type="presOf" srcId="{E799909D-B947-40C3-A76A-FA580A27F14F}" destId="{93EE37CD-7D96-49C5-A067-A8E2909BF604}" srcOrd="0" destOrd="0" presId="urn:microsoft.com/office/officeart/2005/8/layout/hierarchy3#10"/>
    <dgm:cxn modelId="{8175AB8D-37C3-45BE-A2B3-26D757477B47}" srcId="{DA47511D-3494-4FD9-91BC-1A91BB3676EC}" destId="{1C78D969-7663-4752-B2E2-453654E0E47A}" srcOrd="0" destOrd="0" parTransId="{528656B5-95F1-4FD9-9618-BB5648432FBA}" sibTransId="{EF374E5C-3C63-4631-9C6B-5B30708D73C6}"/>
    <dgm:cxn modelId="{4054B55E-9F25-4697-B221-21524143F725}" type="presOf" srcId="{1C78D969-7663-4752-B2E2-453654E0E47A}" destId="{72E16C26-EA9B-4FC1-8FA8-E4ADCD8CE8E9}" srcOrd="0" destOrd="0" presId="urn:microsoft.com/office/officeart/2005/8/layout/hierarchy3#10"/>
    <dgm:cxn modelId="{5F94CAD4-A3A0-4F14-928A-8E74C3F1D171}" type="presOf" srcId="{E7774DC3-FFEF-491D-A85B-B3452F4FB400}" destId="{1EEE592E-6B85-4ECF-B5E9-3A61CDC5BCA1}" srcOrd="0" destOrd="0" presId="urn:microsoft.com/office/officeart/2005/8/layout/hierarchy3#10"/>
    <dgm:cxn modelId="{CBC24273-2BC2-4343-A997-153C4A2FC31C}" srcId="{DA47511D-3494-4FD9-91BC-1A91BB3676EC}" destId="{E799909D-B947-40C3-A76A-FA580A27F14F}" srcOrd="2" destOrd="0" parTransId="{E7774DC3-FFEF-491D-A85B-B3452F4FB400}" sibTransId="{6EB00F39-6D41-4369-9AA3-319ED5C4C842}"/>
    <dgm:cxn modelId="{13FE2631-64D3-40D8-B338-37F352634A69}" srcId="{DA47511D-3494-4FD9-91BC-1A91BB3676EC}" destId="{0CF66ACC-64A8-49B0-AFBA-21F77C35C934}" srcOrd="3" destOrd="0" parTransId="{C77A4A91-52C8-44E3-927D-9CE638630C25}" sibTransId="{9D22114C-273D-44AD-B97F-094D418B1449}"/>
    <dgm:cxn modelId="{C6A4EA98-1203-4BAA-B081-989E2B4A4301}" type="presOf" srcId="{528656B5-95F1-4FD9-9618-BB5648432FBA}" destId="{19DDB68F-B149-4409-AB52-A31A4C06B06C}" srcOrd="0" destOrd="0" presId="urn:microsoft.com/office/officeart/2005/8/layout/hierarchy3#10"/>
    <dgm:cxn modelId="{F9B7CA36-9C4C-4438-86D7-A90EEFE9FCD3}" type="presOf" srcId="{E0532021-D20F-4518-9E30-F452F576FD74}" destId="{8CA69427-193C-4066-904C-8CC38E8E88FB}" srcOrd="0" destOrd="0" presId="urn:microsoft.com/office/officeart/2005/8/layout/hierarchy3#10"/>
    <dgm:cxn modelId="{3BC00CC8-621C-4A0A-8A62-F6FC74314F32}" type="presOf" srcId="{C77A4A91-52C8-44E3-927D-9CE638630C25}" destId="{6CC39C8E-9B6A-4EBA-896A-B9DD2C8BE759}" srcOrd="0" destOrd="0" presId="urn:microsoft.com/office/officeart/2005/8/layout/hierarchy3#10"/>
    <dgm:cxn modelId="{3713BD0C-01AE-4111-8CD0-8DFD264F40F2}" type="presOf" srcId="{0CF66ACC-64A8-49B0-AFBA-21F77C35C934}" destId="{14FE10D3-3871-4419-8F22-7F608FC36BC0}" srcOrd="0" destOrd="0" presId="urn:microsoft.com/office/officeart/2005/8/layout/hierarchy3#10"/>
    <dgm:cxn modelId="{D9B2198F-F543-4A78-B6A6-2F685D2DEBAA}" srcId="{DA47511D-3494-4FD9-91BC-1A91BB3676EC}" destId="{51F21C57-21AA-4318-886A-B49E14CCB43D}" srcOrd="1" destOrd="0" parTransId="{4390BA9A-28EE-46AF-AB83-02328231CD16}" sibTransId="{43B8D9E1-4936-4FD8-8A6D-83994C377909}"/>
    <dgm:cxn modelId="{4B6B2822-7C71-4D5C-B999-205EB47D3D71}" type="presOf" srcId="{4390BA9A-28EE-46AF-AB83-02328231CD16}" destId="{77ABCF2F-6971-4E5E-9CE6-86136F7AC546}" srcOrd="0" destOrd="0" presId="urn:microsoft.com/office/officeart/2005/8/layout/hierarchy3#10"/>
    <dgm:cxn modelId="{9EE970A0-20E4-40BD-BAEE-24746354B2BF}" srcId="{E0532021-D20F-4518-9E30-F452F576FD74}" destId="{DA47511D-3494-4FD9-91BC-1A91BB3676EC}" srcOrd="0" destOrd="0" parTransId="{F7D9A123-982E-4733-9B38-20592C7D1A35}" sibTransId="{A0CA3EEB-2D56-4594-88F0-3DDA051278F0}"/>
    <dgm:cxn modelId="{316C24A0-46DD-452C-9255-58839F6FEC7B}" type="presOf" srcId="{51F21C57-21AA-4318-886A-B49E14CCB43D}" destId="{5C3811B7-CB3E-43C2-B05A-1904C8A71661}" srcOrd="0" destOrd="0" presId="urn:microsoft.com/office/officeart/2005/8/layout/hierarchy3#10"/>
    <dgm:cxn modelId="{AAE83EB3-8E20-4B39-8C85-1699F16441A4}" type="presParOf" srcId="{8CA69427-193C-4066-904C-8CC38E8E88FB}" destId="{B62A2395-4454-4899-B906-FDBA0A54C679}" srcOrd="0" destOrd="0" presId="urn:microsoft.com/office/officeart/2005/8/layout/hierarchy3#10"/>
    <dgm:cxn modelId="{67E0CC1B-C85F-47BD-B56F-A1AD33CF8634}" type="presParOf" srcId="{B62A2395-4454-4899-B906-FDBA0A54C679}" destId="{A9856452-6D46-4572-B6D5-DD2C65C7B7F7}" srcOrd="0" destOrd="0" presId="urn:microsoft.com/office/officeart/2005/8/layout/hierarchy3#10"/>
    <dgm:cxn modelId="{3E8D7918-138A-4B23-926B-1C190F40BBC9}" type="presParOf" srcId="{A9856452-6D46-4572-B6D5-DD2C65C7B7F7}" destId="{A94F8A83-7A46-4F16-9643-641B0E6D5A55}" srcOrd="0" destOrd="0" presId="urn:microsoft.com/office/officeart/2005/8/layout/hierarchy3#10"/>
    <dgm:cxn modelId="{CE7645AF-E798-44E8-9805-1148D6B8DBD0}" type="presParOf" srcId="{A9856452-6D46-4572-B6D5-DD2C65C7B7F7}" destId="{DE3337CC-0791-4A57-91E9-C946C8F7E2CF}" srcOrd="1" destOrd="0" presId="urn:microsoft.com/office/officeart/2005/8/layout/hierarchy3#10"/>
    <dgm:cxn modelId="{D63921F3-8581-4299-BA34-8752B2581F9A}" type="presParOf" srcId="{B62A2395-4454-4899-B906-FDBA0A54C679}" destId="{B6CCB951-5E74-4693-9A6A-51D90A51A0D7}" srcOrd="1" destOrd="0" presId="urn:microsoft.com/office/officeart/2005/8/layout/hierarchy3#10"/>
    <dgm:cxn modelId="{29B5C931-1FD0-4364-A899-B6779D48FEB3}" type="presParOf" srcId="{B6CCB951-5E74-4693-9A6A-51D90A51A0D7}" destId="{19DDB68F-B149-4409-AB52-A31A4C06B06C}" srcOrd="0" destOrd="0" presId="urn:microsoft.com/office/officeart/2005/8/layout/hierarchy3#10"/>
    <dgm:cxn modelId="{D6C36E01-C4BE-42B6-B081-ABC59145D189}" type="presParOf" srcId="{B6CCB951-5E74-4693-9A6A-51D90A51A0D7}" destId="{72E16C26-EA9B-4FC1-8FA8-E4ADCD8CE8E9}" srcOrd="1" destOrd="0" presId="urn:microsoft.com/office/officeart/2005/8/layout/hierarchy3#10"/>
    <dgm:cxn modelId="{22B2BC9A-557A-4CB0-BFD4-FB1A1B42748E}" type="presParOf" srcId="{B6CCB951-5E74-4693-9A6A-51D90A51A0D7}" destId="{77ABCF2F-6971-4E5E-9CE6-86136F7AC546}" srcOrd="2" destOrd="0" presId="urn:microsoft.com/office/officeart/2005/8/layout/hierarchy3#10"/>
    <dgm:cxn modelId="{29C77B67-E847-4F56-BED4-3E0ECFFD6C5E}" type="presParOf" srcId="{B6CCB951-5E74-4693-9A6A-51D90A51A0D7}" destId="{5C3811B7-CB3E-43C2-B05A-1904C8A71661}" srcOrd="3" destOrd="0" presId="urn:microsoft.com/office/officeart/2005/8/layout/hierarchy3#10"/>
    <dgm:cxn modelId="{F3E4F687-BA21-4859-B438-7962541B43AE}" type="presParOf" srcId="{B6CCB951-5E74-4693-9A6A-51D90A51A0D7}" destId="{1EEE592E-6B85-4ECF-B5E9-3A61CDC5BCA1}" srcOrd="4" destOrd="0" presId="urn:microsoft.com/office/officeart/2005/8/layout/hierarchy3#10"/>
    <dgm:cxn modelId="{6283B134-359E-4AB0-892C-D5ACF800F52E}" type="presParOf" srcId="{B6CCB951-5E74-4693-9A6A-51D90A51A0D7}" destId="{93EE37CD-7D96-49C5-A067-A8E2909BF604}" srcOrd="5" destOrd="0" presId="urn:microsoft.com/office/officeart/2005/8/layout/hierarchy3#10"/>
    <dgm:cxn modelId="{F6DDB0CC-6BB2-490F-BC87-45FC9B61B4E8}" type="presParOf" srcId="{B6CCB951-5E74-4693-9A6A-51D90A51A0D7}" destId="{6CC39C8E-9B6A-4EBA-896A-B9DD2C8BE759}" srcOrd="6" destOrd="0" presId="urn:microsoft.com/office/officeart/2005/8/layout/hierarchy3#10"/>
    <dgm:cxn modelId="{31523902-2CD5-4347-8730-B33AC983C8A6}" type="presParOf" srcId="{B6CCB951-5E74-4693-9A6A-51D90A51A0D7}" destId="{14FE10D3-3871-4419-8F22-7F608FC36BC0}" srcOrd="7" destOrd="0" presId="urn:microsoft.com/office/officeart/2005/8/layout/hierarchy3#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532021-D20F-4518-9E30-F452F576FD74}" type="doc">
      <dgm:prSet loTypeId="urn:microsoft.com/office/officeart/2005/8/layout/hierarchy3#11" loCatId="hierarchy" qsTypeId="urn:microsoft.com/office/officeart/2005/8/quickstyle/simple1#2" qsCatId="simple" csTypeId="urn:microsoft.com/office/officeart/2005/8/colors/accent1_2#15" csCatId="accent1" phldr="1"/>
      <dgm:spPr/>
      <dgm:t>
        <a:bodyPr/>
        <a:lstStyle/>
        <a:p>
          <a:endParaRPr lang="zh-CN" altLang="en-US"/>
        </a:p>
      </dgm:t>
    </dgm:pt>
    <dgm:pt modelId="{DA47511D-3494-4FD9-91BC-1A91BB3676EC}">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“双一流”</a:t>
          </a:r>
          <a:endParaRPr lang="zh-CN" altLang="en-US" sz="2000" dirty="0">
            <a:solidFill>
              <a:schemeClr val="bg1"/>
            </a:solidFill>
          </a:endParaRPr>
        </a:p>
      </dgm:t>
    </dgm:pt>
    <dgm:pt modelId="{F7D9A123-982E-4733-9B38-20592C7D1A35}" type="parTrans" cxnId="{9EE970A0-20E4-40BD-BAEE-24746354B2BF}">
      <dgm:prSet/>
      <dgm:spPr/>
      <dgm:t>
        <a:bodyPr/>
        <a:lstStyle/>
        <a:p>
          <a:endParaRPr lang="zh-CN" altLang="en-US"/>
        </a:p>
      </dgm:t>
    </dgm:pt>
    <dgm:pt modelId="{A0CA3EEB-2D56-4594-88F0-3DDA051278F0}" type="sibTrans" cxnId="{9EE970A0-20E4-40BD-BAEE-24746354B2BF}">
      <dgm:prSet/>
      <dgm:spPr/>
      <dgm:t>
        <a:bodyPr/>
        <a:lstStyle/>
        <a:p>
          <a:endParaRPr lang="zh-CN" altLang="en-US"/>
        </a:p>
      </dgm:t>
    </dgm:pt>
    <dgm:pt modelId="{1C78D969-7663-4752-B2E2-453654E0E47A}">
      <dgm:prSet phldrT="[文本]" custT="1"/>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800" b="1" dirty="0" smtClean="0">
              <a:solidFill>
                <a:srgbClr val="C00000"/>
              </a:solidFill>
              <a:latin typeface="微软雅黑" panose="020B0503020204020204" pitchFamily="34" charset="-122"/>
              <a:ea typeface="微软雅黑" panose="020B0503020204020204" pitchFamily="34" charset="-122"/>
            </a:rPr>
            <a:t>一流大学</a:t>
          </a:r>
          <a:endParaRPr lang="zh-CN" altLang="en-US" sz="1800" b="1" dirty="0">
            <a:solidFill>
              <a:srgbClr val="C00000"/>
            </a:solidFill>
            <a:latin typeface="微软雅黑" panose="020B0503020204020204" pitchFamily="34" charset="-122"/>
            <a:ea typeface="微软雅黑" panose="020B0503020204020204" pitchFamily="34" charset="-122"/>
          </a:endParaRPr>
        </a:p>
      </dgm:t>
    </dgm:pt>
    <dgm:pt modelId="{528656B5-95F1-4FD9-9618-BB5648432FBA}" type="parTrans" cxnId="{8175AB8D-37C3-45BE-A2B3-26D757477B47}">
      <dgm:prSet/>
      <dgm:spPr/>
      <dgm:t>
        <a:bodyPr/>
        <a:lstStyle/>
        <a:p>
          <a:endParaRPr lang="zh-CN" altLang="en-US"/>
        </a:p>
      </dgm:t>
    </dgm:pt>
    <dgm:pt modelId="{EF374E5C-3C63-4631-9C6B-5B30708D73C6}" type="sibTrans" cxnId="{8175AB8D-37C3-45BE-A2B3-26D757477B47}">
      <dgm:prSet/>
      <dgm:spPr/>
      <dgm:t>
        <a:bodyPr/>
        <a:lstStyle/>
        <a:p>
          <a:endParaRPr lang="zh-CN" altLang="en-US"/>
        </a:p>
      </dgm:t>
    </dgm:pt>
    <dgm:pt modelId="{51F21C57-21AA-4318-886A-B49E14CCB43D}">
      <dgm:prSet custT="1"/>
      <dgm:spPr/>
      <dgm:t>
        <a:bodyPr/>
        <a:lstStyle/>
        <a:p>
          <a:pPr defTabSz="800100">
            <a:lnSpc>
              <a:spcPct val="100000"/>
            </a:lnSpc>
            <a:spcBef>
              <a:spcPct val="0"/>
            </a:spcBef>
            <a:spcAft>
              <a:spcPts val="0"/>
            </a:spcAft>
          </a:pPr>
          <a:r>
            <a:rPr lang="zh-CN" altLang="en-US" sz="1800" b="1" dirty="0" smtClean="0">
              <a:solidFill>
                <a:srgbClr val="C00000"/>
              </a:solidFill>
              <a:latin typeface="微软雅黑" panose="020B0503020204020204" pitchFamily="34" charset="-122"/>
              <a:ea typeface="微软雅黑" panose="020B0503020204020204" pitchFamily="34" charset="-122"/>
            </a:rPr>
            <a:t>一流学科</a:t>
          </a:r>
          <a:endParaRPr lang="en-US" altLang="zh-CN" sz="1800" b="1" dirty="0" smtClean="0">
            <a:solidFill>
              <a:srgbClr val="C00000"/>
            </a:solidFill>
            <a:latin typeface="微软雅黑" panose="020B0503020204020204" pitchFamily="34" charset="-122"/>
            <a:ea typeface="微软雅黑" panose="020B0503020204020204" pitchFamily="34" charset="-122"/>
          </a:endParaRPr>
        </a:p>
      </dgm:t>
    </dgm:pt>
    <dgm:pt modelId="{4390BA9A-28EE-46AF-AB83-02328231CD16}" type="parTrans" cxnId="{D9B2198F-F543-4A78-B6A6-2F685D2DEBAA}">
      <dgm:prSet/>
      <dgm:spPr/>
      <dgm:t>
        <a:bodyPr/>
        <a:lstStyle/>
        <a:p>
          <a:endParaRPr lang="zh-CN" altLang="en-US"/>
        </a:p>
      </dgm:t>
    </dgm:pt>
    <dgm:pt modelId="{43B8D9E1-4936-4FD8-8A6D-83994C377909}" type="sibTrans" cxnId="{D9B2198F-F543-4A78-B6A6-2F685D2DEBAA}">
      <dgm:prSet/>
      <dgm:spPr/>
      <dgm:t>
        <a:bodyPr/>
        <a:lstStyle/>
        <a:p>
          <a:endParaRPr lang="zh-CN" altLang="en-US"/>
        </a:p>
      </dgm:t>
    </dgm:pt>
    <dgm:pt modelId="{8CA69427-193C-4066-904C-8CC38E8E88FB}" type="pres">
      <dgm:prSet presAssocID="{E0532021-D20F-4518-9E30-F452F576FD74}" presName="diagram" presStyleCnt="0">
        <dgm:presLayoutVars>
          <dgm:chPref val="1"/>
          <dgm:dir/>
          <dgm:animOne val="branch"/>
          <dgm:animLvl val="lvl"/>
          <dgm:resizeHandles/>
        </dgm:presLayoutVars>
      </dgm:prSet>
      <dgm:spPr/>
      <dgm:t>
        <a:bodyPr/>
        <a:lstStyle/>
        <a:p>
          <a:endParaRPr lang="zh-CN" altLang="en-US"/>
        </a:p>
      </dgm:t>
    </dgm:pt>
    <dgm:pt modelId="{B62A2395-4454-4899-B906-FDBA0A54C679}" type="pres">
      <dgm:prSet presAssocID="{DA47511D-3494-4FD9-91BC-1A91BB3676EC}" presName="root" presStyleCnt="0"/>
      <dgm:spPr/>
    </dgm:pt>
    <dgm:pt modelId="{A9856452-6D46-4572-B6D5-DD2C65C7B7F7}" type="pres">
      <dgm:prSet presAssocID="{DA47511D-3494-4FD9-91BC-1A91BB3676EC}" presName="rootComposite" presStyleCnt="0"/>
      <dgm:spPr/>
    </dgm:pt>
    <dgm:pt modelId="{A94F8A83-7A46-4F16-9643-641B0E6D5A55}" type="pres">
      <dgm:prSet presAssocID="{DA47511D-3494-4FD9-91BC-1A91BB3676EC}" presName="rootText" presStyleLbl="node1" presStyleIdx="0" presStyleCnt="1" custScaleX="115487" custLinFactNeighborX="-29794"/>
      <dgm:spPr/>
      <dgm:t>
        <a:bodyPr/>
        <a:lstStyle/>
        <a:p>
          <a:endParaRPr lang="zh-CN" altLang="en-US"/>
        </a:p>
      </dgm:t>
    </dgm:pt>
    <dgm:pt modelId="{DE3337CC-0791-4A57-91E9-C946C8F7E2CF}" type="pres">
      <dgm:prSet presAssocID="{DA47511D-3494-4FD9-91BC-1A91BB3676EC}" presName="rootConnector" presStyleLbl="node1" presStyleIdx="0" presStyleCnt="1"/>
      <dgm:spPr/>
      <dgm:t>
        <a:bodyPr/>
        <a:lstStyle/>
        <a:p>
          <a:endParaRPr lang="zh-CN" altLang="en-US"/>
        </a:p>
      </dgm:t>
    </dgm:pt>
    <dgm:pt modelId="{B6CCB951-5E74-4693-9A6A-51D90A51A0D7}" type="pres">
      <dgm:prSet presAssocID="{DA47511D-3494-4FD9-91BC-1A91BB3676EC}" presName="childShape" presStyleCnt="0"/>
      <dgm:spPr/>
    </dgm:pt>
    <dgm:pt modelId="{19DDB68F-B149-4409-AB52-A31A4C06B06C}" type="pres">
      <dgm:prSet presAssocID="{528656B5-95F1-4FD9-9618-BB5648432FBA}" presName="Name13" presStyleLbl="parChTrans1D2" presStyleIdx="0" presStyleCnt="2" custSzX="488518"/>
      <dgm:spPr/>
      <dgm:t>
        <a:bodyPr/>
        <a:lstStyle/>
        <a:p>
          <a:endParaRPr lang="zh-CN" altLang="en-US"/>
        </a:p>
      </dgm:t>
    </dgm:pt>
    <dgm:pt modelId="{72E16C26-EA9B-4FC1-8FA8-E4ADCD8CE8E9}" type="pres">
      <dgm:prSet presAssocID="{1C78D969-7663-4752-B2E2-453654E0E47A}" presName="childText" presStyleLbl="bgAcc1" presStyleIdx="0" presStyleCnt="2" custScaleX="100329">
        <dgm:presLayoutVars>
          <dgm:bulletEnabled val="1"/>
        </dgm:presLayoutVars>
      </dgm:prSet>
      <dgm:spPr/>
      <dgm:t>
        <a:bodyPr/>
        <a:lstStyle/>
        <a:p>
          <a:endParaRPr lang="zh-CN" altLang="en-US"/>
        </a:p>
      </dgm:t>
    </dgm:pt>
    <dgm:pt modelId="{77ABCF2F-6971-4E5E-9CE6-86136F7AC546}" type="pres">
      <dgm:prSet presAssocID="{4390BA9A-28EE-46AF-AB83-02328231CD16}" presName="Name13" presStyleLbl="parChTrans1D2" presStyleIdx="1" presStyleCnt="2" custSzX="488518"/>
      <dgm:spPr/>
      <dgm:t>
        <a:bodyPr/>
        <a:lstStyle/>
        <a:p>
          <a:endParaRPr lang="zh-CN" altLang="en-US"/>
        </a:p>
      </dgm:t>
    </dgm:pt>
    <dgm:pt modelId="{5C3811B7-CB3E-43C2-B05A-1904C8A71661}" type="pres">
      <dgm:prSet presAssocID="{51F21C57-21AA-4318-886A-B49E14CCB43D}" presName="childText" presStyleLbl="bgAcc1" presStyleIdx="1" presStyleCnt="2" custScaleX="100330">
        <dgm:presLayoutVars>
          <dgm:bulletEnabled val="1"/>
        </dgm:presLayoutVars>
      </dgm:prSet>
      <dgm:spPr/>
      <dgm:t>
        <a:bodyPr/>
        <a:lstStyle/>
        <a:p>
          <a:endParaRPr lang="zh-CN" altLang="en-US"/>
        </a:p>
      </dgm:t>
    </dgm:pt>
  </dgm:ptLst>
  <dgm:cxnLst>
    <dgm:cxn modelId="{9EE970A0-20E4-40BD-BAEE-24746354B2BF}" srcId="{E0532021-D20F-4518-9E30-F452F576FD74}" destId="{DA47511D-3494-4FD9-91BC-1A91BB3676EC}" srcOrd="0" destOrd="0" parTransId="{F7D9A123-982E-4733-9B38-20592C7D1A35}" sibTransId="{A0CA3EEB-2D56-4594-88F0-3DDA051278F0}"/>
    <dgm:cxn modelId="{C22CC648-5054-4D0C-9876-F0C70A0B5F4F}" type="presOf" srcId="{51F21C57-21AA-4318-886A-B49E14CCB43D}" destId="{5C3811B7-CB3E-43C2-B05A-1904C8A71661}" srcOrd="0" destOrd="0" presId="urn:microsoft.com/office/officeart/2005/8/layout/hierarchy3#11"/>
    <dgm:cxn modelId="{379EA16C-01A4-40F3-AC3C-74F91D853F6C}" type="presOf" srcId="{DA47511D-3494-4FD9-91BC-1A91BB3676EC}" destId="{A94F8A83-7A46-4F16-9643-641B0E6D5A55}" srcOrd="0" destOrd="0" presId="urn:microsoft.com/office/officeart/2005/8/layout/hierarchy3#11"/>
    <dgm:cxn modelId="{044BBD26-6F58-490B-B74D-401819B333BA}" type="presOf" srcId="{4390BA9A-28EE-46AF-AB83-02328231CD16}" destId="{77ABCF2F-6971-4E5E-9CE6-86136F7AC546}" srcOrd="0" destOrd="0" presId="urn:microsoft.com/office/officeart/2005/8/layout/hierarchy3#11"/>
    <dgm:cxn modelId="{8175AB8D-37C3-45BE-A2B3-26D757477B47}" srcId="{DA47511D-3494-4FD9-91BC-1A91BB3676EC}" destId="{1C78D969-7663-4752-B2E2-453654E0E47A}" srcOrd="0" destOrd="0" parTransId="{528656B5-95F1-4FD9-9618-BB5648432FBA}" sibTransId="{EF374E5C-3C63-4631-9C6B-5B30708D73C6}"/>
    <dgm:cxn modelId="{D5BBF8CE-7EB9-4103-B803-1BAF578286A0}" type="presOf" srcId="{528656B5-95F1-4FD9-9618-BB5648432FBA}" destId="{19DDB68F-B149-4409-AB52-A31A4C06B06C}" srcOrd="0" destOrd="0" presId="urn:microsoft.com/office/officeart/2005/8/layout/hierarchy3#11"/>
    <dgm:cxn modelId="{D3479C14-C9F1-49B4-BC30-039E6ECDE8EC}" type="presOf" srcId="{1C78D969-7663-4752-B2E2-453654E0E47A}" destId="{72E16C26-EA9B-4FC1-8FA8-E4ADCD8CE8E9}" srcOrd="0" destOrd="0" presId="urn:microsoft.com/office/officeart/2005/8/layout/hierarchy3#11"/>
    <dgm:cxn modelId="{70B44F53-A19D-45C2-8E4A-5C0072C5B73A}" type="presOf" srcId="{E0532021-D20F-4518-9E30-F452F576FD74}" destId="{8CA69427-193C-4066-904C-8CC38E8E88FB}" srcOrd="0" destOrd="0" presId="urn:microsoft.com/office/officeart/2005/8/layout/hierarchy3#11"/>
    <dgm:cxn modelId="{D9B2198F-F543-4A78-B6A6-2F685D2DEBAA}" srcId="{DA47511D-3494-4FD9-91BC-1A91BB3676EC}" destId="{51F21C57-21AA-4318-886A-B49E14CCB43D}" srcOrd="1" destOrd="0" parTransId="{4390BA9A-28EE-46AF-AB83-02328231CD16}" sibTransId="{43B8D9E1-4936-4FD8-8A6D-83994C377909}"/>
    <dgm:cxn modelId="{D6672C96-8FCA-48FC-B1F1-283924560E0F}" type="presOf" srcId="{DA47511D-3494-4FD9-91BC-1A91BB3676EC}" destId="{DE3337CC-0791-4A57-91E9-C946C8F7E2CF}" srcOrd="1" destOrd="0" presId="urn:microsoft.com/office/officeart/2005/8/layout/hierarchy3#11"/>
    <dgm:cxn modelId="{1B8A248C-1751-4201-B25C-6568EF69708F}" type="presParOf" srcId="{8CA69427-193C-4066-904C-8CC38E8E88FB}" destId="{B62A2395-4454-4899-B906-FDBA0A54C679}" srcOrd="0" destOrd="0" presId="urn:microsoft.com/office/officeart/2005/8/layout/hierarchy3#11"/>
    <dgm:cxn modelId="{04C17910-C8BB-4F13-9101-DBD46A854605}" type="presParOf" srcId="{B62A2395-4454-4899-B906-FDBA0A54C679}" destId="{A9856452-6D46-4572-B6D5-DD2C65C7B7F7}" srcOrd="0" destOrd="0" presId="urn:microsoft.com/office/officeart/2005/8/layout/hierarchy3#11"/>
    <dgm:cxn modelId="{B2DDA422-671B-4D4D-AC10-2DE145D5709A}" type="presParOf" srcId="{A9856452-6D46-4572-B6D5-DD2C65C7B7F7}" destId="{A94F8A83-7A46-4F16-9643-641B0E6D5A55}" srcOrd="0" destOrd="0" presId="urn:microsoft.com/office/officeart/2005/8/layout/hierarchy3#11"/>
    <dgm:cxn modelId="{DEC0EDEA-37F2-490F-AF4C-57996F2ABF8B}" type="presParOf" srcId="{A9856452-6D46-4572-B6D5-DD2C65C7B7F7}" destId="{DE3337CC-0791-4A57-91E9-C946C8F7E2CF}" srcOrd="1" destOrd="0" presId="urn:microsoft.com/office/officeart/2005/8/layout/hierarchy3#11"/>
    <dgm:cxn modelId="{20144344-828C-43CF-B7DF-5BA3E43F380F}" type="presParOf" srcId="{B62A2395-4454-4899-B906-FDBA0A54C679}" destId="{B6CCB951-5E74-4693-9A6A-51D90A51A0D7}" srcOrd="1" destOrd="0" presId="urn:microsoft.com/office/officeart/2005/8/layout/hierarchy3#11"/>
    <dgm:cxn modelId="{22BAD066-478A-44AD-A407-83968D16F128}" type="presParOf" srcId="{B6CCB951-5E74-4693-9A6A-51D90A51A0D7}" destId="{19DDB68F-B149-4409-AB52-A31A4C06B06C}" srcOrd="0" destOrd="0" presId="urn:microsoft.com/office/officeart/2005/8/layout/hierarchy3#11"/>
    <dgm:cxn modelId="{68FCD9F8-65A0-4D4E-B389-4E700A57FEF9}" type="presParOf" srcId="{B6CCB951-5E74-4693-9A6A-51D90A51A0D7}" destId="{72E16C26-EA9B-4FC1-8FA8-E4ADCD8CE8E9}" srcOrd="1" destOrd="0" presId="urn:microsoft.com/office/officeart/2005/8/layout/hierarchy3#11"/>
    <dgm:cxn modelId="{413701E7-E361-467E-8D48-3371D030AF0E}" type="presParOf" srcId="{B6CCB951-5E74-4693-9A6A-51D90A51A0D7}" destId="{77ABCF2F-6971-4E5E-9CE6-86136F7AC546}" srcOrd="2" destOrd="0" presId="urn:microsoft.com/office/officeart/2005/8/layout/hierarchy3#11"/>
    <dgm:cxn modelId="{0E4864CC-11FF-4C9B-BE4E-B4B40AAE4918}" type="presParOf" srcId="{B6CCB951-5E74-4693-9A6A-51D90A51A0D7}" destId="{5C3811B7-CB3E-43C2-B05A-1904C8A71661}" srcOrd="3" destOrd="0" presId="urn:microsoft.com/office/officeart/2005/8/layout/hierarchy3#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5A9FA-31C2-432B-8964-D170CA6ED53C}">
      <dsp:nvSpPr>
        <dsp:cNvPr id="0" name=""/>
        <dsp:cNvSpPr/>
      </dsp:nvSpPr>
      <dsp:spPr>
        <a:xfrm>
          <a:off x="4388486" y="2080132"/>
          <a:ext cx="3660347" cy="1069545"/>
        </a:xfrm>
        <a:custGeom>
          <a:avLst/>
          <a:gdLst/>
          <a:ahLst/>
          <a:cxnLst/>
          <a:rect l="0" t="0" r="0" b="0"/>
          <a:pathLst>
            <a:path>
              <a:moveTo>
                <a:pt x="0" y="0"/>
              </a:moveTo>
              <a:lnTo>
                <a:pt x="0" y="931233"/>
              </a:lnTo>
              <a:lnTo>
                <a:pt x="3660347" y="931233"/>
              </a:lnTo>
              <a:lnTo>
                <a:pt x="3660347" y="1069545"/>
              </a:lnTo>
            </a:path>
          </a:pathLst>
        </a:custGeom>
        <a:noFill/>
        <a:ln w="15875" cap="rnd" cmpd="sng" algn="ctr">
          <a:solidFill>
            <a:schemeClr val="accent1">
              <a:shade val="6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E823C333-AE22-4CEA-B5F0-143ED3A7280B}">
      <dsp:nvSpPr>
        <dsp:cNvPr id="0" name=""/>
        <dsp:cNvSpPr/>
      </dsp:nvSpPr>
      <dsp:spPr>
        <a:xfrm>
          <a:off x="4388486" y="2080132"/>
          <a:ext cx="1835533" cy="1069545"/>
        </a:xfrm>
        <a:custGeom>
          <a:avLst/>
          <a:gdLst/>
          <a:ahLst/>
          <a:cxnLst/>
          <a:rect l="0" t="0" r="0" b="0"/>
          <a:pathLst>
            <a:path>
              <a:moveTo>
                <a:pt x="0" y="0"/>
              </a:moveTo>
              <a:lnTo>
                <a:pt x="0" y="931233"/>
              </a:lnTo>
              <a:lnTo>
                <a:pt x="1835533" y="931233"/>
              </a:lnTo>
              <a:lnTo>
                <a:pt x="1835533" y="1069545"/>
              </a:lnTo>
            </a:path>
          </a:pathLst>
        </a:custGeom>
        <a:noFill/>
        <a:ln w="15875" cap="rnd" cmpd="sng" algn="ctr">
          <a:solidFill>
            <a:schemeClr val="accent1">
              <a:shade val="6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E54F57B1-2B5B-45F5-8976-69ECFD9E9394}">
      <dsp:nvSpPr>
        <dsp:cNvPr id="0" name=""/>
        <dsp:cNvSpPr/>
      </dsp:nvSpPr>
      <dsp:spPr>
        <a:xfrm>
          <a:off x="4342766" y="2080132"/>
          <a:ext cx="91440" cy="1069545"/>
        </a:xfrm>
        <a:custGeom>
          <a:avLst/>
          <a:gdLst/>
          <a:ahLst/>
          <a:cxnLst/>
          <a:rect l="0" t="0" r="0" b="0"/>
          <a:pathLst>
            <a:path>
              <a:moveTo>
                <a:pt x="45720" y="0"/>
              </a:moveTo>
              <a:lnTo>
                <a:pt x="45720" y="931233"/>
              </a:lnTo>
              <a:lnTo>
                <a:pt x="56439" y="931233"/>
              </a:lnTo>
              <a:lnTo>
                <a:pt x="56439" y="1069545"/>
              </a:lnTo>
            </a:path>
          </a:pathLst>
        </a:custGeom>
        <a:noFill/>
        <a:ln w="15875" cap="rnd" cmpd="sng" algn="ctr">
          <a:solidFill>
            <a:schemeClr val="accent1">
              <a:shade val="6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A6CCE2FF-CA27-4CCD-9C9E-65C304F3971B}">
      <dsp:nvSpPr>
        <dsp:cNvPr id="0" name=""/>
        <dsp:cNvSpPr/>
      </dsp:nvSpPr>
      <dsp:spPr>
        <a:xfrm>
          <a:off x="2574392" y="2080132"/>
          <a:ext cx="1814093" cy="1069545"/>
        </a:xfrm>
        <a:custGeom>
          <a:avLst/>
          <a:gdLst/>
          <a:ahLst/>
          <a:cxnLst/>
          <a:rect l="0" t="0" r="0" b="0"/>
          <a:pathLst>
            <a:path>
              <a:moveTo>
                <a:pt x="1814093" y="0"/>
              </a:moveTo>
              <a:lnTo>
                <a:pt x="1814093" y="931233"/>
              </a:lnTo>
              <a:lnTo>
                <a:pt x="0" y="931233"/>
              </a:lnTo>
              <a:lnTo>
                <a:pt x="0" y="1069545"/>
              </a:lnTo>
            </a:path>
          </a:pathLst>
        </a:custGeom>
        <a:noFill/>
        <a:ln w="15875" cap="rnd" cmpd="sng" algn="ctr">
          <a:solidFill>
            <a:schemeClr val="accent1">
              <a:shade val="6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5B023FED-2891-4A45-8928-27FE3C7B45ED}">
      <dsp:nvSpPr>
        <dsp:cNvPr id="0" name=""/>
        <dsp:cNvSpPr/>
      </dsp:nvSpPr>
      <dsp:spPr>
        <a:xfrm>
          <a:off x="749578" y="2080132"/>
          <a:ext cx="3638907" cy="1069545"/>
        </a:xfrm>
        <a:custGeom>
          <a:avLst/>
          <a:gdLst/>
          <a:ahLst/>
          <a:cxnLst/>
          <a:rect l="0" t="0" r="0" b="0"/>
          <a:pathLst>
            <a:path>
              <a:moveTo>
                <a:pt x="3638907" y="0"/>
              </a:moveTo>
              <a:lnTo>
                <a:pt x="3638907" y="931233"/>
              </a:lnTo>
              <a:lnTo>
                <a:pt x="0" y="931233"/>
              </a:lnTo>
              <a:lnTo>
                <a:pt x="0" y="1069545"/>
              </a:lnTo>
            </a:path>
          </a:pathLst>
        </a:custGeom>
        <a:noFill/>
        <a:ln w="15875" cap="rnd" cmpd="sng" algn="ctr">
          <a:solidFill>
            <a:schemeClr val="accent1">
              <a:shade val="6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939DA555-494A-4A41-B2E8-AD62D0F9C8FB}">
      <dsp:nvSpPr>
        <dsp:cNvPr id="0" name=""/>
        <dsp:cNvSpPr/>
      </dsp:nvSpPr>
      <dsp:spPr>
        <a:xfrm>
          <a:off x="3641971" y="1132058"/>
          <a:ext cx="1493029" cy="948073"/>
        </a:xfrm>
        <a:prstGeom prst="roundRect">
          <a:avLst>
            <a:gd name="adj" fmla="val 10000"/>
          </a:avLst>
        </a:prstGeom>
        <a:solidFill>
          <a:schemeClr val="accen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5797904F-50C9-4E2C-A431-F50DC7E2BFB8}">
      <dsp:nvSpPr>
        <dsp:cNvPr id="0" name=""/>
        <dsp:cNvSpPr/>
      </dsp:nvSpPr>
      <dsp:spPr>
        <a:xfrm>
          <a:off x="3807863" y="1289655"/>
          <a:ext cx="1493029" cy="94807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ts val="3300"/>
            </a:lnSpc>
            <a:spcBef>
              <a:spcPct val="0"/>
            </a:spcBef>
            <a:spcAft>
              <a:spcPct val="35000"/>
            </a:spcAft>
          </a:pPr>
          <a:r>
            <a:rPr lang="zh-CN" altLang="en-US" sz="3200" b="1" kern="12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印象</a:t>
          </a:r>
          <a:endParaRPr lang="en-US" altLang="zh-CN" sz="3200" b="1" kern="12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3835631" y="1317423"/>
        <a:ext cx="1437493" cy="892537"/>
      </dsp:txXfrm>
    </dsp:sp>
    <dsp:sp modelId="{FA1F8743-9FA4-4EF3-A340-114252297654}">
      <dsp:nvSpPr>
        <dsp:cNvPr id="0" name=""/>
        <dsp:cNvSpPr/>
      </dsp:nvSpPr>
      <dsp:spPr>
        <a:xfrm>
          <a:off x="3063" y="3149678"/>
          <a:ext cx="1493029" cy="948073"/>
        </a:xfrm>
        <a:prstGeom prst="roundRect">
          <a:avLst>
            <a:gd name="adj" fmla="val 10000"/>
          </a:avLst>
        </a:prstGeom>
        <a:solidFill>
          <a:schemeClr val="accen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9362D2A7-E3B6-4CD6-97EF-77FEE77F75D9}">
      <dsp:nvSpPr>
        <dsp:cNvPr id="0" name=""/>
        <dsp:cNvSpPr/>
      </dsp:nvSpPr>
      <dsp:spPr>
        <a:xfrm>
          <a:off x="168956" y="3307275"/>
          <a:ext cx="1493029" cy="94807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包容</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96724" y="3335043"/>
        <a:ext cx="1437493" cy="892537"/>
      </dsp:txXfrm>
    </dsp:sp>
    <dsp:sp modelId="{17C430F4-2591-4429-9CDD-05D2C2E789B2}">
      <dsp:nvSpPr>
        <dsp:cNvPr id="0" name=""/>
        <dsp:cNvSpPr/>
      </dsp:nvSpPr>
      <dsp:spPr>
        <a:xfrm>
          <a:off x="1827877" y="3149678"/>
          <a:ext cx="1493029" cy="948073"/>
        </a:xfrm>
        <a:prstGeom prst="roundRect">
          <a:avLst>
            <a:gd name="adj" fmla="val 10000"/>
          </a:avLst>
        </a:prstGeom>
        <a:solidFill>
          <a:schemeClr val="accen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0476205B-036E-4241-9F2D-F7D185464B3E}">
      <dsp:nvSpPr>
        <dsp:cNvPr id="0" name=""/>
        <dsp:cNvSpPr/>
      </dsp:nvSpPr>
      <dsp:spPr>
        <a:xfrm>
          <a:off x="1993769" y="3307275"/>
          <a:ext cx="1493029" cy="94807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热情</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21537" y="3335043"/>
        <a:ext cx="1437493" cy="892537"/>
      </dsp:txXfrm>
    </dsp:sp>
    <dsp:sp modelId="{A1FD14A4-D5ED-419D-AD12-095DB934E502}">
      <dsp:nvSpPr>
        <dsp:cNvPr id="0" name=""/>
        <dsp:cNvSpPr/>
      </dsp:nvSpPr>
      <dsp:spPr>
        <a:xfrm>
          <a:off x="3652691" y="3149678"/>
          <a:ext cx="1493029" cy="948073"/>
        </a:xfrm>
        <a:prstGeom prst="roundRect">
          <a:avLst>
            <a:gd name="adj" fmla="val 10000"/>
          </a:avLst>
        </a:prstGeom>
        <a:solidFill>
          <a:schemeClr val="accen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F7B258B7-C221-4376-BAD4-766DED2AE9BB}">
      <dsp:nvSpPr>
        <dsp:cNvPr id="0" name=""/>
        <dsp:cNvSpPr/>
      </dsp:nvSpPr>
      <dsp:spPr>
        <a:xfrm>
          <a:off x="3818583" y="3307275"/>
          <a:ext cx="1493029" cy="94807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美丽</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3846351" y="3335043"/>
        <a:ext cx="1437493" cy="892537"/>
      </dsp:txXfrm>
    </dsp:sp>
    <dsp:sp modelId="{3F09BFA1-7E97-4190-B51D-0830E482058B}">
      <dsp:nvSpPr>
        <dsp:cNvPr id="0" name=""/>
        <dsp:cNvSpPr/>
      </dsp:nvSpPr>
      <dsp:spPr>
        <a:xfrm>
          <a:off x="5477505" y="3149678"/>
          <a:ext cx="1493029" cy="948073"/>
        </a:xfrm>
        <a:prstGeom prst="roundRect">
          <a:avLst>
            <a:gd name="adj" fmla="val 10000"/>
          </a:avLst>
        </a:prstGeom>
        <a:solidFill>
          <a:schemeClr val="accen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CA82BB9-7F52-4DCA-8C47-31A57263536F}">
      <dsp:nvSpPr>
        <dsp:cNvPr id="0" name=""/>
        <dsp:cNvSpPr/>
      </dsp:nvSpPr>
      <dsp:spPr>
        <a:xfrm>
          <a:off x="5643397" y="3307275"/>
          <a:ext cx="1493029" cy="94807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i="0"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灵气</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5671165" y="3335043"/>
        <a:ext cx="1437493" cy="892537"/>
      </dsp:txXfrm>
    </dsp:sp>
    <dsp:sp modelId="{3EF8508B-214D-47D9-8B59-4106656BA4EF}">
      <dsp:nvSpPr>
        <dsp:cNvPr id="0" name=""/>
        <dsp:cNvSpPr/>
      </dsp:nvSpPr>
      <dsp:spPr>
        <a:xfrm>
          <a:off x="7302319" y="3149678"/>
          <a:ext cx="1493029" cy="948073"/>
        </a:xfrm>
        <a:prstGeom prst="roundRect">
          <a:avLst>
            <a:gd name="adj" fmla="val 10000"/>
          </a:avLst>
        </a:prstGeom>
        <a:solidFill>
          <a:schemeClr val="accen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BC75CC2-0369-4271-9450-70AB4E6132C3}">
      <dsp:nvSpPr>
        <dsp:cNvPr id="0" name=""/>
        <dsp:cNvSpPr/>
      </dsp:nvSpPr>
      <dsp:spPr>
        <a:xfrm>
          <a:off x="7468211" y="3307275"/>
          <a:ext cx="1493029" cy="94807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i="0"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文艺</a:t>
          </a:r>
          <a:endParaRPr lang="zh-CN" altLang="en-US" sz="2400" b="1" i="0"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7495979" y="3335043"/>
        <a:ext cx="1437493" cy="892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F8A83-7A46-4F16-9643-641B0E6D5A55}">
      <dsp:nvSpPr>
        <dsp:cNvPr id="0" name=""/>
        <dsp:cNvSpPr/>
      </dsp:nvSpPr>
      <dsp:spPr>
        <a:xfrm>
          <a:off x="1067287" y="3492"/>
          <a:ext cx="2532944" cy="73570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微软雅黑" panose="020B0503020204020204" pitchFamily="34" charset="-122"/>
              <a:ea typeface="微软雅黑" panose="020B0503020204020204" pitchFamily="34" charset="-122"/>
            </a:rPr>
            <a:t>世界一流大学</a:t>
          </a:r>
          <a:endParaRPr lang="zh-CN" altLang="en-US" sz="2000" kern="1200" dirty="0">
            <a:solidFill>
              <a:schemeClr val="bg1"/>
            </a:solidFill>
          </a:endParaRPr>
        </a:p>
      </dsp:txBody>
      <dsp:txXfrm>
        <a:off x="1088835" y="25040"/>
        <a:ext cx="2489848" cy="692604"/>
      </dsp:txXfrm>
    </dsp:sp>
    <dsp:sp modelId="{19DDB68F-B149-4409-AB52-A31A4C06B06C}">
      <dsp:nvSpPr>
        <dsp:cNvPr id="0" name=""/>
        <dsp:cNvSpPr/>
      </dsp:nvSpPr>
      <dsp:spPr>
        <a:xfrm>
          <a:off x="1320581" y="739193"/>
          <a:ext cx="691683" cy="551775"/>
        </a:xfrm>
        <a:custGeom>
          <a:avLst/>
          <a:gdLst/>
          <a:ahLst/>
          <a:cxnLst/>
          <a:rect l="0" t="0" r="0" b="0"/>
          <a:pathLst>
            <a:path>
              <a:moveTo>
                <a:pt x="0" y="0"/>
              </a:moveTo>
              <a:lnTo>
                <a:pt x="0" y="551775"/>
              </a:lnTo>
              <a:lnTo>
                <a:pt x="691683" y="55177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E16C26-EA9B-4FC1-8FA8-E4ADCD8CE8E9}">
      <dsp:nvSpPr>
        <dsp:cNvPr id="0" name=""/>
        <dsp:cNvSpPr/>
      </dsp:nvSpPr>
      <dsp:spPr>
        <a:xfrm>
          <a:off x="2012265" y="923118"/>
          <a:ext cx="2041893" cy="73570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pPr>
          <a:r>
            <a:rPr lang="zh-CN" altLang="en-US" sz="1800" b="1" kern="1200" dirty="0" smtClean="0">
              <a:solidFill>
                <a:schemeClr val="tx1"/>
              </a:solidFill>
            </a:rPr>
            <a:t>学术大师荟萃的</a:t>
          </a:r>
          <a:endParaRPr lang="en-US" altLang="zh-CN" sz="1800" b="1" kern="1200" dirty="0" smtClean="0">
            <a:solidFill>
              <a:schemeClr val="tx1"/>
            </a:solidFill>
          </a:endParaRPr>
        </a:p>
        <a:p>
          <a:pPr marL="0" marR="0" lvl="0" indent="0" algn="ctr" defTabSz="914400" eaLnBrk="1" fontAlgn="auto" latinLnBrk="0" hangingPunct="1">
            <a:lnSpc>
              <a:spcPct val="100000"/>
            </a:lnSpc>
            <a:spcBef>
              <a:spcPct val="0"/>
            </a:spcBef>
            <a:spcAft>
              <a:spcPts val="0"/>
            </a:spcAft>
            <a:buClrTx/>
            <a:buSzTx/>
            <a:buFontTx/>
            <a:buNone/>
          </a:pPr>
          <a:r>
            <a:rPr lang="zh-CN" altLang="en-US" sz="1800" b="1" kern="1200" dirty="0" smtClean="0">
              <a:solidFill>
                <a:srgbClr val="C00000"/>
              </a:solidFill>
              <a:latin typeface="微软雅黑" panose="020B0503020204020204" pitchFamily="34" charset="-122"/>
              <a:ea typeface="微软雅黑" panose="020B0503020204020204" pitchFamily="34" charset="-122"/>
            </a:rPr>
            <a:t>人才集聚地</a:t>
          </a:r>
          <a:endParaRPr lang="zh-CN" altLang="en-US" sz="1800" b="1" kern="1200" dirty="0">
            <a:solidFill>
              <a:srgbClr val="C00000"/>
            </a:solidFill>
            <a:latin typeface="微软雅黑" panose="020B0503020204020204" pitchFamily="34" charset="-122"/>
            <a:ea typeface="微软雅黑" panose="020B0503020204020204" pitchFamily="34" charset="-122"/>
          </a:endParaRPr>
        </a:p>
      </dsp:txBody>
      <dsp:txXfrm>
        <a:off x="2033813" y="944666"/>
        <a:ext cx="1998797" cy="692604"/>
      </dsp:txXfrm>
    </dsp:sp>
    <dsp:sp modelId="{77ABCF2F-6971-4E5E-9CE6-86136F7AC546}">
      <dsp:nvSpPr>
        <dsp:cNvPr id="0" name=""/>
        <dsp:cNvSpPr/>
      </dsp:nvSpPr>
      <dsp:spPr>
        <a:xfrm>
          <a:off x="1320581" y="739193"/>
          <a:ext cx="691683" cy="1471401"/>
        </a:xfrm>
        <a:custGeom>
          <a:avLst/>
          <a:gdLst/>
          <a:ahLst/>
          <a:cxnLst/>
          <a:rect l="0" t="0" r="0" b="0"/>
          <a:pathLst>
            <a:path>
              <a:moveTo>
                <a:pt x="0" y="0"/>
              </a:moveTo>
              <a:lnTo>
                <a:pt x="0" y="1471401"/>
              </a:lnTo>
              <a:lnTo>
                <a:pt x="691683" y="147140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3811B7-CB3E-43C2-B05A-1904C8A71661}">
      <dsp:nvSpPr>
        <dsp:cNvPr id="0" name=""/>
        <dsp:cNvSpPr/>
      </dsp:nvSpPr>
      <dsp:spPr>
        <a:xfrm>
          <a:off x="2012265" y="1842744"/>
          <a:ext cx="2041893" cy="73570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100000"/>
            </a:lnSpc>
            <a:spcBef>
              <a:spcPct val="0"/>
            </a:spcBef>
            <a:spcAft>
              <a:spcPts val="0"/>
            </a:spcAft>
          </a:pPr>
          <a:r>
            <a:rPr lang="zh-CN" altLang="en-US" sz="1800" b="1" kern="1200" dirty="0" smtClean="0">
              <a:solidFill>
                <a:schemeClr val="tx1"/>
              </a:solidFill>
            </a:rPr>
            <a:t>前沿学术科技的</a:t>
          </a:r>
          <a:endParaRPr lang="en-US" altLang="zh-CN" sz="1800" b="1" kern="1200" dirty="0" smtClean="0">
            <a:solidFill>
              <a:schemeClr val="tx1"/>
            </a:solidFill>
          </a:endParaRPr>
        </a:p>
        <a:p>
          <a:pPr marL="0" marR="0" lvl="0" indent="0" algn="ctr" defTabSz="914400" eaLnBrk="1" fontAlgn="auto" latinLnBrk="0" hangingPunct="1">
            <a:lnSpc>
              <a:spcPct val="100000"/>
            </a:lnSpc>
            <a:spcBef>
              <a:spcPct val="0"/>
            </a:spcBef>
            <a:spcAft>
              <a:spcPts val="0"/>
            </a:spcAft>
            <a:buClrTx/>
            <a:buSzTx/>
            <a:buFontTx/>
            <a:buNone/>
          </a:pPr>
          <a:r>
            <a:rPr lang="zh-CN" altLang="en-US" sz="1800" b="1" kern="1200" dirty="0" smtClean="0">
              <a:solidFill>
                <a:srgbClr val="C00000"/>
              </a:solidFill>
              <a:latin typeface="微软雅黑" panose="020B0503020204020204" pitchFamily="34" charset="-122"/>
              <a:ea typeface="微软雅黑" panose="020B0503020204020204" pitchFamily="34" charset="-122"/>
            </a:rPr>
            <a:t>创新主阵地</a:t>
          </a:r>
          <a:endParaRPr lang="en-US" altLang="zh-CN" sz="1800" b="1" kern="1200" dirty="0" smtClean="0">
            <a:solidFill>
              <a:srgbClr val="C00000"/>
            </a:solidFill>
            <a:latin typeface="微软雅黑" panose="020B0503020204020204" pitchFamily="34" charset="-122"/>
            <a:ea typeface="微软雅黑" panose="020B0503020204020204" pitchFamily="34" charset="-122"/>
          </a:endParaRPr>
        </a:p>
      </dsp:txBody>
      <dsp:txXfrm>
        <a:off x="2033813" y="1864292"/>
        <a:ext cx="1998797" cy="692604"/>
      </dsp:txXfrm>
    </dsp:sp>
    <dsp:sp modelId="{1EEE592E-6B85-4ECF-B5E9-3A61CDC5BCA1}">
      <dsp:nvSpPr>
        <dsp:cNvPr id="0" name=""/>
        <dsp:cNvSpPr/>
      </dsp:nvSpPr>
      <dsp:spPr>
        <a:xfrm>
          <a:off x="1320581" y="739193"/>
          <a:ext cx="691683" cy="2391028"/>
        </a:xfrm>
        <a:custGeom>
          <a:avLst/>
          <a:gdLst/>
          <a:ahLst/>
          <a:cxnLst/>
          <a:rect l="0" t="0" r="0" b="0"/>
          <a:pathLst>
            <a:path>
              <a:moveTo>
                <a:pt x="0" y="0"/>
              </a:moveTo>
              <a:lnTo>
                <a:pt x="0" y="2391028"/>
              </a:lnTo>
              <a:lnTo>
                <a:pt x="691683" y="239102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EE37CD-7D96-49C5-A067-A8E2909BF604}">
      <dsp:nvSpPr>
        <dsp:cNvPr id="0" name=""/>
        <dsp:cNvSpPr/>
      </dsp:nvSpPr>
      <dsp:spPr>
        <a:xfrm>
          <a:off x="2012265" y="2762370"/>
          <a:ext cx="2041893" cy="73570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100000"/>
            </a:lnSpc>
            <a:spcBef>
              <a:spcPct val="0"/>
            </a:spcBef>
            <a:spcAft>
              <a:spcPts val="0"/>
            </a:spcAft>
          </a:pPr>
          <a:r>
            <a:rPr lang="zh-CN" altLang="en-US" sz="1800" b="1" kern="1200" dirty="0" smtClean="0">
              <a:solidFill>
                <a:schemeClr val="tx1"/>
              </a:solidFill>
            </a:rPr>
            <a:t>引领社会进步的</a:t>
          </a:r>
          <a:endParaRPr lang="en-US" altLang="zh-CN" sz="1800" b="1" kern="1200" dirty="0" smtClean="0">
            <a:solidFill>
              <a:schemeClr val="tx1"/>
            </a:solidFill>
          </a:endParaRPr>
        </a:p>
        <a:p>
          <a:pPr marL="0" marR="0" lvl="0" indent="0" algn="ctr" defTabSz="914400" eaLnBrk="1" fontAlgn="auto" latinLnBrk="0" hangingPunct="1">
            <a:lnSpc>
              <a:spcPct val="100000"/>
            </a:lnSpc>
            <a:spcBef>
              <a:spcPct val="0"/>
            </a:spcBef>
            <a:spcAft>
              <a:spcPts val="0"/>
            </a:spcAft>
            <a:buClrTx/>
            <a:buSzTx/>
            <a:buFontTx/>
            <a:buNone/>
          </a:pPr>
          <a:r>
            <a:rPr lang="zh-CN" altLang="en-US" sz="1800" b="1" kern="1200" dirty="0" smtClean="0">
              <a:solidFill>
                <a:srgbClr val="C00000"/>
              </a:solidFill>
              <a:latin typeface="微软雅黑" panose="020B0503020204020204" pitchFamily="34" charset="-122"/>
              <a:ea typeface="微软雅黑" panose="020B0503020204020204" pitchFamily="34" charset="-122"/>
            </a:rPr>
            <a:t>思想策源地</a:t>
          </a:r>
          <a:endParaRPr lang="zh-CN" altLang="en-US" sz="1800" b="1" kern="1200" dirty="0">
            <a:solidFill>
              <a:srgbClr val="C00000"/>
            </a:solidFill>
            <a:latin typeface="微软雅黑" panose="020B0503020204020204" pitchFamily="34" charset="-122"/>
            <a:ea typeface="微软雅黑" panose="020B0503020204020204" pitchFamily="34" charset="-122"/>
          </a:endParaRPr>
        </a:p>
      </dsp:txBody>
      <dsp:txXfrm>
        <a:off x="2033813" y="2783918"/>
        <a:ext cx="1998797" cy="692604"/>
      </dsp:txXfrm>
    </dsp:sp>
    <dsp:sp modelId="{6CC39C8E-9B6A-4EBA-896A-B9DD2C8BE759}">
      <dsp:nvSpPr>
        <dsp:cNvPr id="0" name=""/>
        <dsp:cNvSpPr/>
      </dsp:nvSpPr>
      <dsp:spPr>
        <a:xfrm>
          <a:off x="1320581" y="739193"/>
          <a:ext cx="691683" cy="3310654"/>
        </a:xfrm>
        <a:custGeom>
          <a:avLst/>
          <a:gdLst/>
          <a:ahLst/>
          <a:cxnLst/>
          <a:rect l="0" t="0" r="0" b="0"/>
          <a:pathLst>
            <a:path>
              <a:moveTo>
                <a:pt x="0" y="0"/>
              </a:moveTo>
              <a:lnTo>
                <a:pt x="0" y="3310654"/>
              </a:lnTo>
              <a:lnTo>
                <a:pt x="691683" y="331065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FE10D3-3871-4419-8F22-7F608FC36BC0}">
      <dsp:nvSpPr>
        <dsp:cNvPr id="0" name=""/>
        <dsp:cNvSpPr/>
      </dsp:nvSpPr>
      <dsp:spPr>
        <a:xfrm>
          <a:off x="2012265" y="3681996"/>
          <a:ext cx="2041893" cy="73570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100000"/>
            </a:lnSpc>
            <a:spcBef>
              <a:spcPct val="0"/>
            </a:spcBef>
            <a:spcAft>
              <a:spcPts val="0"/>
            </a:spcAft>
          </a:pPr>
          <a:r>
            <a:rPr lang="zh-CN" altLang="en-US" sz="1800" b="1" kern="1200" dirty="0" smtClean="0">
              <a:solidFill>
                <a:schemeClr val="tx1"/>
              </a:solidFill>
            </a:rPr>
            <a:t>各国优秀学子的</a:t>
          </a:r>
          <a:endParaRPr lang="en-US" altLang="zh-CN" sz="1800" b="1" kern="1200" dirty="0" smtClean="0">
            <a:solidFill>
              <a:schemeClr val="tx1"/>
            </a:solidFill>
          </a:endParaRPr>
        </a:p>
        <a:p>
          <a:pPr marL="0" marR="0" lvl="0" indent="0" algn="ctr" defTabSz="914400" eaLnBrk="1" fontAlgn="auto" latinLnBrk="0" hangingPunct="1">
            <a:lnSpc>
              <a:spcPct val="100000"/>
            </a:lnSpc>
            <a:spcBef>
              <a:spcPct val="0"/>
            </a:spcBef>
            <a:spcAft>
              <a:spcPts val="0"/>
            </a:spcAft>
            <a:buClrTx/>
            <a:buSzTx/>
            <a:buFontTx/>
            <a:buNone/>
          </a:pPr>
          <a:r>
            <a:rPr lang="zh-CN" altLang="en-US" sz="1800" b="1" kern="1200" dirty="0" smtClean="0">
              <a:solidFill>
                <a:srgbClr val="C00000"/>
              </a:solidFill>
              <a:latin typeface="微软雅黑" panose="020B0503020204020204" pitchFamily="34" charset="-122"/>
              <a:ea typeface="微软雅黑" panose="020B0503020204020204" pitchFamily="34" charset="-122"/>
            </a:rPr>
            <a:t>求学目标地</a:t>
          </a:r>
        </a:p>
      </dsp:txBody>
      <dsp:txXfrm>
        <a:off x="2033813" y="3703544"/>
        <a:ext cx="1998797" cy="6926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F8A83-7A46-4F16-9643-641B0E6D5A55}">
      <dsp:nvSpPr>
        <dsp:cNvPr id="0" name=""/>
        <dsp:cNvSpPr/>
      </dsp:nvSpPr>
      <dsp:spPr>
        <a:xfrm>
          <a:off x="1071570" y="566"/>
          <a:ext cx="1743571" cy="75487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微软雅黑" panose="020B0503020204020204" pitchFamily="34" charset="-122"/>
              <a:ea typeface="微软雅黑" panose="020B0503020204020204" pitchFamily="34" charset="-122"/>
            </a:rPr>
            <a:t>“双一流”</a:t>
          </a:r>
          <a:endParaRPr lang="zh-CN" altLang="en-US" sz="2000" kern="1200" dirty="0">
            <a:solidFill>
              <a:schemeClr val="bg1"/>
            </a:solidFill>
          </a:endParaRPr>
        </a:p>
      </dsp:txBody>
      <dsp:txXfrm>
        <a:off x="1093680" y="22676"/>
        <a:ext cx="1699351" cy="710657"/>
      </dsp:txXfrm>
    </dsp:sp>
    <dsp:sp modelId="{19DDB68F-B149-4409-AB52-A31A4C06B06C}">
      <dsp:nvSpPr>
        <dsp:cNvPr id="0" name=""/>
        <dsp:cNvSpPr/>
      </dsp:nvSpPr>
      <dsp:spPr>
        <a:xfrm>
          <a:off x="1245927" y="755444"/>
          <a:ext cx="624173" cy="566158"/>
        </a:xfrm>
        <a:custGeom>
          <a:avLst/>
          <a:gdLst/>
          <a:ahLst/>
          <a:cxnLst/>
          <a:rect l="0" t="0" r="0" b="0"/>
          <a:pathLst>
            <a:path>
              <a:moveTo>
                <a:pt x="0" y="0"/>
              </a:moveTo>
              <a:lnTo>
                <a:pt x="0" y="566158"/>
              </a:lnTo>
              <a:lnTo>
                <a:pt x="624173" y="5661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E16C26-EA9B-4FC1-8FA8-E4ADCD8CE8E9}">
      <dsp:nvSpPr>
        <dsp:cNvPr id="0" name=""/>
        <dsp:cNvSpPr/>
      </dsp:nvSpPr>
      <dsp:spPr>
        <a:xfrm>
          <a:off x="1870101" y="944164"/>
          <a:ext cx="1211778" cy="75487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pPr>
          <a:r>
            <a:rPr lang="zh-CN" altLang="en-US" sz="1800" b="1" kern="1200" dirty="0" smtClean="0">
              <a:solidFill>
                <a:srgbClr val="C00000"/>
              </a:solidFill>
              <a:latin typeface="微软雅黑" panose="020B0503020204020204" pitchFamily="34" charset="-122"/>
              <a:ea typeface="微软雅黑" panose="020B0503020204020204" pitchFamily="34" charset="-122"/>
            </a:rPr>
            <a:t>一流大学</a:t>
          </a:r>
          <a:endParaRPr lang="zh-CN" altLang="en-US" sz="1800" b="1" kern="1200" dirty="0">
            <a:solidFill>
              <a:srgbClr val="C00000"/>
            </a:solidFill>
            <a:latin typeface="微软雅黑" panose="020B0503020204020204" pitchFamily="34" charset="-122"/>
            <a:ea typeface="微软雅黑" panose="020B0503020204020204" pitchFamily="34" charset="-122"/>
          </a:endParaRPr>
        </a:p>
      </dsp:txBody>
      <dsp:txXfrm>
        <a:off x="1892211" y="966274"/>
        <a:ext cx="1167558" cy="710657"/>
      </dsp:txXfrm>
    </dsp:sp>
    <dsp:sp modelId="{77ABCF2F-6971-4E5E-9CE6-86136F7AC546}">
      <dsp:nvSpPr>
        <dsp:cNvPr id="0" name=""/>
        <dsp:cNvSpPr/>
      </dsp:nvSpPr>
      <dsp:spPr>
        <a:xfrm>
          <a:off x="1245927" y="755444"/>
          <a:ext cx="624173" cy="1509755"/>
        </a:xfrm>
        <a:custGeom>
          <a:avLst/>
          <a:gdLst/>
          <a:ahLst/>
          <a:cxnLst/>
          <a:rect l="0" t="0" r="0" b="0"/>
          <a:pathLst>
            <a:path>
              <a:moveTo>
                <a:pt x="0" y="0"/>
              </a:moveTo>
              <a:lnTo>
                <a:pt x="0" y="1509755"/>
              </a:lnTo>
              <a:lnTo>
                <a:pt x="624173" y="150975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3811B7-CB3E-43C2-B05A-1904C8A71661}">
      <dsp:nvSpPr>
        <dsp:cNvPr id="0" name=""/>
        <dsp:cNvSpPr/>
      </dsp:nvSpPr>
      <dsp:spPr>
        <a:xfrm>
          <a:off x="1870101" y="1887761"/>
          <a:ext cx="1211790" cy="75487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100000"/>
            </a:lnSpc>
            <a:spcBef>
              <a:spcPct val="0"/>
            </a:spcBef>
            <a:spcAft>
              <a:spcPts val="0"/>
            </a:spcAft>
          </a:pPr>
          <a:r>
            <a:rPr lang="zh-CN" altLang="en-US" sz="1800" b="1" kern="1200" dirty="0" smtClean="0">
              <a:solidFill>
                <a:srgbClr val="C00000"/>
              </a:solidFill>
              <a:latin typeface="微软雅黑" panose="020B0503020204020204" pitchFamily="34" charset="-122"/>
              <a:ea typeface="微软雅黑" panose="020B0503020204020204" pitchFamily="34" charset="-122"/>
            </a:rPr>
            <a:t>一流学科</a:t>
          </a:r>
          <a:endParaRPr lang="en-US" altLang="zh-CN" sz="1800" b="1" kern="1200" dirty="0" smtClean="0">
            <a:solidFill>
              <a:srgbClr val="C00000"/>
            </a:solidFill>
            <a:latin typeface="微软雅黑" panose="020B0503020204020204" pitchFamily="34" charset="-122"/>
            <a:ea typeface="微软雅黑" panose="020B0503020204020204" pitchFamily="34" charset="-122"/>
          </a:endParaRPr>
        </a:p>
      </dsp:txBody>
      <dsp:txXfrm>
        <a:off x="1892211" y="1909871"/>
        <a:ext cx="1167570" cy="7106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3">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10">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1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3">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5/16/2020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jpeg"/><Relationship Id="rId4"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9.jpg"/></Relationships>
</file>

<file path=ppt/slides/_rels/slide10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11.jpeg"/></Relationships>
</file>

<file path=ppt/slides/_rels/slide10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jpeg"/></Relationships>
</file>

<file path=ppt/slides/_rels/slide108.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19.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21.jpeg"/><Relationship Id="rId4" Type="http://schemas.openxmlformats.org/officeDocument/2006/relationships/image" Target="../media/image220.jpeg"/></Relationships>
</file>

<file path=ppt/slides/_rels/slide111.xml.rels><?xml version="1.0" encoding="UTF-8" standalone="yes"?>
<Relationships xmlns="http://schemas.openxmlformats.org/package/2006/relationships"><Relationship Id="rId8" Type="http://schemas.openxmlformats.org/officeDocument/2006/relationships/image" Target="../media/image228.jpg"/><Relationship Id="rId3" Type="http://schemas.openxmlformats.org/officeDocument/2006/relationships/image" Target="../media/image223.png"/><Relationship Id="rId7" Type="http://schemas.openxmlformats.org/officeDocument/2006/relationships/image" Target="../media/image227.jpeg"/><Relationship Id="rId2" Type="http://schemas.openxmlformats.org/officeDocument/2006/relationships/image" Target="../media/image222.png"/><Relationship Id="rId1" Type="http://schemas.openxmlformats.org/officeDocument/2006/relationships/slideLayout" Target="../slideLayouts/slideLayout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12.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jpeg"/><Relationship Id="rId1" Type="http://schemas.openxmlformats.org/officeDocument/2006/relationships/slideLayout" Target="../slideLayouts/slideLayout7.xml"/><Relationship Id="rId5" Type="http://schemas.openxmlformats.org/officeDocument/2006/relationships/image" Target="../media/image233.png"/><Relationship Id="rId4" Type="http://schemas.microsoft.com/office/2007/relationships/hdphoto" Target="../media/hdphoto2.wdp"/></Relationships>
</file>

<file path=ppt/slides/_rels/slide115.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36.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38.png"/><Relationship Id="rId4" Type="http://schemas.openxmlformats.org/officeDocument/2006/relationships/image" Target="../media/image231.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1.jpe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240.png"/><Relationship Id="rId4" Type="http://schemas.microsoft.com/office/2007/relationships/hdphoto" Target="../media/hdphoto4.wdp"/></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4.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hyperlink" Target="https://baike.baidu.com/pic/%E5%93%88%E5%B0%94%E6%BB%A8%E4%B8%AD%E5%A4%AE%E5%A4%A7%E8%A1%97/10729242/644008/c8ab0bced89e835eb600c892?fr=lemma&amp;ct=cover" TargetMode="External"/><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image.baidu.com/i?ct=503316480&amp;z=0&amp;tn=baiduimagedetail&amp;word=%CF%F4%BA%EC&amp;in=6702&amp;cl=2&amp;cm=1&amp;sc=0&amp;lm=-1&amp;pn=16&amp;rn=1&amp;di=1867655928&amp;ln=983" TargetMode="Externa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image.baidu.com/i?ct=503316480&amp;z=0&amp;tn=baiduimagedetail&amp;word=%CF%F4%BA%EC&amp;in=8204&amp;cl=2&amp;cm=1&amp;sc=0&amp;lm=-1&amp;pn=19&amp;rn=1&amp;di=420704852&amp;ln=983"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1.jpg"/><Relationship Id="rId4" Type="http://schemas.openxmlformats.org/officeDocument/2006/relationships/image" Target="../media/image80.jp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4.jpg"/><Relationship Id="rId4" Type="http://schemas.openxmlformats.org/officeDocument/2006/relationships/image" Target="../media/image83.jpg"/></Relationships>
</file>

<file path=ppt/slides/_rels/slide5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7.jpeg"/><Relationship Id="rId1" Type="http://schemas.openxmlformats.org/officeDocument/2006/relationships/slideLayout" Target="../slideLayouts/slideLayout7.xml"/><Relationship Id="rId5" Type="http://schemas.openxmlformats.org/officeDocument/2006/relationships/image" Target="../media/image89.jpg"/><Relationship Id="rId4" Type="http://schemas.openxmlformats.org/officeDocument/2006/relationships/image" Target="../media/image88.gif"/></Relationships>
</file>

<file path=ppt/slides/_rels/slide5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1.jpg"/></Relationships>
</file>

<file path=ppt/slides/_rels/slide5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3.jpg"/></Relationships>
</file>

<file path=ppt/slides/_rels/slide5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5.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7.jpg"/></Relationships>
</file>

<file path=ppt/slides/_rels/slide6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9.jpg"/></Relationships>
</file>

<file path=ppt/slides/_rels/slide6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2.jpg"/></Relationships>
</file>

<file path=ppt/slides/_rels/slide6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4.jpg"/></Relationships>
</file>

<file path=ppt/slides/_rels/slide6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6.jpg"/></Relationships>
</file>

<file path=ppt/slides/_rels/slide66.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8.jpg"/></Relationships>
</file>

<file path=ppt/slides/_rels/slide6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image.baidu.com/i?ct=503316480&amp;z=95576451&amp;tn=baiduimagedetail&amp;word=&#27611;&#27901;&#19996;&amp;in=19"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1.jpeg"/><Relationship Id="rId4" Type="http://schemas.openxmlformats.org/officeDocument/2006/relationships/image" Target="../media/image110.jpeg"/></Relationships>
</file>

<file path=ppt/slides/_rels/slide6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hyperlink" Target="http://image.baidu.com/i?ct=503316480&amp;z=271318953&amp;tn=baiduimagedetail&amp;word=&#27611;&#27901;&#19996;&amp;in=876"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13.jpeg"/></Relationships>
</file>

<file path=ppt/slides/_rels/slide6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15.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3.png"/><Relationship Id="rId4" Type="http://schemas.openxmlformats.org/officeDocument/2006/relationships/image" Target="../media/image119.png"/><Relationship Id="rId9"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3.png"/></Relationships>
</file>

<file path=ppt/slides/_rels/slide75.xml.rels><?xml version="1.0" encoding="UTF-8" standalone="yes"?>
<Relationships xmlns="http://schemas.openxmlformats.org/package/2006/relationships"><Relationship Id="rId8" Type="http://schemas.openxmlformats.org/officeDocument/2006/relationships/image" Target="../media/image137.jpeg"/><Relationship Id="rId13" Type="http://schemas.openxmlformats.org/officeDocument/2006/relationships/image" Target="../media/image142.jpeg"/><Relationship Id="rId18" Type="http://schemas.openxmlformats.org/officeDocument/2006/relationships/image" Target="../media/image3.png"/><Relationship Id="rId3" Type="http://schemas.openxmlformats.org/officeDocument/2006/relationships/image" Target="../media/image132.jpeg"/><Relationship Id="rId7" Type="http://schemas.openxmlformats.org/officeDocument/2006/relationships/image" Target="../media/image136.jpeg"/><Relationship Id="rId12" Type="http://schemas.openxmlformats.org/officeDocument/2006/relationships/image" Target="../media/image141.jpeg"/><Relationship Id="rId17" Type="http://schemas.openxmlformats.org/officeDocument/2006/relationships/image" Target="../media/image146.jpeg"/><Relationship Id="rId2" Type="http://schemas.openxmlformats.org/officeDocument/2006/relationships/image" Target="../media/image5.png"/><Relationship Id="rId16" Type="http://schemas.openxmlformats.org/officeDocument/2006/relationships/image" Target="../media/image145.jpeg"/><Relationship Id="rId1" Type="http://schemas.openxmlformats.org/officeDocument/2006/relationships/slideLayout" Target="../slideLayouts/slideLayout7.xml"/><Relationship Id="rId6" Type="http://schemas.openxmlformats.org/officeDocument/2006/relationships/image" Target="../media/image135.jpeg"/><Relationship Id="rId11" Type="http://schemas.openxmlformats.org/officeDocument/2006/relationships/image" Target="../media/image140.jpeg"/><Relationship Id="rId5" Type="http://schemas.openxmlformats.org/officeDocument/2006/relationships/image" Target="../media/image134.jpeg"/><Relationship Id="rId15" Type="http://schemas.openxmlformats.org/officeDocument/2006/relationships/image" Target="../media/image144.jpeg"/><Relationship Id="rId10" Type="http://schemas.openxmlformats.org/officeDocument/2006/relationships/image" Target="../media/image139.png"/><Relationship Id="rId4" Type="http://schemas.openxmlformats.org/officeDocument/2006/relationships/image" Target="../media/image133.jpeg"/><Relationship Id="rId9" Type="http://schemas.openxmlformats.org/officeDocument/2006/relationships/image" Target="../media/image138.jpeg"/><Relationship Id="rId14" Type="http://schemas.openxmlformats.org/officeDocument/2006/relationships/image" Target="../media/image143.jpeg"/></Relationships>
</file>

<file path=ppt/slides/_rels/slide76.xml.rels><?xml version="1.0" encoding="UTF-8" standalone="yes"?>
<Relationships xmlns="http://schemas.openxmlformats.org/package/2006/relationships"><Relationship Id="rId8" Type="http://schemas.openxmlformats.org/officeDocument/2006/relationships/image" Target="../media/image152.jpeg"/><Relationship Id="rId13" Type="http://schemas.openxmlformats.org/officeDocument/2006/relationships/image" Target="../media/image157.jpeg"/><Relationship Id="rId3" Type="http://schemas.openxmlformats.org/officeDocument/2006/relationships/image" Target="../media/image147.jpeg"/><Relationship Id="rId7" Type="http://schemas.openxmlformats.org/officeDocument/2006/relationships/image" Target="../media/image151.jpeg"/><Relationship Id="rId12" Type="http://schemas.openxmlformats.org/officeDocument/2006/relationships/image" Target="../media/image156.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0.jpeg"/><Relationship Id="rId11" Type="http://schemas.openxmlformats.org/officeDocument/2006/relationships/image" Target="../media/image155.jpeg"/><Relationship Id="rId5" Type="http://schemas.openxmlformats.org/officeDocument/2006/relationships/image" Target="../media/image149.jpeg"/><Relationship Id="rId10" Type="http://schemas.openxmlformats.org/officeDocument/2006/relationships/image" Target="../media/image154.jpeg"/><Relationship Id="rId4" Type="http://schemas.openxmlformats.org/officeDocument/2006/relationships/image" Target="../media/image148.jpeg"/><Relationship Id="rId9" Type="http://schemas.openxmlformats.org/officeDocument/2006/relationships/image" Target="../media/image153.jpeg"/><Relationship Id="rId1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9.jpeg"/></Relationships>
</file>

<file path=ppt/slides/_rels/slide7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jpe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7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8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92.png"/></Relationships>
</file>

<file path=ppt/slides/_rels/slide91.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image" Target="../media/image193.jpeg"/><Relationship Id="rId7" Type="http://schemas.openxmlformats.org/officeDocument/2006/relationships/image" Target="../media/image197.jpeg"/><Relationship Id="rId12"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6.jpeg"/><Relationship Id="rId11" Type="http://schemas.openxmlformats.org/officeDocument/2006/relationships/image" Target="../media/image201.jpeg"/><Relationship Id="rId5" Type="http://schemas.openxmlformats.org/officeDocument/2006/relationships/image" Target="../media/image195.jpeg"/><Relationship Id="rId10" Type="http://schemas.openxmlformats.org/officeDocument/2006/relationships/image" Target="../media/image200.jpeg"/><Relationship Id="rId4" Type="http://schemas.openxmlformats.org/officeDocument/2006/relationships/image" Target="../media/image194.jpeg"/><Relationship Id="rId9" Type="http://schemas.openxmlformats.org/officeDocument/2006/relationships/image" Target="../media/image199.jpeg"/></Relationships>
</file>

<file path=ppt/slides/_rels/slide92.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49564" y="1072662"/>
            <a:ext cx="8915399" cy="1253137"/>
          </a:xfrm>
        </p:spPr>
        <p:txBody>
          <a:bodyPr>
            <a:normAutofit/>
          </a:bodyPr>
          <a:lstStyle/>
          <a:p>
            <a:r>
              <a:rPr lang="zh-CN" altLang="en-US" sz="7200" dirty="0" smtClean="0">
                <a:solidFill>
                  <a:srgbClr val="FF0000"/>
                </a:solidFill>
                <a:latin typeface="华文中宋" panose="02010600040101010101" pitchFamily="2" charset="-122"/>
                <a:ea typeface="华文中宋" panose="02010600040101010101" pitchFamily="2" charset="-122"/>
                <a:cs typeface="Segoe UI Black" panose="020B0A02040204020203" pitchFamily="34" charset="0"/>
              </a:rPr>
              <a:t>大国重器  百年辉煌</a:t>
            </a:r>
            <a:endParaRPr lang="zh-CN" altLang="en-US" sz="7200" dirty="0">
              <a:solidFill>
                <a:srgbClr val="FF0000"/>
              </a:solidFill>
              <a:latin typeface="华文中宋" panose="02010600040101010101" pitchFamily="2" charset="-122"/>
              <a:ea typeface="华文中宋" panose="02010600040101010101" pitchFamily="2" charset="-122"/>
              <a:cs typeface="Segoe UI Black" panose="020B0A02040204020203" pitchFamily="34" charset="0"/>
            </a:endParaRPr>
          </a:p>
        </p:txBody>
      </p:sp>
      <p:sp>
        <p:nvSpPr>
          <p:cNvPr id="5" name="文本框 4"/>
          <p:cNvSpPr txBox="1"/>
          <p:nvPr/>
        </p:nvSpPr>
        <p:spPr>
          <a:xfrm>
            <a:off x="4098758" y="4403557"/>
            <a:ext cx="5454316" cy="523220"/>
          </a:xfrm>
          <a:prstGeom prst="rect">
            <a:avLst/>
          </a:prstGeom>
          <a:noFill/>
        </p:spPr>
        <p:txBody>
          <a:bodyPr wrap="square" rtlCol="0">
            <a:spAutoFit/>
          </a:bodyPr>
          <a:lstStyle/>
          <a:p>
            <a:endParaRPr lang="zh-CN" altLang="en-US" sz="2800" dirty="0">
              <a:latin typeface="华文新魏" panose="02010800040101010101" pitchFamily="2" charset="-122"/>
              <a:ea typeface="华文新魏" panose="02010800040101010101" pitchFamily="2" charset="-122"/>
            </a:endParaRPr>
          </a:p>
        </p:txBody>
      </p:sp>
      <p:sp>
        <p:nvSpPr>
          <p:cNvPr id="6" name="副标题 5"/>
          <p:cNvSpPr>
            <a:spLocks noGrp="1"/>
          </p:cNvSpPr>
          <p:nvPr>
            <p:ph type="subTitle" idx="1"/>
          </p:nvPr>
        </p:nvSpPr>
        <p:spPr>
          <a:xfrm>
            <a:off x="2734408" y="2321063"/>
            <a:ext cx="8080130" cy="1314261"/>
          </a:xfrm>
        </p:spPr>
        <p:txBody>
          <a:bodyPr>
            <a:normAutofit fontScale="25000" lnSpcReduction="20000"/>
          </a:bodyPr>
          <a:lstStyle/>
          <a:p>
            <a:r>
              <a:rPr lang="en-US" altLang="zh-CN" sz="14400" dirty="0" smtClean="0">
                <a:latin typeface="华文新魏" panose="02010800040101010101" pitchFamily="2" charset="-122"/>
                <a:ea typeface="华文新魏" panose="02010800040101010101" pitchFamily="2" charset="-122"/>
              </a:rPr>
              <a:t>2020</a:t>
            </a:r>
            <a:r>
              <a:rPr lang="zh-CN" altLang="en-US" sz="14400" dirty="0" smtClean="0">
                <a:latin typeface="华文新魏" panose="02010800040101010101" pitchFamily="2" charset="-122"/>
                <a:ea typeface="华文新魏" panose="02010800040101010101" pitchFamily="2" charset="-122"/>
              </a:rPr>
              <a:t>年春季学期</a:t>
            </a:r>
            <a:r>
              <a:rPr lang="en-US" altLang="zh-CN" sz="14400" dirty="0" smtClean="0">
                <a:latin typeface="华文新魏" panose="02010800040101010101" pitchFamily="2" charset="-122"/>
                <a:ea typeface="华文新魏" panose="02010800040101010101" pitchFamily="2" charset="-122"/>
              </a:rPr>
              <a:t>《</a:t>
            </a:r>
            <a:r>
              <a:rPr lang="zh-CN" altLang="en-US" sz="14400" dirty="0" smtClean="0">
                <a:latin typeface="华文新魏" panose="02010800040101010101" pitchFamily="2" charset="-122"/>
                <a:ea typeface="华文新魏" panose="02010800040101010101" pitchFamily="2" charset="-122"/>
              </a:rPr>
              <a:t>形势与政策</a:t>
            </a:r>
            <a:r>
              <a:rPr lang="en-US" altLang="zh-CN" sz="14400" dirty="0" smtClean="0">
                <a:latin typeface="华文新魏" panose="02010800040101010101" pitchFamily="2" charset="-122"/>
                <a:ea typeface="华文新魏" panose="02010800040101010101" pitchFamily="2" charset="-122"/>
              </a:rPr>
              <a:t>》</a:t>
            </a:r>
            <a:r>
              <a:rPr lang="zh-CN" altLang="en-US" sz="14400" dirty="0" smtClean="0">
                <a:latin typeface="华文新魏" panose="02010800040101010101" pitchFamily="2" charset="-122"/>
                <a:ea typeface="华文新魏" panose="02010800040101010101" pitchFamily="2" charset="-122"/>
              </a:rPr>
              <a:t>课</a:t>
            </a:r>
            <a:endParaRPr lang="en-US" altLang="zh-CN" sz="9600" dirty="0" smtClean="0">
              <a:latin typeface="华文新魏" panose="02010800040101010101" pitchFamily="2" charset="-122"/>
              <a:ea typeface="华文新魏" panose="02010800040101010101" pitchFamily="2" charset="-122"/>
            </a:endParaRPr>
          </a:p>
          <a:p>
            <a:r>
              <a:rPr lang="zh-CN" altLang="en-US" sz="9600" dirty="0" smtClean="0">
                <a:latin typeface="华文新魏" panose="02010800040101010101" pitchFamily="2" charset="-122"/>
                <a:ea typeface="华文新魏" panose="02010800040101010101" pitchFamily="2" charset="-122"/>
              </a:rPr>
              <a:t>                                  哈工大（深圳）马克思主义学院</a:t>
            </a:r>
          </a:p>
          <a:p>
            <a:endParaRPr lang="zh-CN" altLang="en-US" dirty="0"/>
          </a:p>
        </p:txBody>
      </p:sp>
      <p:pic>
        <p:nvPicPr>
          <p:cNvPr id="7" name="图片 6"/>
          <p:cNvPicPr preferRelativeResize="0"/>
          <p:nvPr/>
        </p:nvPicPr>
        <p:blipFill rotWithShape="1">
          <a:blip r:embed="rId2" cstate="print">
            <a:extLst>
              <a:ext uri="{28A0092B-C50C-407E-A947-70E740481C1C}">
                <a14:useLocalDpi xmlns:a14="http://schemas.microsoft.com/office/drawing/2010/main" val="0"/>
              </a:ext>
            </a:extLst>
          </a:blip>
          <a:srcRect l="16965" r="323"/>
          <a:stretch>
            <a:fillRect/>
          </a:stretch>
        </p:blipFill>
        <p:spPr>
          <a:xfrm>
            <a:off x="0" y="3502417"/>
            <a:ext cx="4570574" cy="3355583"/>
          </a:xfrm>
          <a:prstGeom prst="rect">
            <a:avLst/>
          </a:prstGeom>
        </p:spPr>
      </p:pic>
      <p:pic>
        <p:nvPicPr>
          <p:cNvPr id="8" name="图片 7" descr="挂毯.jpg"/>
          <p:cNvPicPr>
            <a:picLocks noChangeAspect="1"/>
          </p:cNvPicPr>
          <p:nvPr/>
        </p:nvPicPr>
        <p:blipFill>
          <a:blip r:embed="rId3"/>
          <a:stretch>
            <a:fillRect/>
          </a:stretch>
        </p:blipFill>
        <p:spPr>
          <a:xfrm>
            <a:off x="3994653" y="3499338"/>
            <a:ext cx="8227959" cy="335866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337" y="227178"/>
            <a:ext cx="3009900" cy="514350"/>
          </a:xfrm>
          <a:prstGeom prst="rect">
            <a:avLst/>
          </a:prstGeom>
        </p:spPr>
      </p:pic>
    </p:spTree>
    <p:extLst>
      <p:ext uri="{BB962C8B-B14F-4D97-AF65-F5344CB8AC3E}">
        <p14:creationId xmlns:p14="http://schemas.microsoft.com/office/powerpoint/2010/main" val="112986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76926" y="481263"/>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63539" y="481265"/>
            <a:ext cx="9775835"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3"/>
          <p:cNvGrpSpPr/>
          <p:nvPr/>
        </p:nvGrpSpPr>
        <p:grpSpPr>
          <a:xfrm>
            <a:off x="1923290" y="702675"/>
            <a:ext cx="8633874" cy="838128"/>
            <a:chOff x="-182963" y="1893533"/>
            <a:chExt cx="8633874" cy="838128"/>
          </a:xfrm>
        </p:grpSpPr>
        <p:sp>
          <p:nvSpPr>
            <p:cNvPr id="6" name="下箭头 5"/>
            <p:cNvSpPr/>
            <p:nvPr/>
          </p:nvSpPr>
          <p:spPr>
            <a:xfrm>
              <a:off x="2473374" y="1908195"/>
              <a:ext cx="3143250" cy="823466"/>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00" b="1"/>
            </a:p>
          </p:txBody>
        </p:sp>
        <p:sp>
          <p:nvSpPr>
            <p:cNvPr id="7" name="矩形 6"/>
            <p:cNvSpPr/>
            <p:nvPr/>
          </p:nvSpPr>
          <p:spPr>
            <a:xfrm>
              <a:off x="-182963" y="1893533"/>
              <a:ext cx="8633874" cy="584775"/>
            </a:xfrm>
            <a:prstGeom prst="rect">
              <a:avLst/>
            </a:prstGeom>
          </p:spPr>
          <p:txBody>
            <a:bodyPr wrap="square">
              <a:spAutoFit/>
            </a:bodyPr>
            <a:lstStyle/>
            <a:p>
              <a:pPr lvl="0"/>
              <a:r>
                <a:rPr lang="zh-CN" altLang="en-US" sz="3200" b="1" dirty="0">
                  <a:latin typeface="华文中宋" panose="02010600040101010101" pitchFamily="2" charset="-122"/>
                  <a:ea typeface="华文中宋" panose="02010600040101010101" pitchFamily="2" charset="-122"/>
                </a:rPr>
                <a:t>铁路上崛起的</a:t>
              </a:r>
              <a:r>
                <a:rPr lang="zh-CN" altLang="en-US" sz="3200" b="1" dirty="0" smtClean="0">
                  <a:latin typeface="华文中宋" panose="02010600040101010101" pitchFamily="2" charset="-122"/>
                  <a:ea typeface="华文中宋" panose="02010600040101010101" pitchFamily="2" charset="-122"/>
                </a:rPr>
                <a:t>新城市</a:t>
              </a:r>
              <a:r>
                <a:rPr lang="en-US" altLang="zh-CN" sz="3200" b="1" dirty="0" smtClean="0"/>
                <a:t>----</a:t>
              </a:r>
              <a:r>
                <a:rPr lang="zh-CN" altLang="en-US" sz="3200" b="1" dirty="0" smtClean="0">
                  <a:latin typeface="方正粗黑宋简体" pitchFamily="2" charset="-122"/>
                  <a:ea typeface="方正粗黑宋简体" pitchFamily="2" charset="-122"/>
                </a:rPr>
                <a:t>哈尔滨市</a:t>
              </a:r>
              <a:r>
                <a:rPr lang="zh-CN" altLang="en-US" sz="3100" b="1" dirty="0" smtClean="0">
                  <a:latin typeface="方正粗黑宋简体" pitchFamily="2" charset="-122"/>
                  <a:ea typeface="方正粗黑宋简体" pitchFamily="2" charset="-122"/>
                </a:rPr>
                <a:t>诞生的背景</a:t>
              </a:r>
              <a:endParaRPr lang="zh-CN" altLang="en-US" sz="3100" b="1" dirty="0">
                <a:latin typeface="方正粗黑宋简体" pitchFamily="2" charset="-122"/>
                <a:ea typeface="方正粗黑宋简体" pitchFamily="2" charset="-122"/>
              </a:endParaRPr>
            </a:p>
          </p:txBody>
        </p:sp>
      </p:grpSp>
      <p:pic>
        <p:nvPicPr>
          <p:cNvPr id="8" name="Picture 2" descr="http://h.hiphotos.baidu.com/baike/c%3DbaikeA1%2C10%2C95/sign=2e5335755c6034a83de2efd0a2782c15/7acb0a46f21fbe09dc157f606b600c338644ebf81a4c8d47.jpg"/>
          <p:cNvPicPr>
            <a:picLocks noChangeAspect="1" noChangeArrowheads="1"/>
          </p:cNvPicPr>
          <p:nvPr/>
        </p:nvPicPr>
        <p:blipFill>
          <a:blip r:embed="rId2"/>
          <a:srcRect/>
          <a:stretch>
            <a:fillRect/>
          </a:stretch>
        </p:blipFill>
        <p:spPr bwMode="auto">
          <a:xfrm>
            <a:off x="2564222" y="1618872"/>
            <a:ext cx="3216719" cy="2143140"/>
          </a:xfrm>
          <a:prstGeom prst="rect">
            <a:avLst/>
          </a:prstGeom>
          <a:noFill/>
        </p:spPr>
      </p:pic>
      <p:pic>
        <p:nvPicPr>
          <p:cNvPr id="9" name="Picture 3"/>
          <p:cNvPicPr>
            <a:picLocks noChangeAspect="1" noChangeArrowheads="1"/>
          </p:cNvPicPr>
          <p:nvPr/>
        </p:nvPicPr>
        <p:blipFill>
          <a:blip r:embed="rId3"/>
          <a:srcRect/>
          <a:stretch>
            <a:fillRect/>
          </a:stretch>
        </p:blipFill>
        <p:spPr bwMode="auto">
          <a:xfrm>
            <a:off x="5995255" y="1618872"/>
            <a:ext cx="3205170" cy="2076784"/>
          </a:xfrm>
          <a:prstGeom prst="rect">
            <a:avLst/>
          </a:prstGeom>
          <a:noFill/>
          <a:ln w="9525">
            <a:noFill/>
            <a:miter lim="800000"/>
            <a:headEnd/>
            <a:tailEnd/>
          </a:ln>
          <a:effectLst/>
        </p:spPr>
      </p:pic>
      <p:pic>
        <p:nvPicPr>
          <p:cNvPr id="10" name="Picture 7" descr="哈尔滨啤酒"/>
          <p:cNvPicPr>
            <a:picLocks noChangeAspect="1" noChangeArrowheads="1"/>
          </p:cNvPicPr>
          <p:nvPr/>
        </p:nvPicPr>
        <p:blipFill>
          <a:blip r:embed="rId4"/>
          <a:srcRect/>
          <a:stretch>
            <a:fillRect/>
          </a:stretch>
        </p:blipFill>
        <p:spPr bwMode="auto">
          <a:xfrm>
            <a:off x="6709635" y="3904888"/>
            <a:ext cx="1943100" cy="2095501"/>
          </a:xfrm>
          <a:prstGeom prst="rect">
            <a:avLst/>
          </a:prstGeom>
          <a:noFill/>
        </p:spPr>
      </p:pic>
      <p:sp>
        <p:nvSpPr>
          <p:cNvPr id="11" name="TextBox 10"/>
          <p:cNvSpPr txBox="1"/>
          <p:nvPr/>
        </p:nvSpPr>
        <p:spPr>
          <a:xfrm>
            <a:off x="1923289" y="1833186"/>
            <a:ext cx="428628" cy="1200329"/>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中东铁路</a:t>
            </a:r>
            <a:endParaRPr lang="zh-CN" altLang="en-US" dirty="0">
              <a:latin typeface="微软雅黑" pitchFamily="34" charset="-122"/>
              <a:ea typeface="微软雅黑" pitchFamily="34" charset="-122"/>
            </a:endParaRPr>
          </a:p>
        </p:txBody>
      </p:sp>
      <p:sp>
        <p:nvSpPr>
          <p:cNvPr id="12" name="TextBox 11"/>
          <p:cNvSpPr txBox="1"/>
          <p:nvPr/>
        </p:nvSpPr>
        <p:spPr>
          <a:xfrm>
            <a:off x="1923289" y="3690574"/>
            <a:ext cx="428628" cy="2585323"/>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哈尔滨中俄工业学校</a:t>
            </a:r>
            <a:endParaRPr lang="zh-CN" altLang="en-US" dirty="0">
              <a:latin typeface="微软雅黑" pitchFamily="34" charset="-122"/>
              <a:ea typeface="微软雅黑" pitchFamily="34" charset="-122"/>
            </a:endParaRPr>
          </a:p>
        </p:txBody>
      </p:sp>
      <p:sp>
        <p:nvSpPr>
          <p:cNvPr id="13" name="TextBox 12"/>
          <p:cNvSpPr txBox="1"/>
          <p:nvPr/>
        </p:nvSpPr>
        <p:spPr>
          <a:xfrm>
            <a:off x="9352841" y="1985586"/>
            <a:ext cx="428628"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哈尔滨</a:t>
            </a:r>
            <a:endParaRPr lang="zh-CN" altLang="en-US" dirty="0">
              <a:latin typeface="微软雅黑" pitchFamily="34" charset="-122"/>
              <a:ea typeface="微软雅黑" pitchFamily="34" charset="-122"/>
            </a:endParaRPr>
          </a:p>
        </p:txBody>
      </p:sp>
      <p:sp>
        <p:nvSpPr>
          <p:cNvPr id="14" name="TextBox 13"/>
          <p:cNvSpPr txBox="1"/>
          <p:nvPr/>
        </p:nvSpPr>
        <p:spPr>
          <a:xfrm>
            <a:off x="8995651" y="4047764"/>
            <a:ext cx="428628" cy="1477328"/>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哈尔滨啤酒</a:t>
            </a:r>
            <a:endParaRPr lang="zh-CN" altLang="en-US" dirty="0">
              <a:latin typeface="微软雅黑" pitchFamily="34" charset="-122"/>
              <a:ea typeface="微软雅黑" pitchFamily="34" charset="-122"/>
            </a:endParaRPr>
          </a:p>
        </p:txBody>
      </p:sp>
      <p:pic>
        <p:nvPicPr>
          <p:cNvPr id="15" name="Picture 9" descr="1928年哈尔滨工业大学校舍"/>
          <p:cNvPicPr>
            <a:picLocks noChangeAspect="1" noChangeArrowheads="1"/>
          </p:cNvPicPr>
          <p:nvPr/>
        </p:nvPicPr>
        <p:blipFill>
          <a:blip r:embed="rId5"/>
          <a:srcRect/>
          <a:stretch>
            <a:fillRect/>
          </a:stretch>
        </p:blipFill>
        <p:spPr bwMode="auto">
          <a:xfrm>
            <a:off x="2566231" y="3976326"/>
            <a:ext cx="3286148" cy="2227279"/>
          </a:xfrm>
          <a:prstGeom prst="rect">
            <a:avLst/>
          </a:prstGeom>
          <a:noFill/>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315" y="0"/>
            <a:ext cx="628650" cy="762000"/>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8950522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527661587"/>
              </p:ext>
            </p:extLst>
          </p:nvPr>
        </p:nvGraphicFramePr>
        <p:xfrm>
          <a:off x="2146558" y="1633813"/>
          <a:ext cx="8286810" cy="4929221"/>
        </p:xfrm>
        <a:graphic>
          <a:graphicData uri="http://schemas.openxmlformats.org/drawingml/2006/table">
            <a:tbl>
              <a:tblPr/>
              <a:tblGrid>
                <a:gridCol w="571504"/>
                <a:gridCol w="2071702"/>
                <a:gridCol w="1214446"/>
                <a:gridCol w="142876"/>
                <a:gridCol w="571504"/>
                <a:gridCol w="2530948"/>
                <a:gridCol w="1183830"/>
              </a:tblGrid>
              <a:tr h="448111">
                <a:tc>
                  <a:txBody>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排序</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高校</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A</a:t>
                      </a:r>
                      <a:r>
                        <a:rPr lang="zh-CN" altLang="en-US" sz="2000" b="1" dirty="0" smtClean="0">
                          <a:solidFill>
                            <a:schemeClr val="bg1"/>
                          </a:solidFill>
                          <a:latin typeface="微软雅黑" panose="020B0503020204020204" pitchFamily="34" charset="-122"/>
                          <a:ea typeface="微软雅黑" panose="020B0503020204020204" pitchFamily="34" charset="-122"/>
                        </a:rPr>
                        <a:t>类数</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rowSpan="11">
                  <a:txBody>
                    <a:bodyPr/>
                    <a:lstStyle/>
                    <a:p>
                      <a:pPr algn="ctr" fontAlgn="ctr"/>
                      <a:endParaRPr lang="en-US" altLang="zh-CN" sz="2000" b="1" i="0" u="none" strike="noStrike" dirty="0">
                        <a:solidFill>
                          <a:schemeClr val="bg1"/>
                        </a:solidFill>
                        <a:latin typeface="微软雅黑" panose="020B0503020204020204" pitchFamily="34" charset="-122"/>
                        <a:ea typeface="微软雅黑" panose="020B0503020204020204" pitchFamily="34" charset="-122"/>
                      </a:endParaRP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排序</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高校</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A</a:t>
                      </a:r>
                      <a:r>
                        <a:rPr lang="zh-CN" altLang="en-US" sz="2000" b="1" dirty="0" smtClean="0">
                          <a:solidFill>
                            <a:schemeClr val="bg1"/>
                          </a:solidFill>
                          <a:latin typeface="微软雅黑" panose="020B0503020204020204" pitchFamily="34" charset="-122"/>
                          <a:ea typeface="微软雅黑" panose="020B0503020204020204" pitchFamily="34" charset="-122"/>
                        </a:rPr>
                        <a:t>类数</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r>
              <a:tr h="448111">
                <a:tc>
                  <a:txBody>
                    <a:bodyPr/>
                    <a:lstStyle/>
                    <a:p>
                      <a:pPr algn="ctr" fontAlgn="ctr"/>
                      <a:r>
                        <a:rPr lang="en-US" altLang="zh-CN" sz="2000" b="1" i="0" u="none" strike="noStrike" dirty="0">
                          <a:solidFill>
                            <a:srgbClr val="000000"/>
                          </a:solidFill>
                          <a:latin typeface="宋体" panose="02010600030101010101" pitchFamily="2" charset="-122"/>
                        </a:rPr>
                        <a:t>1</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000000"/>
                          </a:solidFill>
                          <a:latin typeface="宋体" panose="02010600030101010101" pitchFamily="2" charset="-122"/>
                        </a:rPr>
                        <a:t>浙江大学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39</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11</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000000"/>
                          </a:solidFill>
                          <a:latin typeface="宋体" panose="02010600030101010101" pitchFamily="2" charset="-122"/>
                        </a:rPr>
                        <a:t>中国科学技术大学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15</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11">
                <a:tc>
                  <a:txBody>
                    <a:bodyPr/>
                    <a:lstStyle/>
                    <a:p>
                      <a:pPr algn="ctr" fontAlgn="ctr"/>
                      <a:r>
                        <a:rPr lang="en-US" altLang="zh-CN" sz="2000" b="1" i="0" u="none" strike="noStrike">
                          <a:solidFill>
                            <a:srgbClr val="000000"/>
                          </a:solidFill>
                          <a:latin typeface="宋体" panose="02010600030101010101" pitchFamily="2" charset="-122"/>
                        </a:rPr>
                        <a:t>2</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000000"/>
                          </a:solidFill>
                          <a:latin typeface="宋体" panose="02010600030101010101" pitchFamily="2" charset="-122"/>
                        </a:rPr>
                        <a:t>清华大学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37</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12</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000000"/>
                          </a:solidFill>
                          <a:latin typeface="宋体" panose="02010600030101010101" pitchFamily="2" charset="-122"/>
                        </a:rPr>
                        <a:t>中山大学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14</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11">
                <a:tc>
                  <a:txBody>
                    <a:bodyPr/>
                    <a:lstStyle/>
                    <a:p>
                      <a:pPr algn="ctr" fontAlgn="ctr"/>
                      <a:r>
                        <a:rPr lang="en-US" altLang="zh-CN" sz="2000" b="1" i="0" u="none" strike="noStrike">
                          <a:solidFill>
                            <a:srgbClr val="000000"/>
                          </a:solidFill>
                          <a:latin typeface="宋体" panose="02010600030101010101" pitchFamily="2" charset="-122"/>
                        </a:rPr>
                        <a:t>3</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000000"/>
                          </a:solidFill>
                          <a:latin typeface="宋体" panose="02010600030101010101" pitchFamily="2" charset="-122"/>
                        </a:rPr>
                        <a:t>北京大学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35</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13</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000000"/>
                          </a:solidFill>
                          <a:latin typeface="宋体" panose="02010600030101010101" pitchFamily="2" charset="-122"/>
                        </a:rPr>
                        <a:t>西安交通大学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14</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11">
                <a:tc>
                  <a:txBody>
                    <a:bodyPr/>
                    <a:lstStyle/>
                    <a:p>
                      <a:pPr algn="ctr" fontAlgn="ctr"/>
                      <a:r>
                        <a:rPr lang="en-US" altLang="zh-CN" sz="2000" b="1" i="0" u="none" strike="noStrike">
                          <a:solidFill>
                            <a:srgbClr val="000000"/>
                          </a:solidFill>
                          <a:latin typeface="宋体" panose="02010600030101010101" pitchFamily="2" charset="-122"/>
                        </a:rPr>
                        <a:t>4</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CN" altLang="en-US" sz="2000" b="1" i="0" u="none" strike="noStrike" dirty="0">
                          <a:solidFill>
                            <a:srgbClr val="000000"/>
                          </a:solidFill>
                          <a:latin typeface="宋体" panose="02010600030101010101" pitchFamily="2" charset="-122"/>
                        </a:rPr>
                        <a:t>上海交通大学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25</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14</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000000"/>
                          </a:solidFill>
                          <a:latin typeface="宋体" panose="02010600030101010101" pitchFamily="2" charset="-122"/>
                        </a:rPr>
                        <a:t>天津大学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14</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11">
                <a:tc>
                  <a:txBody>
                    <a:bodyPr/>
                    <a:lstStyle/>
                    <a:p>
                      <a:pPr algn="ctr" fontAlgn="ctr"/>
                      <a:r>
                        <a:rPr lang="en-US" altLang="zh-CN" sz="2000" b="1" i="0" u="none" strike="noStrike">
                          <a:solidFill>
                            <a:srgbClr val="000000"/>
                          </a:solidFill>
                          <a:latin typeface="宋体" panose="02010600030101010101" pitchFamily="2" charset="-122"/>
                        </a:rPr>
                        <a:t>5</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000000"/>
                          </a:solidFill>
                          <a:latin typeface="宋体" panose="02010600030101010101" pitchFamily="2" charset="-122"/>
                        </a:rPr>
                        <a:t>复旦大学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latin typeface="宋体" panose="02010600030101010101" pitchFamily="2" charset="-122"/>
                        </a:rPr>
                        <a:t>23</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latin typeface="宋体" panose="02010600030101010101" pitchFamily="2" charset="-122"/>
                        </a:rPr>
                        <a:t>15</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000000"/>
                          </a:solidFill>
                          <a:latin typeface="宋体" panose="02010600030101010101" pitchFamily="2" charset="-122"/>
                        </a:rPr>
                        <a:t>华中科技大学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14</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11">
                <a:tc>
                  <a:txBody>
                    <a:bodyPr/>
                    <a:lstStyle/>
                    <a:p>
                      <a:pPr algn="ctr" fontAlgn="ctr"/>
                      <a:r>
                        <a:rPr lang="en-US" altLang="zh-CN" sz="2000" b="1" i="0" u="none" strike="noStrike">
                          <a:solidFill>
                            <a:srgbClr val="000000"/>
                          </a:solidFill>
                          <a:latin typeface="宋体" panose="02010600030101010101" pitchFamily="2" charset="-122"/>
                        </a:rPr>
                        <a:t>6</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000000"/>
                          </a:solidFill>
                          <a:latin typeface="宋体" panose="02010600030101010101" pitchFamily="2" charset="-122"/>
                        </a:rPr>
                        <a:t>南京大学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21</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latin typeface="宋体" panose="02010600030101010101" pitchFamily="2" charset="-122"/>
                        </a:rPr>
                        <a:t>16</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000000"/>
                          </a:solidFill>
                          <a:latin typeface="宋体" panose="02010600030101010101" pitchFamily="2" charset="-122"/>
                        </a:rPr>
                        <a:t>南开大学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14</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11">
                <a:tc>
                  <a:txBody>
                    <a:bodyPr/>
                    <a:lstStyle/>
                    <a:p>
                      <a:pPr algn="ctr" fontAlgn="ctr"/>
                      <a:r>
                        <a:rPr lang="en-US" altLang="zh-CN" sz="2000" b="1" i="0" u="none" strike="noStrike">
                          <a:solidFill>
                            <a:srgbClr val="000000"/>
                          </a:solidFill>
                          <a:latin typeface="宋体" panose="02010600030101010101" pitchFamily="2" charset="-122"/>
                        </a:rPr>
                        <a:t>7</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000000"/>
                          </a:solidFill>
                          <a:latin typeface="宋体" panose="02010600030101010101" pitchFamily="2" charset="-122"/>
                        </a:rPr>
                        <a:t>武汉大学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19</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latin typeface="宋体" panose="02010600030101010101" pitchFamily="2" charset="-122"/>
                        </a:rPr>
                        <a:t>17</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000000"/>
                          </a:solidFill>
                          <a:latin typeface="宋体" panose="02010600030101010101" pitchFamily="2" charset="-122"/>
                        </a:rPr>
                        <a:t>北京航空航天大学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14</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11">
                <a:tc>
                  <a:txBody>
                    <a:bodyPr/>
                    <a:lstStyle/>
                    <a:p>
                      <a:pPr algn="ctr" fontAlgn="ctr"/>
                      <a:r>
                        <a:rPr lang="en-US" altLang="zh-CN" sz="2000" b="1" i="0" u="none" strike="noStrike" dirty="0">
                          <a:solidFill>
                            <a:srgbClr val="0033CC"/>
                          </a:solidFill>
                          <a:latin typeface="微软雅黑" panose="020B0503020204020204" pitchFamily="34" charset="-122"/>
                          <a:ea typeface="微软雅黑" panose="020B0503020204020204" pitchFamily="34" charset="-122"/>
                        </a:rPr>
                        <a:t>8</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0033CC"/>
                          </a:solidFill>
                          <a:latin typeface="微软雅黑" panose="020B0503020204020204" pitchFamily="34" charset="-122"/>
                          <a:ea typeface="微软雅黑" panose="020B0503020204020204" pitchFamily="34" charset="-122"/>
                        </a:rPr>
                        <a:t>哈尔滨工业大学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33CC"/>
                          </a:solidFill>
                          <a:latin typeface="微软雅黑" panose="020B0503020204020204" pitchFamily="34" charset="-122"/>
                          <a:ea typeface="微软雅黑" panose="020B0503020204020204" pitchFamily="34" charset="-122"/>
                        </a:rPr>
                        <a:t>17</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latin typeface="宋体" panose="02010600030101010101" pitchFamily="2" charset="-122"/>
                        </a:rPr>
                        <a:t>18</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000000"/>
                          </a:solidFill>
                          <a:latin typeface="宋体" panose="02010600030101010101" pitchFamily="2" charset="-122"/>
                        </a:rPr>
                        <a:t>中国人民大学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14</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11">
                <a:tc>
                  <a:txBody>
                    <a:bodyPr/>
                    <a:lstStyle/>
                    <a:p>
                      <a:pPr algn="ctr" fontAlgn="ctr"/>
                      <a:r>
                        <a:rPr lang="en-US" altLang="zh-CN" sz="2000" b="1" i="0" u="none" strike="noStrike">
                          <a:solidFill>
                            <a:srgbClr val="000000"/>
                          </a:solidFill>
                          <a:latin typeface="宋体" panose="02010600030101010101" pitchFamily="2" charset="-122"/>
                        </a:rPr>
                        <a:t>9</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000000"/>
                          </a:solidFill>
                          <a:latin typeface="宋体" panose="02010600030101010101" pitchFamily="2" charset="-122"/>
                        </a:rPr>
                        <a:t>四川大学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16</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latin typeface="宋体" panose="02010600030101010101" pitchFamily="2" charset="-122"/>
                        </a:rPr>
                        <a:t>19</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000000"/>
                          </a:solidFill>
                          <a:latin typeface="宋体" panose="02010600030101010101" pitchFamily="2" charset="-122"/>
                        </a:rPr>
                        <a:t>东南大学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12</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11">
                <a:tc>
                  <a:txBody>
                    <a:bodyPr/>
                    <a:lstStyle/>
                    <a:p>
                      <a:pPr algn="ctr" fontAlgn="ctr"/>
                      <a:r>
                        <a:rPr lang="en-US" altLang="zh-CN" sz="2000" b="1" i="0" u="none" strike="noStrike" dirty="0">
                          <a:solidFill>
                            <a:srgbClr val="000000"/>
                          </a:solidFill>
                          <a:latin typeface="宋体" panose="02010600030101010101" pitchFamily="2" charset="-122"/>
                        </a:rPr>
                        <a:t>10</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CN" altLang="en-US" sz="2000" b="1" i="0" u="none" strike="noStrike" dirty="0">
                          <a:solidFill>
                            <a:srgbClr val="000000"/>
                          </a:solidFill>
                          <a:latin typeface="宋体" panose="02010600030101010101" pitchFamily="2" charset="-122"/>
                        </a:rPr>
                        <a:t>北京师范大学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15</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latin typeface="宋体" panose="02010600030101010101" pitchFamily="2" charset="-122"/>
                        </a:rPr>
                        <a:t>20</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000000"/>
                          </a:solidFill>
                          <a:latin typeface="宋体" panose="02010600030101010101" pitchFamily="2" charset="-122"/>
                        </a:rPr>
                        <a:t>中南大学</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latin typeface="宋体" panose="02010600030101010101" pitchFamily="2" charset="-122"/>
                        </a:rPr>
                        <a:t>12</a:t>
                      </a:r>
                    </a:p>
                  </a:txBody>
                  <a:tcPr marL="7288" marR="7288" marT="72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标题 1"/>
          <p:cNvSpPr txBox="1"/>
          <p:nvPr/>
        </p:nvSpPr>
        <p:spPr>
          <a:xfrm>
            <a:off x="2175164" y="276491"/>
            <a:ext cx="8229600" cy="500066"/>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j-cs"/>
              </a:rPr>
              <a:t>学科国内排名</a:t>
            </a:r>
          </a:p>
        </p:txBody>
      </p:sp>
      <p:sp>
        <p:nvSpPr>
          <p:cNvPr id="4" name="矩形 3"/>
          <p:cNvSpPr/>
          <p:nvPr/>
        </p:nvSpPr>
        <p:spPr>
          <a:xfrm>
            <a:off x="1860808" y="938149"/>
            <a:ext cx="8643998" cy="481350"/>
          </a:xfrm>
          <a:prstGeom prst="rect">
            <a:avLst/>
          </a:prstGeom>
        </p:spPr>
        <p:txBody>
          <a:bodyPr wrap="square">
            <a:spAutoFit/>
          </a:bodyPr>
          <a:lstStyle/>
          <a:p>
            <a:pPr marL="342900" indent="-342900">
              <a:lnSpc>
                <a:spcPct val="114000"/>
              </a:lnSpc>
              <a:spcBef>
                <a:spcPts val="600"/>
              </a:spcBef>
              <a:buFont typeface="Arial" panose="020B0604020202020204" pitchFamily="34" charset="0"/>
              <a:buChar char="•"/>
            </a:pPr>
            <a:r>
              <a:rPr lang="en-US" altLang="zh-CN" sz="2400" b="1" dirty="0" smtClean="0">
                <a:solidFill>
                  <a:srgbClr val="002060"/>
                </a:solidFill>
                <a:latin typeface="微软雅黑" panose="020B0503020204020204" pitchFamily="34" charset="-122"/>
                <a:ea typeface="微软雅黑" panose="020B0503020204020204" pitchFamily="34" charset="-122"/>
              </a:rPr>
              <a:t>A</a:t>
            </a:r>
            <a:r>
              <a:rPr lang="zh-CN" altLang="en-US" sz="2400" b="1" dirty="0" smtClean="0">
                <a:solidFill>
                  <a:srgbClr val="002060"/>
                </a:solidFill>
                <a:latin typeface="微软雅黑" panose="020B0503020204020204" pitchFamily="34" charset="-122"/>
                <a:ea typeface="微软雅黑" panose="020B0503020204020204" pitchFamily="34" charset="-122"/>
              </a:rPr>
              <a:t>类（前</a:t>
            </a:r>
            <a:r>
              <a:rPr lang="en-US" altLang="zh-CN" sz="2400" b="1" dirty="0" smtClean="0">
                <a:solidFill>
                  <a:srgbClr val="002060"/>
                </a:solidFill>
                <a:latin typeface="微软雅黑" panose="020B0503020204020204" pitchFamily="34" charset="-122"/>
                <a:ea typeface="微软雅黑" panose="020B0503020204020204" pitchFamily="34" charset="-122"/>
              </a:rPr>
              <a:t>10%</a:t>
            </a:r>
            <a:r>
              <a:rPr lang="zh-CN" altLang="en-US" sz="2400" b="1" dirty="0" smtClean="0">
                <a:solidFill>
                  <a:srgbClr val="002060"/>
                </a:solidFill>
                <a:latin typeface="微软雅黑" panose="020B0503020204020204" pitchFamily="34" charset="-122"/>
                <a:ea typeface="微软雅黑" panose="020B0503020204020204" pitchFamily="34" charset="-122"/>
              </a:rPr>
              <a:t>）</a:t>
            </a:r>
            <a:r>
              <a:rPr lang="en-US" altLang="zh-CN" sz="2400" b="1" dirty="0" smtClean="0">
                <a:solidFill>
                  <a:srgbClr val="002060"/>
                </a:solidFill>
                <a:latin typeface="微软雅黑" panose="020B0503020204020204" pitchFamily="34" charset="-122"/>
                <a:ea typeface="微软雅黑" panose="020B0503020204020204" pitchFamily="34" charset="-122"/>
              </a:rPr>
              <a:t>17</a:t>
            </a:r>
            <a:r>
              <a:rPr lang="zh-CN" altLang="en-US" sz="2400" b="1" dirty="0" smtClean="0">
                <a:solidFill>
                  <a:srgbClr val="002060"/>
                </a:solidFill>
                <a:latin typeface="微软雅黑" panose="020B0503020204020204" pitchFamily="34" charset="-122"/>
                <a:ea typeface="微软雅黑" panose="020B0503020204020204" pitchFamily="34" charset="-122"/>
              </a:rPr>
              <a:t>个：全国（</a:t>
            </a:r>
            <a:r>
              <a:rPr lang="en-US" altLang="zh-CN" sz="2400" b="1" dirty="0" smtClean="0">
                <a:solidFill>
                  <a:srgbClr val="002060"/>
                </a:solidFill>
                <a:latin typeface="微软雅黑" panose="020B0503020204020204" pitchFamily="34" charset="-122"/>
                <a:ea typeface="微软雅黑" panose="020B0503020204020204" pitchFamily="34" charset="-122"/>
              </a:rPr>
              <a:t>146</a:t>
            </a:r>
            <a:r>
              <a:rPr lang="zh-CN" altLang="en-US" sz="2400" b="1" dirty="0" smtClean="0">
                <a:solidFill>
                  <a:srgbClr val="002060"/>
                </a:solidFill>
                <a:latin typeface="微软雅黑" panose="020B0503020204020204" pitchFamily="34" charset="-122"/>
                <a:ea typeface="微软雅黑" panose="020B0503020204020204" pitchFamily="34" charset="-122"/>
              </a:rPr>
              <a:t>）第</a:t>
            </a:r>
            <a:r>
              <a:rPr lang="en-US" altLang="zh-CN" sz="2400" b="1" dirty="0" smtClean="0">
                <a:solidFill>
                  <a:srgbClr val="002060"/>
                </a:solidFill>
                <a:latin typeface="微软雅黑" panose="020B0503020204020204" pitchFamily="34" charset="-122"/>
                <a:ea typeface="微软雅黑" panose="020B0503020204020204" pitchFamily="34" charset="-122"/>
              </a:rPr>
              <a:t>8</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717964" y="846407"/>
            <a:ext cx="9144000" cy="158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pic>
        <p:nvPicPr>
          <p:cNvPr id="6" name="Picture 2"/>
          <p:cNvPicPr>
            <a:picLocks noChangeAspect="1" noChangeArrowheads="1"/>
          </p:cNvPicPr>
          <p:nvPr/>
        </p:nvPicPr>
        <p:blipFill>
          <a:blip r:embed="rId2" cstate="print"/>
          <a:srcRect/>
          <a:stretch>
            <a:fillRect/>
          </a:stretch>
        </p:blipFill>
        <p:spPr bwMode="auto">
          <a:xfrm>
            <a:off x="9908391" y="205053"/>
            <a:ext cx="596415" cy="542944"/>
          </a:xfrm>
          <a:prstGeom prst="rect">
            <a:avLst/>
          </a:prstGeom>
          <a:noFill/>
          <a:ln w="9525">
            <a:noFill/>
            <a:miter lim="800000"/>
            <a:headEnd/>
            <a:tailEnd/>
          </a:ln>
          <a:effectLst/>
        </p:spPr>
      </p:pic>
    </p:spTree>
    <p:extLst>
      <p:ext uri="{BB962C8B-B14F-4D97-AF65-F5344CB8AC3E}">
        <p14:creationId xmlns:p14="http://schemas.microsoft.com/office/powerpoint/2010/main" val="14522328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92" y="0"/>
            <a:ext cx="732816" cy="88826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327" y="1651659"/>
            <a:ext cx="6528732" cy="365298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327" y="1651659"/>
            <a:ext cx="6528732" cy="365298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327" y="1651659"/>
            <a:ext cx="6528732" cy="3652981"/>
          </a:xfrm>
          <a:prstGeom prst="rect">
            <a:avLst/>
          </a:prstGeom>
        </p:spPr>
      </p:pic>
      <p:sp>
        <p:nvSpPr>
          <p:cNvPr id="6" name="文本框 5"/>
          <p:cNvSpPr txBox="1"/>
          <p:nvPr/>
        </p:nvSpPr>
        <p:spPr>
          <a:xfrm>
            <a:off x="2826328" y="5304640"/>
            <a:ext cx="6528732" cy="923330"/>
          </a:xfrm>
          <a:prstGeom prst="rect">
            <a:avLst/>
          </a:prstGeom>
          <a:noFill/>
        </p:spPr>
        <p:txBody>
          <a:bodyPr wrap="square" rtlCol="0">
            <a:spAutoFit/>
          </a:bodyPr>
          <a:lstStyle/>
          <a:p>
            <a:r>
              <a:rPr lang="en-US" altLang="zh-CN" dirty="0"/>
              <a:t>《</a:t>
            </a:r>
            <a:r>
              <a:rPr lang="zh-CN" altLang="en-US" dirty="0"/>
              <a:t>软科世界大学学术排名</a:t>
            </a:r>
            <a:r>
              <a:rPr lang="en-US" altLang="zh-CN" dirty="0"/>
              <a:t>》</a:t>
            </a:r>
            <a:r>
              <a:rPr lang="zh-CN" altLang="en-US" dirty="0"/>
              <a:t>发布的</a:t>
            </a:r>
            <a:r>
              <a:rPr lang="en-US" altLang="zh-CN" dirty="0"/>
              <a:t>2017</a:t>
            </a:r>
            <a:r>
              <a:rPr lang="zh-CN" altLang="en-US" dirty="0"/>
              <a:t>年“世界一流学科排名”榜单中，哈尔滨工业大学的“仪器科学与技术”学科位列世界第一。</a:t>
            </a:r>
            <a:endParaRPr lang="zh-CN" altLang="en-US" dirty="0"/>
          </a:p>
        </p:txBody>
      </p:sp>
      <p:sp>
        <p:nvSpPr>
          <p:cNvPr id="7"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8" name="矩形 7"/>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TextBox 5"/>
          <p:cNvSpPr txBox="1">
            <a:spLocks noChangeArrowheads="1"/>
          </p:cNvSpPr>
          <p:nvPr/>
        </p:nvSpPr>
        <p:spPr bwMode="auto">
          <a:xfrm>
            <a:off x="1635370" y="686899"/>
            <a:ext cx="91440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smtClean="0">
                <a:solidFill>
                  <a:schemeClr val="bg1"/>
                </a:solidFill>
                <a:latin typeface="黑体" panose="02010609060101010101" pitchFamily="49" charset="-122"/>
                <a:ea typeface="黑体" panose="02010609060101010101" pitchFamily="49" charset="-122"/>
              </a:rPr>
              <a:t>三</a:t>
            </a:r>
            <a:r>
              <a:rPr kumimoji="0" lang="zh-CN" altLang="en-US" dirty="0" smtClean="0">
                <a:solidFill>
                  <a:schemeClr val="bg1"/>
                </a:solidFill>
                <a:latin typeface="黑体" panose="02010609060101010101" pitchFamily="49" charset="-122"/>
                <a:ea typeface="黑体" panose="02010609060101010101" pitchFamily="49" charset="-122"/>
              </a:rPr>
              <a:t>、哈工大辉煌</a:t>
            </a:r>
            <a:r>
              <a:rPr kumimoji="0" lang="zh-CN" altLang="en-US" dirty="0" smtClean="0">
                <a:solidFill>
                  <a:schemeClr val="bg1"/>
                </a:solidFill>
                <a:latin typeface="黑体" panose="02010609060101010101" pitchFamily="49" charset="-122"/>
                <a:ea typeface="黑体" panose="02010609060101010101" pitchFamily="49" charset="-122"/>
              </a:rPr>
              <a:t>历史</a:t>
            </a:r>
            <a:r>
              <a:rPr kumimoji="0" lang="en-US" altLang="zh-CN" dirty="0" smtClean="0">
                <a:solidFill>
                  <a:schemeClr val="bg1"/>
                </a:solidFill>
                <a:latin typeface="黑体" panose="02010609060101010101" pitchFamily="49" charset="-122"/>
                <a:ea typeface="黑体" panose="02010609060101010101" pitchFamily="49" charset="-122"/>
              </a:rPr>
              <a:t>——2017</a:t>
            </a:r>
            <a:r>
              <a:rPr kumimoji="0" lang="zh-CN" altLang="en-US" dirty="0" smtClean="0">
                <a:solidFill>
                  <a:schemeClr val="bg1"/>
                </a:solidFill>
                <a:latin typeface="黑体" panose="02010609060101010101" pitchFamily="49" charset="-122"/>
                <a:ea typeface="黑体" panose="02010609060101010101" pitchFamily="49" charset="-122"/>
              </a:rPr>
              <a:t>年世界一流学科排名</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6620185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3" name="矩形 2"/>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四、哈工大精神</a:t>
            </a:r>
            <a:endParaRPr lang="zh-CN" altLang="en-US" sz="3200" dirty="0">
              <a:solidFill>
                <a:schemeClr val="bg1"/>
              </a:solidFill>
              <a:latin typeface="+mn-ea"/>
              <a:cs typeface="Times New Roman" pitchFamily="18" charset="0"/>
            </a:endParaRPr>
          </a:p>
        </p:txBody>
      </p:sp>
      <p:sp>
        <p:nvSpPr>
          <p:cNvPr id="5" name="文本框 4"/>
          <p:cNvSpPr txBox="1"/>
          <p:nvPr/>
        </p:nvSpPr>
        <p:spPr>
          <a:xfrm>
            <a:off x="1740568" y="1459429"/>
            <a:ext cx="7625105" cy="3990836"/>
          </a:xfrm>
          <a:prstGeom prst="rect">
            <a:avLst/>
          </a:prstGeom>
          <a:noFill/>
        </p:spPr>
        <p:txBody>
          <a:bodyPr wrap="square" rtlCol="0">
            <a:spAutoFit/>
          </a:bodyPr>
          <a:lstStyle/>
          <a:p>
            <a:pPr>
              <a:lnSpc>
                <a:spcPts val="3800"/>
              </a:lnSpc>
            </a:pPr>
            <a:r>
              <a:rPr lang="zh-CN" altLang="en-US" sz="3200" dirty="0" smtClean="0">
                <a:solidFill>
                  <a:srgbClr val="002060"/>
                </a:solidFill>
                <a:latin typeface="华文中宋" panose="02010600040101010101" pitchFamily="2" charset="-122"/>
                <a:ea typeface="华文中宋" panose="02010600040101010101" pitchFamily="2" charset="-122"/>
              </a:rPr>
              <a:t>（一）忠诚担当</a:t>
            </a:r>
            <a:r>
              <a:rPr lang="zh-CN" altLang="en-US" sz="3200" dirty="0" smtClean="0">
                <a:solidFill>
                  <a:srgbClr val="002060"/>
                </a:solidFill>
                <a:latin typeface="华文中宋" panose="02010600040101010101" pitchFamily="2" charset="-122"/>
                <a:ea typeface="华文中宋" panose="02010600040101010101" pitchFamily="2" charset="-122"/>
              </a:rPr>
              <a:t>奉献</a:t>
            </a:r>
            <a:r>
              <a:rPr lang="en-US" altLang="zh-CN" sz="3200" dirty="0" smtClean="0">
                <a:solidFill>
                  <a:srgbClr val="002060"/>
                </a:solidFill>
                <a:latin typeface="华文中宋" panose="02010600040101010101" pitchFamily="2" charset="-122"/>
                <a:ea typeface="华文中宋" panose="02010600040101010101" pitchFamily="2" charset="-122"/>
              </a:rPr>
              <a:t>——</a:t>
            </a:r>
            <a:r>
              <a:rPr lang="zh-CN" altLang="en-US" sz="3200" dirty="0" smtClean="0">
                <a:solidFill>
                  <a:srgbClr val="002060"/>
                </a:solidFill>
                <a:latin typeface="华文中宋" panose="02010600040101010101" pitchFamily="2" charset="-122"/>
                <a:ea typeface="华文中宋" panose="02010600040101010101" pitchFamily="2" charset="-122"/>
              </a:rPr>
              <a:t>八百壮士精神</a:t>
            </a:r>
            <a:endParaRPr lang="en-US" altLang="zh-CN" sz="3200" dirty="0" smtClean="0">
              <a:solidFill>
                <a:srgbClr val="002060"/>
              </a:solidFill>
              <a:latin typeface="华文中宋" panose="02010600040101010101" pitchFamily="2" charset="-122"/>
              <a:ea typeface="华文中宋" panose="02010600040101010101" pitchFamily="2" charset="-122"/>
            </a:endParaRPr>
          </a:p>
          <a:p>
            <a:pPr>
              <a:lnSpc>
                <a:spcPts val="3800"/>
              </a:lnSpc>
            </a:pPr>
            <a:endParaRPr lang="en-US" altLang="zh-CN" sz="3200" dirty="0" smtClean="0">
              <a:solidFill>
                <a:srgbClr val="002060"/>
              </a:solidFill>
              <a:latin typeface="华文中宋" panose="02010600040101010101" pitchFamily="2" charset="-122"/>
              <a:ea typeface="华文中宋" panose="02010600040101010101" pitchFamily="2" charset="-122"/>
            </a:endParaRPr>
          </a:p>
          <a:p>
            <a:pPr>
              <a:lnSpc>
                <a:spcPts val="3800"/>
              </a:lnSpc>
            </a:pPr>
            <a:r>
              <a:rPr lang="zh-CN" altLang="en-US" sz="3200" dirty="0" smtClean="0">
                <a:solidFill>
                  <a:srgbClr val="002060"/>
                </a:solidFill>
                <a:latin typeface="华文中宋" panose="02010600040101010101" pitchFamily="2" charset="-122"/>
                <a:ea typeface="华文中宋" panose="02010600040101010101" pitchFamily="2" charset="-122"/>
              </a:rPr>
              <a:t>（</a:t>
            </a:r>
            <a:r>
              <a:rPr lang="zh-CN" altLang="en-US" sz="3200" dirty="0" smtClean="0">
                <a:solidFill>
                  <a:srgbClr val="002060"/>
                </a:solidFill>
                <a:latin typeface="华文中宋" panose="02010600040101010101" pitchFamily="2" charset="-122"/>
                <a:ea typeface="华文中宋" panose="02010600040101010101" pitchFamily="2" charset="-122"/>
              </a:rPr>
              <a:t>二）关于校训</a:t>
            </a:r>
            <a:endParaRPr lang="en-US" altLang="zh-CN" sz="3200" dirty="0" smtClean="0">
              <a:solidFill>
                <a:srgbClr val="002060"/>
              </a:solidFill>
              <a:latin typeface="华文中宋" panose="02010600040101010101" pitchFamily="2" charset="-122"/>
              <a:ea typeface="华文中宋" panose="02010600040101010101" pitchFamily="2" charset="-122"/>
            </a:endParaRPr>
          </a:p>
          <a:p>
            <a:pPr>
              <a:lnSpc>
                <a:spcPts val="3800"/>
              </a:lnSpc>
            </a:pPr>
            <a:endParaRPr lang="en-US" altLang="zh-CN" sz="3200" dirty="0" smtClean="0">
              <a:solidFill>
                <a:srgbClr val="002060"/>
              </a:solidFill>
              <a:latin typeface="华文中宋" panose="02010600040101010101" pitchFamily="2" charset="-122"/>
              <a:ea typeface="华文中宋" panose="02010600040101010101" pitchFamily="2" charset="-122"/>
            </a:endParaRPr>
          </a:p>
          <a:p>
            <a:pPr>
              <a:lnSpc>
                <a:spcPts val="3800"/>
              </a:lnSpc>
            </a:pPr>
            <a:r>
              <a:rPr lang="zh-CN" altLang="en-US" sz="3200" dirty="0" smtClean="0">
                <a:solidFill>
                  <a:srgbClr val="002060"/>
                </a:solidFill>
                <a:latin typeface="华文中宋" panose="02010600040101010101" pitchFamily="2" charset="-122"/>
                <a:ea typeface="华文中宋" panose="02010600040101010101" pitchFamily="2" charset="-122"/>
              </a:rPr>
              <a:t>（</a:t>
            </a:r>
            <a:r>
              <a:rPr lang="zh-CN" altLang="en-US" sz="3200" dirty="0" smtClean="0">
                <a:solidFill>
                  <a:srgbClr val="002060"/>
                </a:solidFill>
                <a:latin typeface="华文中宋" panose="02010600040101010101" pitchFamily="2" charset="-122"/>
                <a:ea typeface="华文中宋" panose="02010600040101010101" pitchFamily="2" charset="-122"/>
              </a:rPr>
              <a:t>三）哈工大精神</a:t>
            </a:r>
            <a:endParaRPr lang="en-US" altLang="zh-CN" sz="3200" dirty="0" smtClean="0">
              <a:solidFill>
                <a:srgbClr val="002060"/>
              </a:solidFill>
              <a:latin typeface="华文中宋" panose="02010600040101010101" pitchFamily="2" charset="-122"/>
              <a:ea typeface="华文中宋" panose="02010600040101010101" pitchFamily="2" charset="-122"/>
            </a:endParaRPr>
          </a:p>
          <a:p>
            <a:pPr>
              <a:lnSpc>
                <a:spcPts val="3800"/>
              </a:lnSpc>
            </a:pPr>
            <a:endParaRPr lang="en-US" altLang="zh-CN" sz="3200" dirty="0" smtClean="0">
              <a:solidFill>
                <a:srgbClr val="002060"/>
              </a:solidFill>
              <a:latin typeface="华文中宋" panose="02010600040101010101" pitchFamily="2" charset="-122"/>
              <a:ea typeface="华文中宋" panose="02010600040101010101" pitchFamily="2" charset="-122"/>
            </a:endParaRPr>
          </a:p>
          <a:p>
            <a:pPr>
              <a:lnSpc>
                <a:spcPts val="3800"/>
              </a:lnSpc>
            </a:pPr>
            <a:r>
              <a:rPr lang="zh-CN" altLang="en-US" sz="3200" dirty="0" smtClean="0">
                <a:solidFill>
                  <a:srgbClr val="002060"/>
                </a:solidFill>
                <a:latin typeface="华文中宋" panose="02010600040101010101" pitchFamily="2" charset="-122"/>
                <a:ea typeface="华文中宋" panose="02010600040101010101" pitchFamily="2" charset="-122"/>
              </a:rPr>
              <a:t>（</a:t>
            </a:r>
            <a:r>
              <a:rPr lang="zh-CN" altLang="en-US" sz="3200" dirty="0" smtClean="0">
                <a:solidFill>
                  <a:srgbClr val="002060"/>
                </a:solidFill>
                <a:latin typeface="华文中宋" panose="02010600040101010101" pitchFamily="2" charset="-122"/>
                <a:ea typeface="华文中宋" panose="02010600040101010101" pitchFamily="2" charset="-122"/>
              </a:rPr>
              <a:t>四）马祖光</a:t>
            </a:r>
            <a:r>
              <a:rPr lang="zh-CN" altLang="en-US" sz="3200" dirty="0" smtClean="0">
                <a:solidFill>
                  <a:srgbClr val="002060"/>
                </a:solidFill>
                <a:latin typeface="华文中宋" panose="02010600040101010101" pitchFamily="2" charset="-122"/>
                <a:ea typeface="华文中宋" panose="02010600040101010101" pitchFamily="2" charset="-122"/>
              </a:rPr>
              <a:t>精神</a:t>
            </a:r>
            <a:endParaRPr lang="en-US" altLang="zh-CN" sz="3200" dirty="0" smtClean="0">
              <a:solidFill>
                <a:srgbClr val="002060"/>
              </a:solidFill>
              <a:latin typeface="华文中宋" panose="02010600040101010101" pitchFamily="2" charset="-122"/>
              <a:ea typeface="华文中宋" panose="02010600040101010101" pitchFamily="2" charset="-122"/>
            </a:endParaRPr>
          </a:p>
          <a:p>
            <a:pPr>
              <a:lnSpc>
                <a:spcPts val="3800"/>
              </a:lnSpc>
            </a:pPr>
            <a:r>
              <a:rPr lang="zh-CN" altLang="en-US" sz="3200" dirty="0" smtClean="0">
                <a:solidFill>
                  <a:srgbClr val="002060"/>
                </a:solidFill>
                <a:latin typeface="华文中宋" panose="02010600040101010101" pitchFamily="2" charset="-122"/>
                <a:ea typeface="华文中宋" panose="02010600040101010101" pitchFamily="2" charset="-122"/>
              </a:rPr>
              <a:t>          </a:t>
            </a:r>
            <a:endParaRPr lang="en-US" altLang="zh-CN" sz="3200" dirty="0">
              <a:solidFill>
                <a:srgbClr val="002060"/>
              </a:solidFill>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8" y="8704"/>
            <a:ext cx="628650" cy="762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568" y="2166567"/>
            <a:ext cx="4378264" cy="3283698"/>
          </a:xfrm>
          <a:prstGeom prst="rect">
            <a:avLst/>
          </a:prstGeom>
        </p:spPr>
      </p:pic>
    </p:spTree>
    <p:extLst>
      <p:ext uri="{BB962C8B-B14F-4D97-AF65-F5344CB8AC3E}">
        <p14:creationId xmlns:p14="http://schemas.microsoft.com/office/powerpoint/2010/main" val="3625001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3" name="矩形 2"/>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a:t>
            </a:r>
            <a:r>
              <a:rPr lang="zh-CN" altLang="en-US" sz="3200" dirty="0" smtClean="0">
                <a:solidFill>
                  <a:schemeClr val="bg1"/>
                </a:solidFill>
                <a:latin typeface="黑体" pitchFamily="2" charset="-122"/>
                <a:ea typeface="黑体" pitchFamily="2" charset="-122"/>
              </a:rPr>
              <a:t>精神</a:t>
            </a:r>
            <a:r>
              <a:rPr lang="en-US" altLang="zh-CN"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2" charset="-122"/>
                <a:ea typeface="黑体" pitchFamily="2" charset="-122"/>
              </a:rPr>
              <a:t>忠诚担当奉献</a:t>
            </a:r>
            <a:endParaRPr lang="zh-CN" altLang="en-US" sz="3200" dirty="0">
              <a:solidFill>
                <a:schemeClr val="bg1"/>
              </a:solidFill>
              <a:latin typeface="+mn-ea"/>
              <a:cs typeface="Times New Roman"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80" y="0"/>
            <a:ext cx="628650" cy="762000"/>
          </a:xfrm>
          <a:prstGeom prst="rect">
            <a:avLst/>
          </a:prstGeom>
        </p:spPr>
      </p:pic>
      <p:sp>
        <p:nvSpPr>
          <p:cNvPr id="7" name="文本框 6"/>
          <p:cNvSpPr txBox="1"/>
          <p:nvPr/>
        </p:nvSpPr>
        <p:spPr>
          <a:xfrm>
            <a:off x="1376218" y="1570182"/>
            <a:ext cx="4729018" cy="4801314"/>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      1960</a:t>
            </a:r>
            <a:r>
              <a:rPr lang="zh-CN" altLang="en-US" sz="2400" dirty="0">
                <a:latin typeface="华文中宋" panose="02010600040101010101" pitchFamily="2" charset="-122"/>
                <a:ea typeface="华文中宋" panose="02010600040101010101" pitchFamily="2" charset="-122"/>
              </a:rPr>
              <a:t>年初，中</a:t>
            </a:r>
            <a:r>
              <a:rPr lang="zh-CN" altLang="en-US" sz="2400" dirty="0" smtClean="0">
                <a:latin typeface="华文中宋" panose="02010600040101010101" pitchFamily="2" charset="-122"/>
                <a:ea typeface="华文中宋" panose="02010600040101010101" pitchFamily="2" charset="-122"/>
              </a:rPr>
              <a:t>苏关系</a:t>
            </a:r>
            <a:r>
              <a:rPr lang="zh-CN" altLang="en-US" sz="2400" dirty="0">
                <a:latin typeface="华文中宋" panose="02010600040101010101" pitchFamily="2" charset="-122"/>
                <a:ea typeface="华文中宋" panose="02010600040101010101" pitchFamily="2" charset="-122"/>
              </a:rPr>
              <a:t>恶化</a:t>
            </a:r>
            <a:r>
              <a:rPr lang="zh-CN" altLang="en-US" sz="2400" dirty="0" smtClean="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在华工作的全部苏联</a:t>
            </a:r>
            <a:r>
              <a:rPr lang="zh-CN" altLang="en-US" sz="2400" dirty="0" smtClean="0">
                <a:latin typeface="华文中宋" panose="02010600040101010101" pitchFamily="2" charset="-122"/>
                <a:ea typeface="华文中宋" panose="02010600040101010101" pitchFamily="2" charset="-122"/>
              </a:rPr>
              <a:t>专家于</a:t>
            </a:r>
            <a:r>
              <a:rPr lang="en-US" altLang="zh-CN" sz="2400" dirty="0">
                <a:latin typeface="华文中宋" panose="02010600040101010101" pitchFamily="2" charset="-122"/>
                <a:ea typeface="华文中宋" panose="02010600040101010101" pitchFamily="2" charset="-122"/>
              </a:rPr>
              <a:t>7</a:t>
            </a:r>
            <a:r>
              <a:rPr lang="zh-CN" altLang="en-US" sz="2400" dirty="0">
                <a:latin typeface="华文中宋" panose="02010600040101010101" pitchFamily="2" charset="-122"/>
                <a:ea typeface="华文中宋" panose="02010600040101010101" pitchFamily="2" charset="-122"/>
              </a:rPr>
              <a:t>月</a:t>
            </a:r>
            <a:r>
              <a:rPr lang="en-US" altLang="zh-CN" sz="2400" dirty="0">
                <a:latin typeface="华文中宋" panose="02010600040101010101" pitchFamily="2" charset="-122"/>
                <a:ea typeface="华文中宋" panose="02010600040101010101" pitchFamily="2" charset="-122"/>
              </a:rPr>
              <a:t>28</a:t>
            </a:r>
            <a:r>
              <a:rPr lang="zh-CN" altLang="en-US" sz="2400" dirty="0">
                <a:latin typeface="华文中宋" panose="02010600040101010101" pitchFamily="2" charset="-122"/>
                <a:ea typeface="华文中宋" panose="02010600040101010101" pitchFamily="2" charset="-122"/>
              </a:rPr>
              <a:t>日到</a:t>
            </a:r>
            <a:r>
              <a:rPr lang="en-US" altLang="zh-CN" sz="2400" dirty="0">
                <a:latin typeface="华文中宋" panose="02010600040101010101" pitchFamily="2" charset="-122"/>
                <a:ea typeface="华文中宋" panose="02010600040101010101" pitchFamily="2" charset="-122"/>
              </a:rPr>
              <a:t>9</a:t>
            </a:r>
            <a:r>
              <a:rPr lang="zh-CN" altLang="en-US" sz="2400" dirty="0">
                <a:latin typeface="华文中宋" panose="02010600040101010101" pitchFamily="2" charset="-122"/>
                <a:ea typeface="华文中宋" panose="02010600040101010101" pitchFamily="2" charset="-122"/>
              </a:rPr>
              <a:t>月</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日离境，并终止派遣按照协议应派出的</a:t>
            </a:r>
            <a:r>
              <a:rPr lang="en-US" altLang="zh-CN" sz="2400" dirty="0">
                <a:latin typeface="华文中宋" panose="02010600040101010101" pitchFamily="2" charset="-122"/>
                <a:ea typeface="华文中宋" panose="02010600040101010101" pitchFamily="2" charset="-122"/>
              </a:rPr>
              <a:t>900</a:t>
            </a:r>
            <a:r>
              <a:rPr lang="zh-CN" altLang="en-US" sz="2400" dirty="0">
                <a:latin typeface="华文中宋" panose="02010600040101010101" pitchFamily="2" charset="-122"/>
                <a:ea typeface="华文中宋" panose="02010600040101010101" pitchFamily="2" charset="-122"/>
              </a:rPr>
              <a:t>名专家</a:t>
            </a:r>
            <a:r>
              <a:rPr lang="zh-CN" altLang="en-US" sz="2400" dirty="0" smtClean="0">
                <a:latin typeface="华文中宋" panose="02010600040101010101" pitchFamily="2" charset="-122"/>
                <a:ea typeface="华文中宋" panose="02010600040101010101" pitchFamily="2" charset="-122"/>
              </a:rPr>
              <a:t>。</a:t>
            </a:r>
            <a:endParaRPr lang="en-US" altLang="zh-CN" sz="2400" dirty="0" smtClean="0">
              <a:latin typeface="华文中宋" panose="02010600040101010101" pitchFamily="2" charset="-122"/>
              <a:ea typeface="华文中宋" panose="02010600040101010101" pitchFamily="2" charset="-122"/>
            </a:endParaRPr>
          </a:p>
          <a:p>
            <a:r>
              <a:rPr lang="en-US" altLang="zh-CN" sz="2400" dirty="0" smtClean="0">
                <a:latin typeface="华文中宋" panose="02010600040101010101" pitchFamily="2" charset="-122"/>
                <a:ea typeface="华文中宋" panose="02010600040101010101" pitchFamily="2" charset="-122"/>
              </a:rPr>
              <a:t>      1951</a:t>
            </a:r>
            <a:r>
              <a:rPr lang="zh-CN" altLang="en-US" sz="2400" dirty="0">
                <a:latin typeface="华文中宋" panose="02010600040101010101" pitchFamily="2" charset="-122"/>
                <a:ea typeface="华文中宋" panose="02010600040101010101" pitchFamily="2" charset="-122"/>
              </a:rPr>
              <a:t>年至</a:t>
            </a:r>
            <a:r>
              <a:rPr lang="en-US" altLang="zh-CN" sz="2400" dirty="0">
                <a:latin typeface="华文中宋" panose="02010600040101010101" pitchFamily="2" charset="-122"/>
                <a:ea typeface="华文中宋" panose="02010600040101010101" pitchFamily="2" charset="-122"/>
              </a:rPr>
              <a:t>1957</a:t>
            </a:r>
            <a:r>
              <a:rPr lang="zh-CN" altLang="en-US" sz="2400" dirty="0">
                <a:latin typeface="华文中宋" panose="02010600040101010101" pitchFamily="2" charset="-122"/>
                <a:ea typeface="华文中宋" panose="02010600040101010101" pitchFamily="2" charset="-122"/>
              </a:rPr>
              <a:t>年末，哈工大先后从苏联</a:t>
            </a:r>
            <a:r>
              <a:rPr lang="en-US" altLang="zh-CN" sz="2400" dirty="0">
                <a:latin typeface="华文中宋" panose="02010600040101010101" pitchFamily="2" charset="-122"/>
                <a:ea typeface="华文中宋" panose="02010600040101010101" pitchFamily="2" charset="-122"/>
              </a:rPr>
              <a:t>26</a:t>
            </a:r>
            <a:r>
              <a:rPr lang="zh-CN" altLang="en-US" sz="2400" dirty="0">
                <a:latin typeface="华文中宋" panose="02010600040101010101" pitchFamily="2" charset="-122"/>
                <a:ea typeface="华文中宋" panose="02010600040101010101" pitchFamily="2" charset="-122"/>
              </a:rPr>
              <a:t>所高等学校中聘请了古林等</a:t>
            </a:r>
            <a:r>
              <a:rPr lang="en-US" altLang="zh-CN" sz="2400" dirty="0">
                <a:latin typeface="华文中宋" panose="02010600040101010101" pitchFamily="2" charset="-122"/>
                <a:ea typeface="华文中宋" panose="02010600040101010101" pitchFamily="2" charset="-122"/>
              </a:rPr>
              <a:t>5</a:t>
            </a:r>
            <a:r>
              <a:rPr lang="zh-CN" altLang="en-US" sz="2400" dirty="0">
                <a:latin typeface="华文中宋" panose="02010600040101010101" pitchFamily="2" charset="-122"/>
                <a:ea typeface="华文中宋" panose="02010600040101010101" pitchFamily="2" charset="-122"/>
              </a:rPr>
              <a:t>批</a:t>
            </a:r>
            <a:r>
              <a:rPr lang="en-US" altLang="zh-CN" sz="2400" dirty="0">
                <a:latin typeface="华文中宋" panose="02010600040101010101" pitchFamily="2" charset="-122"/>
                <a:ea typeface="华文中宋" panose="02010600040101010101" pitchFamily="2" charset="-122"/>
              </a:rPr>
              <a:t>67</a:t>
            </a:r>
            <a:r>
              <a:rPr lang="zh-CN" altLang="en-US" sz="2400" dirty="0">
                <a:latin typeface="华文中宋" panose="02010600040101010101" pitchFamily="2" charset="-122"/>
                <a:ea typeface="华文中宋" panose="02010600040101010101" pitchFamily="2" charset="-122"/>
              </a:rPr>
              <a:t>位苏联专家来校工作。到</a:t>
            </a:r>
            <a:r>
              <a:rPr lang="en-US" altLang="zh-CN" sz="2400" dirty="0">
                <a:latin typeface="华文中宋" panose="02010600040101010101" pitchFamily="2" charset="-122"/>
                <a:ea typeface="华文中宋" panose="02010600040101010101" pitchFamily="2" charset="-122"/>
              </a:rPr>
              <a:t>1960</a:t>
            </a:r>
            <a:r>
              <a:rPr lang="zh-CN" altLang="en-US" sz="2400" dirty="0">
                <a:latin typeface="华文中宋" panose="02010600040101010101" pitchFamily="2" charset="-122"/>
                <a:ea typeface="华文中宋" panose="02010600040101010101" pitchFamily="2" charset="-122"/>
              </a:rPr>
              <a:t>年，先后到哈工大工作的苏联专家共有</a:t>
            </a:r>
            <a:r>
              <a:rPr lang="en-US" altLang="zh-CN" sz="2400" dirty="0">
                <a:latin typeface="华文中宋" panose="02010600040101010101" pitchFamily="2" charset="-122"/>
                <a:ea typeface="华文中宋" panose="02010600040101010101" pitchFamily="2" charset="-122"/>
              </a:rPr>
              <a:t>74</a:t>
            </a:r>
            <a:r>
              <a:rPr lang="zh-CN" altLang="en-US" sz="2400" dirty="0">
                <a:latin typeface="华文中宋" panose="02010600040101010101" pitchFamily="2" charset="-122"/>
                <a:ea typeface="华文中宋" panose="02010600040101010101" pitchFamily="2" charset="-122"/>
              </a:rPr>
              <a:t>位。每位专家来校工作</a:t>
            </a:r>
            <a:r>
              <a:rPr lang="en-US" altLang="zh-CN" sz="2400" dirty="0">
                <a:latin typeface="华文中宋" panose="02010600040101010101" pitchFamily="2" charset="-122"/>
                <a:ea typeface="华文中宋" panose="02010600040101010101" pitchFamily="2" charset="-122"/>
              </a:rPr>
              <a:t>1~2</a:t>
            </a:r>
            <a:r>
              <a:rPr lang="zh-CN" altLang="en-US" sz="2400" dirty="0">
                <a:latin typeface="华文中宋" panose="02010600040101010101" pitchFamily="2" charset="-122"/>
                <a:ea typeface="华文中宋" panose="02010600040101010101" pitchFamily="2" charset="-122"/>
              </a:rPr>
              <a:t>年。在苏联专家的帮助下，哈工大进入了改建和扩建的重要历史时期</a:t>
            </a:r>
            <a:r>
              <a:rPr lang="zh-CN" altLang="en-US" sz="2400" dirty="0" smtClean="0">
                <a:latin typeface="华文中宋" panose="02010600040101010101" pitchFamily="2" charset="-122"/>
                <a:ea typeface="华文中宋" panose="02010600040101010101" pitchFamily="2" charset="-122"/>
              </a:rPr>
              <a:t>。</a:t>
            </a:r>
            <a:endParaRPr lang="en-US" altLang="zh-CN" sz="2400" dirty="0" smtClean="0">
              <a:latin typeface="华文中宋" panose="02010600040101010101" pitchFamily="2" charset="-122"/>
              <a:ea typeface="华文中宋" panose="02010600040101010101" pitchFamily="2" charset="-122"/>
            </a:endParaRPr>
          </a:p>
          <a:p>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604" y="1959559"/>
            <a:ext cx="4762500" cy="41148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2074711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1936" y="1868880"/>
            <a:ext cx="5013420" cy="3724096"/>
          </a:xfrm>
          <a:prstGeom prst="rect">
            <a:avLst/>
          </a:prstGeom>
          <a:noFill/>
        </p:spPr>
        <p:txBody>
          <a:bodyPr wrap="square" rtlCol="0">
            <a:spAutoFit/>
          </a:bodyPr>
          <a:lstStyle/>
          <a:p>
            <a:r>
              <a:rPr lang="zh-CN" altLang="en-US" sz="3600" dirty="0" smtClean="0">
                <a:latin typeface="华文中宋" panose="02010600040101010101" pitchFamily="2" charset="-122"/>
                <a:ea typeface="华文中宋" panose="02010600040101010101" pitchFamily="2" charset="-122"/>
              </a:rPr>
              <a:t>忠诚：</a:t>
            </a:r>
            <a:r>
              <a:rPr lang="zh-CN" altLang="en-US" sz="3200" dirty="0" smtClean="0">
                <a:latin typeface="华文中宋" panose="02010600040101010101" pitchFamily="2" charset="-122"/>
                <a:ea typeface="华文中宋" panose="02010600040101010101" pitchFamily="2" charset="-122"/>
              </a:rPr>
              <a:t>“忠诚事业、忠诚理想、忠诚信仰。”</a:t>
            </a:r>
            <a:endParaRPr lang="en-US" altLang="zh-CN" sz="3600" dirty="0">
              <a:latin typeface="华文中宋" panose="02010600040101010101" pitchFamily="2" charset="-122"/>
              <a:ea typeface="华文中宋" panose="02010600040101010101" pitchFamily="2" charset="-122"/>
            </a:endParaRPr>
          </a:p>
          <a:p>
            <a:r>
              <a:rPr lang="zh-CN" altLang="en-US" sz="3600" dirty="0" smtClean="0">
                <a:latin typeface="华文中宋" panose="02010600040101010101" pitchFamily="2" charset="-122"/>
                <a:ea typeface="华文中宋" panose="02010600040101010101" pitchFamily="2" charset="-122"/>
              </a:rPr>
              <a:t>担当：</a:t>
            </a:r>
            <a:r>
              <a:rPr lang="zh-CN" altLang="en-US" sz="3200" dirty="0" smtClean="0">
                <a:latin typeface="华文中宋" panose="02010600040101010101" pitchFamily="2" charset="-122"/>
                <a:ea typeface="华文中宋" panose="02010600040101010101" pitchFamily="2" charset="-122"/>
              </a:rPr>
              <a:t>“功成不必在我，功成必定有我！舍我其谁”的精神。</a:t>
            </a:r>
            <a:endParaRPr lang="en-US" altLang="zh-CN" sz="3600" dirty="0">
              <a:latin typeface="华文中宋" panose="02010600040101010101" pitchFamily="2" charset="-122"/>
              <a:ea typeface="华文中宋" panose="02010600040101010101" pitchFamily="2" charset="-122"/>
            </a:endParaRPr>
          </a:p>
          <a:p>
            <a:r>
              <a:rPr lang="zh-CN" altLang="en-US" sz="3600" dirty="0" smtClean="0">
                <a:latin typeface="华文中宋" panose="02010600040101010101" pitchFamily="2" charset="-122"/>
                <a:ea typeface="华文中宋" panose="02010600040101010101" pitchFamily="2" charset="-122"/>
              </a:rPr>
              <a:t>奉献：</a:t>
            </a:r>
            <a:r>
              <a:rPr lang="zh-CN" altLang="en-US" sz="3200" dirty="0" smtClean="0">
                <a:latin typeface="华文中宋" panose="02010600040101010101" pitchFamily="2" charset="-122"/>
                <a:ea typeface="华文中宋" panose="02010600040101010101" pitchFamily="2" charset="-122"/>
              </a:rPr>
              <a:t>“不求名利，不求回报，奋发有为”的精神。</a:t>
            </a:r>
            <a:endParaRPr lang="zh-CN" altLang="en-US" sz="3200" dirty="0">
              <a:latin typeface="华文中宋" panose="02010600040101010101" pitchFamily="2" charset="-122"/>
              <a:ea typeface="华文中宋" panose="02010600040101010101" pitchFamily="2" charset="-122"/>
            </a:endParaRPr>
          </a:p>
        </p:txBody>
      </p:sp>
      <p:sp>
        <p:nvSpPr>
          <p:cNvPr id="3"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4" name="矩形 3"/>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a:t>
            </a:r>
            <a:r>
              <a:rPr lang="zh-CN" altLang="en-US" sz="3200" dirty="0" smtClean="0">
                <a:solidFill>
                  <a:schemeClr val="bg1"/>
                </a:solidFill>
                <a:latin typeface="黑体" pitchFamily="2" charset="-122"/>
                <a:ea typeface="黑体" pitchFamily="2" charset="-122"/>
              </a:rPr>
              <a:t>、哈工大</a:t>
            </a:r>
            <a:r>
              <a:rPr lang="zh-CN" altLang="en-US" sz="3200" dirty="0" smtClean="0">
                <a:solidFill>
                  <a:schemeClr val="bg1"/>
                </a:solidFill>
                <a:latin typeface="黑体" pitchFamily="2" charset="-122"/>
                <a:ea typeface="黑体" pitchFamily="2" charset="-122"/>
              </a:rPr>
              <a:t>精神</a:t>
            </a:r>
            <a:r>
              <a:rPr lang="en-US" altLang="zh-CN"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2" charset="-122"/>
                <a:ea typeface="黑体" pitchFamily="2" charset="-122"/>
              </a:rPr>
              <a:t>“八百壮士”忠诚担当奉献</a:t>
            </a:r>
            <a:endParaRPr lang="zh-CN" altLang="en-US" sz="3200" dirty="0">
              <a:solidFill>
                <a:schemeClr val="bg1"/>
              </a:solidFill>
              <a:latin typeface="+mn-ea"/>
              <a:cs typeface="Times New Roman"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80" y="0"/>
            <a:ext cx="628650" cy="762000"/>
          </a:xfrm>
          <a:prstGeom prst="rect">
            <a:avLst/>
          </a:prstGeom>
        </p:spPr>
      </p:pic>
      <p:pic>
        <p:nvPicPr>
          <p:cNvPr id="7" name="Picture 12" descr="201161416292248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484" y="2073921"/>
            <a:ext cx="4892244" cy="351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8283059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616941" y="681348"/>
            <a:ext cx="9124950" cy="1800225"/>
          </a:xfrm>
          <a:prstGeom prst="rect">
            <a:avLst/>
          </a:prstGeom>
          <a:noFill/>
          <a:ln w="9525">
            <a:noFill/>
            <a:miter lim="800000"/>
            <a:headEnd/>
            <a:tailEnd/>
          </a:ln>
          <a:effectLst/>
        </p:spPr>
      </p:pic>
      <p:pic>
        <p:nvPicPr>
          <p:cNvPr id="3" name="Picture 4"/>
          <p:cNvPicPr>
            <a:picLocks noChangeAspect="1" noChangeArrowheads="1"/>
          </p:cNvPicPr>
          <p:nvPr/>
        </p:nvPicPr>
        <p:blipFill>
          <a:blip r:embed="rId3"/>
          <a:srcRect/>
          <a:stretch>
            <a:fillRect/>
          </a:stretch>
        </p:blipFill>
        <p:spPr bwMode="auto">
          <a:xfrm>
            <a:off x="1597891" y="2481573"/>
            <a:ext cx="9144000" cy="4010025"/>
          </a:xfrm>
          <a:prstGeom prst="rect">
            <a:avLst/>
          </a:prstGeom>
          <a:noFill/>
          <a:ln w="9525">
            <a:noFill/>
            <a:miter lim="800000"/>
            <a:headEnd/>
            <a:tailEnd/>
          </a:ln>
          <a:effectLst/>
        </p:spPr>
      </p:pic>
    </p:spTree>
    <p:extLst>
      <p:ext uri="{BB962C8B-B14F-4D97-AF65-F5344CB8AC3E}">
        <p14:creationId xmlns:p14="http://schemas.microsoft.com/office/powerpoint/2010/main" val="13034693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119745" y="2994891"/>
            <a:ext cx="4038600" cy="453072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panose="05040102010807070707" pitchFamily="18" charset="2"/>
              <a:buNone/>
            </a:pPr>
            <a:r>
              <a:rPr lang="en-US" altLang="zh-CN" sz="2300" b="1" smtClean="0"/>
              <a:t>                                               </a:t>
            </a:r>
            <a:r>
              <a:rPr lang="en-US" altLang="zh-CN" sz="4200" smtClean="0">
                <a:latin typeface="隶书" panose="02010509060101010101" pitchFamily="49" charset="-122"/>
                <a:ea typeface="隶书" panose="02010509060101010101" pitchFamily="49" charset="-122"/>
              </a:rPr>
              <a:t> </a:t>
            </a:r>
            <a:endParaRPr lang="en-US" altLang="zh-CN" sz="4200" dirty="0" smtClean="0">
              <a:latin typeface="隶书" panose="02010509060101010101" pitchFamily="49" charset="-122"/>
              <a:ea typeface="隶书" panose="02010509060101010101" pitchFamily="49" charset="-122"/>
            </a:endParaRPr>
          </a:p>
        </p:txBody>
      </p:sp>
      <p:sp>
        <p:nvSpPr>
          <p:cNvPr id="3" name="TextBox 1"/>
          <p:cNvSpPr txBox="1"/>
          <p:nvPr/>
        </p:nvSpPr>
        <p:spPr>
          <a:xfrm>
            <a:off x="1581344" y="1651788"/>
            <a:ext cx="4999701" cy="4878259"/>
          </a:xfrm>
          <a:prstGeom prst="rect">
            <a:avLst/>
          </a:prstGeom>
          <a:noFill/>
        </p:spPr>
        <p:txBody>
          <a:bodyPr wrap="square" rtlCol="0">
            <a:spAutoFit/>
          </a:bodyPr>
          <a:lstStyle/>
          <a:p>
            <a:pPr>
              <a:lnSpc>
                <a:spcPts val="33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八百壮士：</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33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时间：</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1953-1957</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33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带头人：在校长李昌带领下，</a:t>
            </a:r>
            <a:endPar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33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师资队伍：</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共有</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教师</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856</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名，平均年龄</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27.5</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岁</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3300"/>
              </a:lnSpc>
            </a:pP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当时全国重点高校中是一支最年轻的教师</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队伍</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，被</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誉为</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八百壮士</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33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作用：</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1960</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前后苏</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联专家撤走后</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3300"/>
              </a:lnSpc>
            </a:pP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毅然</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担当起培养人才、科学研究、社会服务的重任</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，学校</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仍然稳健地向前发展。</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dirty="0" smtClean="0"/>
          </a:p>
          <a:p>
            <a:endParaRPr lang="en-US" altLang="zh-CN" dirty="0"/>
          </a:p>
        </p:txBody>
      </p:sp>
      <p:sp>
        <p:nvSpPr>
          <p:cNvPr id="4"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5" name="矩形 4"/>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四、哈工大精神</a:t>
            </a:r>
            <a:endParaRPr lang="zh-CN" altLang="en-US" sz="3200" dirty="0">
              <a:solidFill>
                <a:schemeClr val="bg1"/>
              </a:solidFill>
              <a:latin typeface="+mn-ea"/>
              <a:cs typeface="Times New Roman"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8" y="8704"/>
            <a:ext cx="628650" cy="762000"/>
          </a:xfrm>
          <a:prstGeom prst="rect">
            <a:avLst/>
          </a:prstGeom>
        </p:spPr>
      </p:pic>
      <p:sp>
        <p:nvSpPr>
          <p:cNvPr id="8" name="矩形 1"/>
          <p:cNvSpPr>
            <a:spLocks noChangeArrowheads="1"/>
          </p:cNvSpPr>
          <p:nvPr/>
        </p:nvSpPr>
        <p:spPr bwMode="auto">
          <a:xfrm>
            <a:off x="6474691" y="1459429"/>
            <a:ext cx="4858327"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400" dirty="0">
                <a:latin typeface="隶书" panose="02010509060101010101" pitchFamily="49" charset="-122"/>
                <a:ea typeface="隶书" panose="02010509060101010101" pitchFamily="49" charset="-122"/>
              </a:rPr>
              <a:t>【</a:t>
            </a:r>
            <a:r>
              <a:rPr lang="zh-CN" altLang="en-US" sz="2400" dirty="0">
                <a:solidFill>
                  <a:srgbClr val="C00000"/>
                </a:solidFill>
                <a:latin typeface="隶书" panose="02010509060101010101" pitchFamily="49" charset="-122"/>
                <a:ea typeface="隶书" panose="02010509060101010101" pitchFamily="49" charset="-122"/>
              </a:rPr>
              <a:t>中组部调研报告</a:t>
            </a:r>
            <a:r>
              <a:rPr lang="en-US" altLang="zh-CN" sz="2400" dirty="0">
                <a:latin typeface="隶书" panose="02010509060101010101" pitchFamily="49" charset="-122"/>
                <a:ea typeface="隶书" panose="02010509060101010101" pitchFamily="49" charset="-122"/>
              </a:rPr>
              <a:t>】</a:t>
            </a:r>
            <a:r>
              <a:rPr lang="zh-CN" altLang="en-US" sz="2400" dirty="0">
                <a:latin typeface="隶书" panose="02010509060101010101" pitchFamily="49" charset="-122"/>
                <a:ea typeface="隶书" panose="02010509060101010101" pitchFamily="49" charset="-122"/>
              </a:rPr>
              <a:t>哈工大偏居东北一隅，既不占天时，更不占地利，但发展动力却经久不衰，这种强大的精神力量来自哪里？在哈工大，听得最多的就是“八百壮士”。新中国成立之初，来自祖国各地的</a:t>
            </a:r>
            <a:r>
              <a:rPr lang="en-US" altLang="zh-CN" sz="2400" dirty="0">
                <a:latin typeface="隶书" panose="02010509060101010101" pitchFamily="49" charset="-122"/>
                <a:ea typeface="隶书" panose="02010509060101010101" pitchFamily="49" charset="-122"/>
              </a:rPr>
              <a:t>800</a:t>
            </a:r>
            <a:r>
              <a:rPr lang="zh-CN" altLang="en-US" sz="2400" dirty="0">
                <a:latin typeface="隶书" panose="02010509060101010101" pitchFamily="49" charset="-122"/>
                <a:ea typeface="隶书" panose="02010509060101010101" pitchFamily="49" charset="-122"/>
              </a:rPr>
              <a:t>多位年轻教师齐聚这个冰天雪地的北荒之地，承担起了主要教学、科研任务。他们铭记国家重托，扎根东北，艰苦创业，把毕生都献给了共和国的工业化事业，为哈工大发展书写了壮丽篇章，为哈工大精神的形成奠定了坚实基础，被誉为哈工大“八百壮士”。</a:t>
            </a:r>
          </a:p>
        </p:txBody>
      </p:sp>
    </p:spTree>
    <p:extLst>
      <p:ext uri="{BB962C8B-B14F-4D97-AF65-F5344CB8AC3E}">
        <p14:creationId xmlns:p14="http://schemas.microsoft.com/office/powerpoint/2010/main" val="950668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0182" y="127202"/>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
          <p:cNvSpPr txBox="1"/>
          <p:nvPr/>
        </p:nvSpPr>
        <p:spPr>
          <a:xfrm>
            <a:off x="1673225" y="266589"/>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a:t>
            </a:r>
            <a:r>
              <a:rPr lang="zh-CN" altLang="en-US" sz="3200" dirty="0" smtClean="0">
                <a:solidFill>
                  <a:schemeClr val="bg1"/>
                </a:solidFill>
                <a:latin typeface="黑体" pitchFamily="2" charset="-122"/>
                <a:ea typeface="黑体" pitchFamily="2" charset="-122"/>
              </a:rPr>
              <a:t>精神</a:t>
            </a:r>
            <a:r>
              <a:rPr lang="en-US" altLang="zh-CN"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2" charset="-122"/>
                <a:ea typeface="黑体" pitchFamily="2" charset="-122"/>
              </a:rPr>
              <a:t>关于哈工大校训</a:t>
            </a:r>
            <a:endParaRPr lang="zh-CN" altLang="en-US" sz="3200" dirty="0">
              <a:solidFill>
                <a:schemeClr val="bg1"/>
              </a:solidFill>
              <a:latin typeface="+mn-ea"/>
              <a:cs typeface="Times New Roman"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8" y="8704"/>
            <a:ext cx="628650" cy="762000"/>
          </a:xfrm>
          <a:prstGeom prst="rect">
            <a:avLst/>
          </a:prstGeom>
        </p:spPr>
      </p:pic>
      <p:pic>
        <p:nvPicPr>
          <p:cNvPr id="6" name="Picture 2" descr="C:\Users\x220i\Desktop\张校长-ppt\s_c2b90e0107b754b7d75e56662018f79b4306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351338"/>
            <a:ext cx="4267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C:\Users\Administrator\Desktop\d0c8a786c9177f3ea628334e71cf3bc79f3d565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588294"/>
            <a:ext cx="2117725" cy="2667000"/>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5225" y="1604963"/>
            <a:ext cx="2290763" cy="2667000"/>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7"/>
          <p:cNvSpPr>
            <a:spLocks noChangeArrowheads="1"/>
          </p:cNvSpPr>
          <p:nvPr/>
        </p:nvSpPr>
        <p:spPr bwMode="auto">
          <a:xfrm>
            <a:off x="4041775" y="1604963"/>
            <a:ext cx="12954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spcBef>
                <a:spcPct val="0"/>
              </a:spcBef>
              <a:buFont typeface="Arial" panose="020B0604020202020204" pitchFamily="34" charset="0"/>
              <a:buNone/>
            </a:pPr>
            <a:r>
              <a:rPr lang="zh-CN" altLang="en-US" sz="1600">
                <a:solidFill>
                  <a:srgbClr val="C00000"/>
                </a:solidFill>
                <a:latin typeface="隶书" panose="02010509060101010101" pitchFamily="49" charset="-122"/>
                <a:ea typeface="隶书" panose="02010509060101010101" pitchFamily="49" charset="-122"/>
              </a:rPr>
              <a:t>李昌校长</a:t>
            </a:r>
            <a:r>
              <a:rPr lang="zh-CN" altLang="en-US" sz="1600">
                <a:latin typeface="隶书" panose="02010509060101010101" pitchFamily="49" charset="-122"/>
                <a:ea typeface="隶书" panose="02010509060101010101" pitchFamily="49" charset="-122"/>
              </a:rPr>
              <a:t>强调：“规格（要）严格，功夫（要）到家”，哈工大只有而且只能有一个“规格”。</a:t>
            </a:r>
          </a:p>
        </p:txBody>
      </p:sp>
      <p:sp>
        <p:nvSpPr>
          <p:cNvPr id="10" name="矩形 3"/>
          <p:cNvSpPr>
            <a:spLocks noChangeArrowheads="1"/>
          </p:cNvSpPr>
          <p:nvPr/>
        </p:nvSpPr>
        <p:spPr bwMode="auto">
          <a:xfrm>
            <a:off x="8612188" y="1604963"/>
            <a:ext cx="24384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spcBef>
                <a:spcPct val="0"/>
              </a:spcBef>
              <a:buFont typeface="Arial" panose="020B0604020202020204" pitchFamily="34" charset="0"/>
              <a:buNone/>
            </a:pPr>
            <a:r>
              <a:rPr lang="en-US" altLang="zh-CN" sz="1600">
                <a:latin typeface="隶书" panose="02010509060101010101" pitchFamily="49" charset="-122"/>
                <a:ea typeface="隶书" panose="02010509060101010101" pitchFamily="49" charset="-122"/>
              </a:rPr>
              <a:t>    </a:t>
            </a:r>
            <a:r>
              <a:rPr lang="zh-CN" altLang="en-US" sz="1600">
                <a:latin typeface="隶书" panose="02010509060101010101" pitchFamily="49" charset="-122"/>
                <a:ea typeface="隶书" panose="02010509060101010101" pitchFamily="49" charset="-122"/>
              </a:rPr>
              <a:t>1954年，全国从工业农业战线抽调一批干部到哈工大深造，焦裕禄受河南省委派遣，于1954年8月至1955年3月在哈工大工农中学班学习。由于国家需要，焦裕禄没有完成学习任务就被组织安排到当时的大连起重机厂实习。 </a:t>
            </a:r>
          </a:p>
        </p:txBody>
      </p:sp>
      <p:sp>
        <p:nvSpPr>
          <p:cNvPr id="11" name="Text Box 2"/>
          <p:cNvSpPr txBox="1">
            <a:spLocks noChangeArrowheads="1"/>
          </p:cNvSpPr>
          <p:nvPr/>
        </p:nvSpPr>
        <p:spPr bwMode="auto">
          <a:xfrm>
            <a:off x="6249988" y="4500563"/>
            <a:ext cx="50292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ct val="0"/>
              </a:spcBef>
              <a:buFont typeface="Arial" panose="020B0604020202020204" pitchFamily="34" charset="0"/>
              <a:buNone/>
            </a:pPr>
            <a:r>
              <a:rPr lang="en-US" altLang="zh-CN" sz="1600">
                <a:latin typeface="隶书" panose="02010509060101010101" pitchFamily="49" charset="-122"/>
                <a:ea typeface="隶书" panose="02010509060101010101" pitchFamily="49" charset="-122"/>
              </a:rPr>
              <a:t>【</a:t>
            </a:r>
            <a:r>
              <a:rPr lang="zh-CN" altLang="en-US" sz="1600">
                <a:solidFill>
                  <a:srgbClr val="C00000"/>
                </a:solidFill>
                <a:latin typeface="隶书" panose="02010509060101010101" pitchFamily="49" charset="-122"/>
                <a:ea typeface="隶书" panose="02010509060101010101" pitchFamily="49" charset="-122"/>
              </a:rPr>
              <a:t>三个三工程</a:t>
            </a:r>
            <a:r>
              <a:rPr lang="en-US" altLang="zh-CN" sz="1600">
                <a:latin typeface="隶书" panose="02010509060101010101" pitchFamily="49" charset="-122"/>
                <a:ea typeface="隶书" panose="02010509060101010101" pitchFamily="49" charset="-122"/>
              </a:rPr>
              <a:t>】</a:t>
            </a:r>
            <a:r>
              <a:rPr lang="zh-CN" altLang="en-US" sz="1600">
                <a:latin typeface="隶书" panose="02010509060101010101" pitchFamily="49" charset="-122"/>
                <a:ea typeface="隶书" panose="02010509060101010101" pitchFamily="49" charset="-122"/>
              </a:rPr>
              <a:t>第一个三，是从学校整体上要强化三才(材)建设，即人才(师资)，器材，教材；第二个三，是对教师的要求，要过三关，即教学关，科研关，水平关；第三个三，是对学生的要求，强调掌握三个基本，即基本理论，基本概念，基本技能。这对于我们构建创新人才培养体系，培养学生的创新精神与实践能力，打好坚实基础至关重要。</a:t>
            </a:r>
          </a:p>
        </p:txBody>
      </p:sp>
      <p:pic>
        <p:nvPicPr>
          <p:cNvPr id="12" name="图片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650" y="896938"/>
            <a:ext cx="1014253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93270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3" name="矩形 2"/>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a:t>
            </a:r>
            <a:r>
              <a:rPr lang="zh-CN" altLang="en-US" sz="3200" dirty="0" smtClean="0">
                <a:solidFill>
                  <a:schemeClr val="bg1"/>
                </a:solidFill>
                <a:latin typeface="黑体" pitchFamily="2" charset="-122"/>
                <a:ea typeface="黑体" pitchFamily="2" charset="-122"/>
              </a:rPr>
              <a:t>精神</a:t>
            </a:r>
            <a:r>
              <a:rPr lang="en-US" altLang="zh-CN"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2" charset="-122"/>
                <a:ea typeface="黑体" pitchFamily="2" charset="-122"/>
              </a:rPr>
              <a:t>永远的校长李昌</a:t>
            </a:r>
            <a:endParaRPr lang="zh-CN" altLang="en-US" sz="3200" dirty="0">
              <a:solidFill>
                <a:schemeClr val="bg1"/>
              </a:solidFill>
              <a:latin typeface="+mn-ea"/>
              <a:cs typeface="Times New Roman"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8" y="8704"/>
            <a:ext cx="628650" cy="762000"/>
          </a:xfrm>
          <a:prstGeom prst="rect">
            <a:avLst/>
          </a:prstGeom>
        </p:spPr>
      </p:pic>
      <p:sp>
        <p:nvSpPr>
          <p:cNvPr id="6" name="Rectangle 3"/>
          <p:cNvSpPr txBox="1">
            <a:spLocks noChangeArrowheads="1"/>
          </p:cNvSpPr>
          <p:nvPr/>
        </p:nvSpPr>
        <p:spPr>
          <a:xfrm>
            <a:off x="1907309" y="2634673"/>
            <a:ext cx="4038600" cy="453072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panose="05040102010807070707" pitchFamily="18" charset="2"/>
              <a:buNone/>
            </a:pPr>
            <a:r>
              <a:rPr lang="en-US" altLang="zh-CN" sz="2300" b="1" smtClean="0"/>
              <a:t>                                               </a:t>
            </a:r>
            <a:r>
              <a:rPr lang="en-US" altLang="zh-CN" sz="4200" smtClean="0">
                <a:latin typeface="隶书" panose="02010509060101010101" pitchFamily="49" charset="-122"/>
                <a:ea typeface="隶书" panose="02010509060101010101" pitchFamily="49" charset="-122"/>
              </a:rPr>
              <a:t> </a:t>
            </a:r>
            <a:endParaRPr lang="en-US" altLang="zh-CN" sz="4200" dirty="0" smtClean="0">
              <a:latin typeface="隶书" panose="02010509060101010101" pitchFamily="49" charset="-122"/>
              <a:ea typeface="隶书" panose="02010509060101010101" pitchFamily="49" charset="-122"/>
            </a:endParaRPr>
          </a:p>
        </p:txBody>
      </p:sp>
      <p:sp>
        <p:nvSpPr>
          <p:cNvPr id="7" name="TextBox 1"/>
          <p:cNvSpPr txBox="1"/>
          <p:nvPr/>
        </p:nvSpPr>
        <p:spPr>
          <a:xfrm>
            <a:off x="1917653" y="1583153"/>
            <a:ext cx="7848872" cy="646331"/>
          </a:xfrm>
          <a:prstGeom prst="rect">
            <a:avLst/>
          </a:prstGeom>
          <a:noFill/>
        </p:spPr>
        <p:txBody>
          <a:bodyPr wrap="square" rtlCol="0">
            <a:spAutoFit/>
          </a:bodyPr>
          <a:lstStyle/>
          <a:p>
            <a:endParaRPr lang="en-US" altLang="zh-CN" dirty="0" smtClean="0"/>
          </a:p>
          <a:p>
            <a:endParaRPr lang="en-US" altLang="zh-CN" dirty="0"/>
          </a:p>
        </p:txBody>
      </p:sp>
      <p:sp>
        <p:nvSpPr>
          <p:cNvPr id="12" name="矩形 4"/>
          <p:cNvSpPr>
            <a:spLocks noChangeArrowheads="1"/>
          </p:cNvSpPr>
          <p:nvPr/>
        </p:nvSpPr>
        <p:spPr bwMode="auto">
          <a:xfrm>
            <a:off x="1581344" y="1421012"/>
            <a:ext cx="6642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t>1953----1964</a:t>
            </a:r>
            <a:r>
              <a:rPr lang="zh-CN" altLang="en-US" sz="2800" dirty="0"/>
              <a:t>任哈工大校长</a:t>
            </a:r>
            <a:r>
              <a:rPr lang="zh-CN" altLang="en-US" sz="2800" dirty="0" smtClean="0"/>
              <a:t>。</a:t>
            </a:r>
            <a:endParaRPr lang="en-US" altLang="zh-CN" sz="2800" dirty="0"/>
          </a:p>
        </p:txBody>
      </p:sp>
      <p:sp>
        <p:nvSpPr>
          <p:cNvPr id="13" name="矩形 5"/>
          <p:cNvSpPr>
            <a:spLocks noChangeArrowheads="1"/>
          </p:cNvSpPr>
          <p:nvPr/>
        </p:nvSpPr>
        <p:spPr bwMode="auto">
          <a:xfrm>
            <a:off x="1627382" y="2032073"/>
            <a:ext cx="65960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t>       要</a:t>
            </a:r>
            <a:r>
              <a:rPr lang="zh-CN" altLang="en-US" sz="2400" dirty="0"/>
              <a:t>办一流的大学没有一流学科带头人</a:t>
            </a:r>
            <a:r>
              <a:rPr lang="zh-CN" altLang="en-US" sz="2400" dirty="0" smtClean="0"/>
              <a:t>不行。</a:t>
            </a:r>
            <a:endParaRPr lang="en-US" altLang="zh-CN" sz="2400" dirty="0"/>
          </a:p>
          <a:p>
            <a:pPr eaLnBrk="1" hangingPunct="1"/>
            <a:r>
              <a:rPr lang="zh-CN" altLang="en-US" sz="2400" dirty="0"/>
              <a:t>一流的大师能够带出一流的师资队伍，一流</a:t>
            </a:r>
            <a:endParaRPr lang="en-US" altLang="zh-CN" sz="2400" dirty="0"/>
          </a:p>
          <a:p>
            <a:pPr eaLnBrk="1" hangingPunct="1"/>
            <a:r>
              <a:rPr lang="zh-CN" altLang="en-US" sz="2400" dirty="0"/>
              <a:t>的师资队伍就能培养出一流的学生，创造出</a:t>
            </a:r>
            <a:endParaRPr lang="en-US" altLang="zh-CN" sz="2400" dirty="0"/>
          </a:p>
          <a:p>
            <a:pPr eaLnBrk="1" hangingPunct="1"/>
            <a:r>
              <a:rPr lang="zh-CN" altLang="en-US" sz="2400" dirty="0"/>
              <a:t>一流的科研成果，创建出一流的学科。</a:t>
            </a:r>
            <a:endParaRPr lang="en-US" altLang="zh-CN" sz="2400" dirty="0"/>
          </a:p>
          <a:p>
            <a:pPr eaLnBrk="1" hangingPunct="1"/>
            <a:r>
              <a:rPr lang="zh-CN" altLang="en-US" sz="2400" dirty="0" smtClean="0"/>
              <a:t>       是他培养</a:t>
            </a:r>
            <a:r>
              <a:rPr lang="zh-CN" altLang="en-US" sz="2400" dirty="0"/>
              <a:t>和造就了</a:t>
            </a:r>
            <a:r>
              <a:rPr lang="en-US" altLang="zh-CN" sz="2400" dirty="0"/>
              <a:t>20</a:t>
            </a:r>
            <a:r>
              <a:rPr lang="zh-CN" altLang="en-US" sz="2400" dirty="0"/>
              <a:t>世纪</a:t>
            </a:r>
            <a:r>
              <a:rPr lang="en-US" altLang="zh-CN" sz="2400" dirty="0"/>
              <a:t>50</a:t>
            </a:r>
            <a:r>
              <a:rPr lang="zh-CN" altLang="en-US" sz="2400" dirty="0"/>
              <a:t>年代哈工大的第</a:t>
            </a:r>
            <a:r>
              <a:rPr lang="zh-CN" altLang="en-US" sz="2400" dirty="0" smtClean="0"/>
              <a:t>一代“八百壮士”</a:t>
            </a:r>
            <a:r>
              <a:rPr lang="zh-CN" altLang="en-US" sz="2400" dirty="0"/>
              <a:t>。</a:t>
            </a:r>
          </a:p>
        </p:txBody>
      </p:sp>
      <p:sp>
        <p:nvSpPr>
          <p:cNvPr id="14" name="矩形 6"/>
          <p:cNvSpPr>
            <a:spLocks noChangeArrowheads="1"/>
          </p:cNvSpPr>
          <p:nvPr/>
        </p:nvSpPr>
        <p:spPr bwMode="auto">
          <a:xfrm>
            <a:off x="1740568" y="4737550"/>
            <a:ext cx="922299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t>      </a:t>
            </a:r>
            <a:r>
              <a:rPr lang="zh-CN" altLang="en-US" sz="2000" dirty="0" smtClean="0"/>
              <a:t> </a:t>
            </a:r>
            <a:r>
              <a:rPr lang="zh-CN" altLang="en-US" sz="2000" dirty="0" smtClean="0"/>
              <a:t>   </a:t>
            </a:r>
            <a:r>
              <a:rPr lang="zh-CN" altLang="en-US" sz="2800" dirty="0" smtClean="0">
                <a:solidFill>
                  <a:srgbClr val="FF1919"/>
                </a:solidFill>
              </a:rPr>
              <a:t>我们</a:t>
            </a:r>
            <a:r>
              <a:rPr lang="zh-CN" altLang="en-US" sz="2800" dirty="0">
                <a:solidFill>
                  <a:srgbClr val="FF1919"/>
                </a:solidFill>
              </a:rPr>
              <a:t>尊敬老校长，因为他勇于创新，敢于别出心裁，不拘一格尊重人才，尊重知识分子。</a:t>
            </a:r>
            <a:br>
              <a:rPr lang="zh-CN" altLang="en-US" sz="2800" dirty="0">
                <a:solidFill>
                  <a:srgbClr val="FF1919"/>
                </a:solidFill>
              </a:rPr>
            </a:br>
            <a:r>
              <a:rPr lang="zh-CN" altLang="en-US" sz="2800" dirty="0">
                <a:solidFill>
                  <a:srgbClr val="FF1919"/>
                </a:solidFill>
              </a:rPr>
              <a:t>      </a:t>
            </a:r>
            <a:r>
              <a:rPr lang="zh-CN" altLang="en-US" sz="2800" dirty="0" smtClean="0">
                <a:solidFill>
                  <a:srgbClr val="FF1919"/>
                </a:solidFill>
              </a:rPr>
              <a:t> 我们</a:t>
            </a:r>
            <a:r>
              <a:rPr lang="zh-CN" altLang="en-US" sz="2800" dirty="0">
                <a:solidFill>
                  <a:srgbClr val="FF1919"/>
                </a:solidFill>
              </a:rPr>
              <a:t>崇拜老校长，因为他敢讲真话，坚持真理。</a:t>
            </a:r>
            <a:r>
              <a:rPr lang="zh-CN" altLang="en-US" sz="2800" dirty="0"/>
              <a:t/>
            </a:r>
            <a:br>
              <a:rPr lang="zh-CN" altLang="en-US" sz="2800" dirty="0"/>
            </a:br>
            <a:endParaRPr lang="zh-CN" altLang="en-US" sz="2800" dirty="0"/>
          </a:p>
        </p:txBody>
      </p:sp>
      <p:pic>
        <p:nvPicPr>
          <p:cNvPr id="15" name="Picture 6" descr="http://pic.hsw.cn/0/10/98/63/10986305_0184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4731" y="1476574"/>
            <a:ext cx="2239201" cy="313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369405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3" name="矩形 2"/>
          <p:cNvSpPr/>
          <p:nvPr/>
        </p:nvSpPr>
        <p:spPr>
          <a:xfrm>
            <a:off x="1594185" y="131127"/>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
          <p:cNvSpPr txBox="1"/>
          <p:nvPr/>
        </p:nvSpPr>
        <p:spPr>
          <a:xfrm>
            <a:off x="1740568" y="336884"/>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a:t>
            </a:r>
            <a:r>
              <a:rPr lang="zh-CN" altLang="en-US" sz="3200" dirty="0" smtClean="0">
                <a:solidFill>
                  <a:schemeClr val="bg1"/>
                </a:solidFill>
                <a:latin typeface="黑体" pitchFamily="2" charset="-122"/>
                <a:ea typeface="黑体" pitchFamily="2" charset="-122"/>
              </a:rPr>
              <a:t>精神</a:t>
            </a:r>
            <a:r>
              <a:rPr lang="en-US" altLang="zh-CN"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2" charset="-122"/>
                <a:ea typeface="黑体" pitchFamily="2" charset="-122"/>
              </a:rPr>
              <a:t>永远的校长李昌</a:t>
            </a:r>
            <a:endParaRPr lang="zh-CN" altLang="en-US" sz="3200" dirty="0">
              <a:solidFill>
                <a:schemeClr val="bg1"/>
              </a:solidFill>
              <a:latin typeface="+mn-ea"/>
              <a:cs typeface="Times New Roman"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8" y="8704"/>
            <a:ext cx="628650" cy="762000"/>
          </a:xfrm>
          <a:prstGeom prst="rect">
            <a:avLst/>
          </a:prstGeom>
        </p:spPr>
      </p:pic>
      <p:sp>
        <p:nvSpPr>
          <p:cNvPr id="6" name="灯片编号占位符 5"/>
          <p:cNvSpPr>
            <a:spLocks noGrp="1"/>
          </p:cNvSpPr>
          <p:nvPr>
            <p:ph type="sldNum" sz="quarter" idx="12"/>
          </p:nvPr>
        </p:nvSpPr>
        <p:spPr>
          <a:xfrm>
            <a:off x="7956885" y="584417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fld id="{E99BEC34-4255-4D64-9A7E-0D269F7E3662}" type="slidenum">
              <a:rPr lang="en-US" altLang="zh-CN" b="0"/>
              <a:pPr eaLnBrk="1" hangingPunct="1"/>
              <a:t>98</a:t>
            </a:fld>
            <a:endParaRPr lang="en-US" altLang="zh-CN" b="0"/>
          </a:p>
        </p:txBody>
      </p:sp>
      <p:sp>
        <p:nvSpPr>
          <p:cNvPr id="7" name="矩形 5"/>
          <p:cNvSpPr>
            <a:spLocks noChangeArrowheads="1"/>
          </p:cNvSpPr>
          <p:nvPr/>
        </p:nvSpPr>
        <p:spPr bwMode="auto">
          <a:xfrm>
            <a:off x="1594185" y="1232485"/>
            <a:ext cx="89535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solidFill>
                  <a:srgbClr val="FF0000"/>
                </a:solidFill>
              </a:rPr>
              <a:t>2011</a:t>
            </a:r>
            <a:r>
              <a:rPr lang="zh-CN" altLang="en-US" sz="2400" dirty="0" smtClean="0">
                <a:solidFill>
                  <a:srgbClr val="FF0000"/>
                </a:solidFill>
              </a:rPr>
              <a:t>年设立“李昌奖”，每二年评选一次。</a:t>
            </a:r>
            <a:endParaRPr lang="en-US" altLang="zh-CN" sz="2400" dirty="0" smtClean="0">
              <a:solidFill>
                <a:srgbClr val="FF0000"/>
              </a:solidFill>
            </a:endParaRPr>
          </a:p>
          <a:p>
            <a:pPr eaLnBrk="1" hangingPunct="1"/>
            <a:r>
              <a:rPr lang="zh-CN" altLang="en-US" sz="2400" dirty="0" smtClean="0">
                <a:solidFill>
                  <a:srgbClr val="FF0000"/>
                </a:solidFill>
              </a:rPr>
              <a:t>首届</a:t>
            </a:r>
            <a:r>
              <a:rPr lang="zh-CN" altLang="en-US" sz="2400" dirty="0">
                <a:solidFill>
                  <a:srgbClr val="FF0000"/>
                </a:solidFill>
              </a:rPr>
              <a:t>“李昌奖”获奖名单。</a:t>
            </a:r>
            <a:endParaRPr lang="en-US" altLang="zh-CN" sz="2400" dirty="0">
              <a:solidFill>
                <a:srgbClr val="FF0000"/>
              </a:solidFill>
            </a:endParaRPr>
          </a:p>
          <a:p>
            <a:pPr eaLnBrk="1" hangingPunct="1"/>
            <a:r>
              <a:rPr lang="zh-CN" altLang="en-US" sz="2400" dirty="0">
                <a:solidFill>
                  <a:srgbClr val="FF0000"/>
                </a:solidFill>
              </a:rPr>
              <a:t>获得“优秀教工李昌奖”的有</a:t>
            </a:r>
            <a:endParaRPr lang="en-US" altLang="zh-CN" sz="2400" dirty="0">
              <a:solidFill>
                <a:srgbClr val="FF0000"/>
              </a:solidFill>
            </a:endParaRPr>
          </a:p>
          <a:p>
            <a:pPr eaLnBrk="1" hangingPunct="1"/>
            <a:r>
              <a:rPr lang="zh-CN" altLang="en-US" sz="2400" dirty="0"/>
              <a:t>校固体力学学科创始人王铎，</a:t>
            </a:r>
            <a:endParaRPr lang="en-US" altLang="zh-CN" sz="2400" dirty="0"/>
          </a:p>
          <a:p>
            <a:pPr eaLnBrk="1" hangingPunct="1"/>
            <a:r>
              <a:rPr lang="zh-CN" altLang="en-US" sz="2400" dirty="0"/>
              <a:t>原哈尔滨建筑工程学院党委书记、院长陈雨波，</a:t>
            </a:r>
            <a:endParaRPr lang="en-US" altLang="zh-CN" sz="2400" dirty="0"/>
          </a:p>
          <a:p>
            <a:pPr eaLnBrk="1" hangingPunct="1"/>
            <a:r>
              <a:rPr lang="zh-CN" altLang="en-US" sz="2400" dirty="0"/>
              <a:t>原副校长李家宝，</a:t>
            </a:r>
            <a:endParaRPr lang="en-US" altLang="zh-CN" sz="2400" dirty="0"/>
          </a:p>
          <a:p>
            <a:pPr eaLnBrk="1" hangingPunct="1"/>
            <a:r>
              <a:rPr lang="zh-CN" altLang="en-US" sz="2400" dirty="0"/>
              <a:t>校化学化工和环境工程学科奠基人周定，</a:t>
            </a:r>
            <a:endParaRPr lang="en-US" altLang="zh-CN" sz="2400" dirty="0"/>
          </a:p>
          <a:p>
            <a:pPr eaLnBrk="1" hangingPunct="1"/>
            <a:r>
              <a:rPr lang="zh-CN" altLang="en-US" sz="2400" dirty="0"/>
              <a:t>原服务中心副主任、支部书记、总支副书记于梦起；</a:t>
            </a:r>
            <a:endParaRPr lang="en-US" altLang="zh-CN" sz="2400" dirty="0"/>
          </a:p>
          <a:p>
            <a:pPr eaLnBrk="1" hangingPunct="1"/>
            <a:r>
              <a:rPr lang="zh-CN" altLang="en-US" sz="2400" dirty="0">
                <a:solidFill>
                  <a:srgbClr val="FF0000"/>
                </a:solidFill>
              </a:rPr>
              <a:t>获得“优秀学生李昌奖”的有</a:t>
            </a:r>
            <a:endParaRPr lang="en-US" altLang="zh-CN" sz="2400" dirty="0">
              <a:solidFill>
                <a:srgbClr val="FF0000"/>
              </a:solidFill>
            </a:endParaRPr>
          </a:p>
          <a:p>
            <a:pPr eaLnBrk="1" hangingPunct="1"/>
            <a:r>
              <a:rPr lang="zh-CN" altLang="en-US" sz="2400" dirty="0"/>
              <a:t>电信学院</a:t>
            </a:r>
            <a:r>
              <a:rPr lang="en-US" altLang="zh-CN" sz="2400" dirty="0"/>
              <a:t>07</a:t>
            </a:r>
            <a:r>
              <a:rPr lang="zh-CN" altLang="en-US" sz="2400" dirty="0"/>
              <a:t>级博士研究生张狂；理学院</a:t>
            </a:r>
            <a:r>
              <a:rPr lang="en-US" altLang="zh-CN" sz="2400" dirty="0"/>
              <a:t>08</a:t>
            </a:r>
            <a:r>
              <a:rPr lang="zh-CN" altLang="en-US" sz="2400" dirty="0"/>
              <a:t>级博士研究生朱星宝；</a:t>
            </a:r>
            <a:endParaRPr lang="en-US" altLang="zh-CN" sz="2400" dirty="0"/>
          </a:p>
          <a:p>
            <a:pPr eaLnBrk="1" hangingPunct="1"/>
            <a:r>
              <a:rPr lang="zh-CN" altLang="en-US" sz="2400" dirty="0"/>
              <a:t>市政学院</a:t>
            </a:r>
            <a:r>
              <a:rPr lang="en-US" altLang="zh-CN" sz="2400" dirty="0"/>
              <a:t>09</a:t>
            </a:r>
            <a:r>
              <a:rPr lang="zh-CN" altLang="en-US" sz="2400" dirty="0"/>
              <a:t>级博士生张健；英才学院</a:t>
            </a:r>
            <a:r>
              <a:rPr lang="en-US" altLang="zh-CN" sz="2400" dirty="0"/>
              <a:t>08</a:t>
            </a:r>
            <a:r>
              <a:rPr lang="zh-CN" altLang="en-US" sz="2400" dirty="0"/>
              <a:t>级本科生邱搏博；</a:t>
            </a:r>
            <a:endParaRPr lang="en-US" altLang="zh-CN" sz="2400" dirty="0"/>
          </a:p>
          <a:p>
            <a:pPr eaLnBrk="1" hangingPunct="1"/>
            <a:r>
              <a:rPr lang="zh-CN" altLang="en-US" sz="2400" dirty="0">
                <a:solidFill>
                  <a:srgbClr val="00B0F0"/>
                </a:solidFill>
              </a:rPr>
              <a:t>深圳研究生院</a:t>
            </a:r>
            <a:r>
              <a:rPr lang="zh-CN" altLang="en-US" sz="2400" dirty="0"/>
              <a:t>城市规划与设计专业</a:t>
            </a:r>
            <a:r>
              <a:rPr lang="en-US" altLang="zh-CN" sz="2400" dirty="0"/>
              <a:t>09</a:t>
            </a:r>
            <a:r>
              <a:rPr lang="zh-CN" altLang="en-US" sz="2400" dirty="0"/>
              <a:t>级硕士研究生王旭；</a:t>
            </a:r>
            <a:endParaRPr lang="en-US" altLang="zh-CN" sz="2400" dirty="0"/>
          </a:p>
          <a:p>
            <a:pPr eaLnBrk="1" hangingPunct="1"/>
            <a:r>
              <a:rPr lang="zh-CN" altLang="en-US" sz="2400" dirty="0"/>
              <a:t>航天学院</a:t>
            </a:r>
            <a:r>
              <a:rPr lang="en-US" altLang="zh-CN" sz="2400" dirty="0"/>
              <a:t>08</a:t>
            </a:r>
            <a:r>
              <a:rPr lang="zh-CN" altLang="en-US" sz="2400" dirty="0"/>
              <a:t>级本科生谢晓晨；能源学院</a:t>
            </a:r>
            <a:r>
              <a:rPr lang="en-US" altLang="zh-CN" sz="2400" dirty="0"/>
              <a:t>10</a:t>
            </a:r>
            <a:r>
              <a:rPr lang="zh-CN" altLang="en-US" sz="2400" dirty="0"/>
              <a:t>级硕士研究生杨晓川；</a:t>
            </a:r>
            <a:endParaRPr lang="en-US" altLang="zh-CN" sz="2400" dirty="0"/>
          </a:p>
          <a:p>
            <a:pPr eaLnBrk="1" hangingPunct="1"/>
            <a:r>
              <a:rPr lang="zh-CN" altLang="en-US" sz="2400" dirty="0"/>
              <a:t>经管学院</a:t>
            </a:r>
            <a:r>
              <a:rPr lang="en-US" altLang="zh-CN" sz="2400" dirty="0"/>
              <a:t>09</a:t>
            </a:r>
            <a:r>
              <a:rPr lang="zh-CN" altLang="en-US" sz="2400" dirty="0"/>
              <a:t>级本科生李子茹；人文学院</a:t>
            </a:r>
            <a:r>
              <a:rPr lang="en-US" altLang="zh-CN" sz="2400" dirty="0"/>
              <a:t>08</a:t>
            </a:r>
            <a:r>
              <a:rPr lang="zh-CN" altLang="en-US" sz="2400" dirty="0"/>
              <a:t>级本科生常长长；</a:t>
            </a:r>
            <a:endParaRPr lang="en-US" altLang="zh-CN" sz="2400" dirty="0"/>
          </a:p>
          <a:p>
            <a:pPr eaLnBrk="1" hangingPunct="1"/>
            <a:r>
              <a:rPr lang="zh-CN" altLang="en-US" sz="2400" dirty="0"/>
              <a:t>哈工大（威海）光电科学系</a:t>
            </a:r>
            <a:r>
              <a:rPr lang="en-US" altLang="zh-CN" sz="2400" dirty="0"/>
              <a:t>08</a:t>
            </a:r>
            <a:r>
              <a:rPr lang="zh-CN" altLang="en-US" sz="2400" dirty="0"/>
              <a:t>级本科生肖晓飞。</a:t>
            </a:r>
          </a:p>
        </p:txBody>
      </p:sp>
      <p:pic>
        <p:nvPicPr>
          <p:cNvPr id="8" name="Picture 12" descr="201161416292248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3560" y="1262646"/>
            <a:ext cx="2861008" cy="18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5480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20779" y="473242"/>
            <a:ext cx="9144000" cy="369888"/>
          </a:xfrm>
          <a:prstGeom prst="rect">
            <a:avLst/>
          </a:prstGeom>
          <a:noFill/>
          <a:ln w="9525">
            <a:noFill/>
            <a:miter lim="800000"/>
            <a:headEnd/>
            <a:tailEnd/>
          </a:ln>
        </p:spPr>
        <p:txBody>
          <a:bodyPr>
            <a:spAutoFit/>
          </a:bodyPr>
          <a:lstStyle/>
          <a:p>
            <a:endParaRPr lang="zh-CN" altLang="en-US"/>
          </a:p>
        </p:txBody>
      </p:sp>
      <p:sp>
        <p:nvSpPr>
          <p:cNvPr id="4" name="TextBox 5"/>
          <p:cNvSpPr txBox="1">
            <a:spLocks noChangeArrowheads="1"/>
          </p:cNvSpPr>
          <p:nvPr/>
        </p:nvSpPr>
        <p:spPr bwMode="auto">
          <a:xfrm>
            <a:off x="1606964" y="618191"/>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p>
        </p:txBody>
      </p:sp>
      <p:pic>
        <p:nvPicPr>
          <p:cNvPr id="38914" name="Picture 2" descr="https://inews.gtimg.com/newsapp_bt/0/7527556388/1000"/>
          <p:cNvPicPr>
            <a:picLocks noChangeAspect="1" noChangeArrowheads="1"/>
          </p:cNvPicPr>
          <p:nvPr/>
        </p:nvPicPr>
        <p:blipFill>
          <a:blip r:embed="rId2"/>
          <a:srcRect/>
          <a:stretch>
            <a:fillRect/>
          </a:stretch>
        </p:blipFill>
        <p:spPr bwMode="auto">
          <a:xfrm>
            <a:off x="234706" y="0"/>
            <a:ext cx="3264632" cy="2443374"/>
          </a:xfrm>
          <a:prstGeom prst="rect">
            <a:avLst/>
          </a:prstGeom>
          <a:noFill/>
        </p:spPr>
      </p:pic>
      <p:sp>
        <p:nvSpPr>
          <p:cNvPr id="5" name="矩形 4"/>
          <p:cNvSpPr/>
          <p:nvPr/>
        </p:nvSpPr>
        <p:spPr>
          <a:xfrm>
            <a:off x="181708" y="2516751"/>
            <a:ext cx="3475892" cy="584775"/>
          </a:xfrm>
          <a:prstGeom prst="rect">
            <a:avLst/>
          </a:prstGeom>
        </p:spPr>
        <p:txBody>
          <a:bodyPr wrap="square">
            <a:spAutoFit/>
          </a:bodyPr>
          <a:lstStyle/>
          <a:p>
            <a:pPr fontAlgn="t"/>
            <a:r>
              <a:rPr lang="zh-CN" altLang="en-US" sz="1400" dirty="0" smtClean="0">
                <a:latin typeface="华文楷体" pitchFamily="2" charset="-122"/>
                <a:ea typeface="华文楷体" pitchFamily="2" charset="-122"/>
              </a:rPr>
              <a:t>二十世纪初的中东铁路</a:t>
            </a:r>
            <a:r>
              <a:rPr lang="en-US" altLang="zh-CN" sz="1400" dirty="0" smtClean="0">
                <a:latin typeface="华文楷体" pitchFamily="2" charset="-122"/>
                <a:ea typeface="华文楷体" pitchFamily="2" charset="-122"/>
              </a:rPr>
              <a:t>,</a:t>
            </a:r>
            <a:r>
              <a:rPr lang="zh-CN" altLang="en-US" sz="1400" dirty="0" smtClean="0">
                <a:latin typeface="华文楷体" pitchFamily="2" charset="-122"/>
                <a:ea typeface="华文楷体" pitchFamily="2" charset="-122"/>
              </a:rPr>
              <a:t>哈尔滨至齐齐哈尔</a:t>
            </a:r>
          </a:p>
          <a:p>
            <a:r>
              <a:rPr lang="zh-CN" altLang="en-US" dirty="0" smtClean="0"/>
              <a:t> </a:t>
            </a:r>
            <a:endParaRPr lang="zh-CN" altLang="en-US" dirty="0"/>
          </a:p>
        </p:txBody>
      </p:sp>
      <p:pic>
        <p:nvPicPr>
          <p:cNvPr id="38916" name="Picture 4" descr="http://dingyue.ws.126.net/dBbxL8rotPxx=iJYwVsckTPeVQBbzUK2XKVsVAJy=8T1x1544868998914.jpg"/>
          <p:cNvPicPr>
            <a:picLocks noChangeAspect="1" noChangeArrowheads="1"/>
          </p:cNvPicPr>
          <p:nvPr/>
        </p:nvPicPr>
        <p:blipFill>
          <a:blip r:embed="rId3"/>
          <a:srcRect/>
          <a:stretch>
            <a:fillRect/>
          </a:stretch>
        </p:blipFill>
        <p:spPr bwMode="auto">
          <a:xfrm>
            <a:off x="3479067" y="0"/>
            <a:ext cx="3686663" cy="2459696"/>
          </a:xfrm>
          <a:prstGeom prst="rect">
            <a:avLst/>
          </a:prstGeom>
          <a:noFill/>
        </p:spPr>
      </p:pic>
      <p:sp>
        <p:nvSpPr>
          <p:cNvPr id="7" name="矩形 6"/>
          <p:cNvSpPr/>
          <p:nvPr/>
        </p:nvSpPr>
        <p:spPr>
          <a:xfrm>
            <a:off x="3745761" y="2479403"/>
            <a:ext cx="3276859" cy="307777"/>
          </a:xfrm>
          <a:prstGeom prst="rect">
            <a:avLst/>
          </a:prstGeom>
        </p:spPr>
        <p:txBody>
          <a:bodyPr wrap="none">
            <a:spAutoFit/>
          </a:bodyPr>
          <a:lstStyle/>
          <a:p>
            <a:r>
              <a:rPr lang="zh-CN" altLang="en-US" sz="1400" dirty="0" smtClean="0">
                <a:latin typeface="华文楷体" pitchFamily="2" charset="-122"/>
                <a:ea typeface="华文楷体" pitchFamily="2" charset="-122"/>
              </a:rPr>
              <a:t>中俄边境满洲里</a:t>
            </a:r>
            <a:r>
              <a:rPr lang="en-US" altLang="zh-CN" sz="1400" dirty="0" smtClean="0">
                <a:latin typeface="华文楷体" pitchFamily="2" charset="-122"/>
                <a:ea typeface="华文楷体" pitchFamily="2" charset="-122"/>
              </a:rPr>
              <a:t>,</a:t>
            </a:r>
            <a:r>
              <a:rPr lang="zh-CN" altLang="en-US" sz="1400" dirty="0" smtClean="0">
                <a:latin typeface="华文楷体" pitchFamily="2" charset="-122"/>
                <a:ea typeface="华文楷体" pitchFamily="2" charset="-122"/>
              </a:rPr>
              <a:t>三十年代火车头等车厢</a:t>
            </a:r>
            <a:endParaRPr lang="zh-CN" altLang="en-US" sz="1400" dirty="0">
              <a:latin typeface="华文楷体" pitchFamily="2" charset="-122"/>
              <a:ea typeface="华文楷体" pitchFamily="2" charset="-122"/>
            </a:endParaRPr>
          </a:p>
        </p:txBody>
      </p:sp>
      <p:pic>
        <p:nvPicPr>
          <p:cNvPr id="38918" name="Picture 6" descr="http://dingyue.ws.126.net/xIAUEDK4pWk6qTAv9wu5N32G5cCjwQDJK8q235r2fohq21529110870651.jpeg"/>
          <p:cNvPicPr>
            <a:picLocks noChangeAspect="1" noChangeArrowheads="1"/>
          </p:cNvPicPr>
          <p:nvPr/>
        </p:nvPicPr>
        <p:blipFill>
          <a:blip r:embed="rId4"/>
          <a:srcRect/>
          <a:stretch>
            <a:fillRect/>
          </a:stretch>
        </p:blipFill>
        <p:spPr bwMode="auto">
          <a:xfrm>
            <a:off x="7159377" y="-1"/>
            <a:ext cx="4870937" cy="2435469"/>
          </a:xfrm>
          <a:prstGeom prst="rect">
            <a:avLst/>
          </a:prstGeom>
          <a:noFill/>
        </p:spPr>
      </p:pic>
      <p:sp>
        <p:nvSpPr>
          <p:cNvPr id="9" name="矩形 8"/>
          <p:cNvSpPr/>
          <p:nvPr/>
        </p:nvSpPr>
        <p:spPr>
          <a:xfrm>
            <a:off x="8330142" y="2488196"/>
            <a:ext cx="2159566" cy="307777"/>
          </a:xfrm>
          <a:prstGeom prst="rect">
            <a:avLst/>
          </a:prstGeom>
        </p:spPr>
        <p:txBody>
          <a:bodyPr wrap="none">
            <a:spAutoFit/>
          </a:bodyPr>
          <a:lstStyle/>
          <a:p>
            <a:r>
              <a:rPr lang="zh-CN" altLang="en-US" sz="1400" dirty="0" smtClean="0">
                <a:latin typeface="华文楷体" pitchFamily="2" charset="-122"/>
                <a:ea typeface="华文楷体" pitchFamily="2" charset="-122"/>
              </a:rPr>
              <a:t>哈尔滨东清铁路机械总厂</a:t>
            </a:r>
            <a:endParaRPr lang="zh-CN" altLang="en-US" sz="1400" dirty="0">
              <a:latin typeface="华文楷体" pitchFamily="2" charset="-122"/>
              <a:ea typeface="华文楷体" pitchFamily="2" charset="-122"/>
            </a:endParaRPr>
          </a:p>
        </p:txBody>
      </p:sp>
      <p:pic>
        <p:nvPicPr>
          <p:cNvPr id="38920" name="Picture 8" descr="http://img.mp.itc.cn/upload/20170503/f39e351f2eb748c1948444d5d913b49a_th.jpeg"/>
          <p:cNvPicPr>
            <a:picLocks noChangeAspect="1" noChangeArrowheads="1"/>
          </p:cNvPicPr>
          <p:nvPr/>
        </p:nvPicPr>
        <p:blipFill>
          <a:blip r:embed="rId5"/>
          <a:srcRect/>
          <a:stretch>
            <a:fillRect/>
          </a:stretch>
        </p:blipFill>
        <p:spPr bwMode="auto">
          <a:xfrm>
            <a:off x="199537" y="3025296"/>
            <a:ext cx="4882418" cy="3070703"/>
          </a:xfrm>
          <a:prstGeom prst="rect">
            <a:avLst/>
          </a:prstGeom>
          <a:noFill/>
        </p:spPr>
      </p:pic>
      <p:sp>
        <p:nvSpPr>
          <p:cNvPr id="11" name="矩形 10"/>
          <p:cNvSpPr/>
          <p:nvPr/>
        </p:nvSpPr>
        <p:spPr>
          <a:xfrm>
            <a:off x="1157612" y="6128211"/>
            <a:ext cx="3018775" cy="369332"/>
          </a:xfrm>
          <a:prstGeom prst="rect">
            <a:avLst/>
          </a:prstGeom>
        </p:spPr>
        <p:txBody>
          <a:bodyPr wrap="none">
            <a:spAutoFit/>
          </a:bodyPr>
          <a:lstStyle/>
          <a:p>
            <a:r>
              <a:rPr lang="zh-CN" altLang="en-US" dirty="0" smtClean="0">
                <a:latin typeface="华文楷体" pitchFamily="2" charset="-122"/>
                <a:ea typeface="华文楷体" pitchFamily="2" charset="-122"/>
              </a:rPr>
              <a:t>一条中东铁路</a:t>
            </a:r>
            <a:r>
              <a:rPr lang="en-US" altLang="zh-CN" dirty="0" smtClean="0">
                <a:latin typeface="华文楷体" pitchFamily="2" charset="-122"/>
                <a:ea typeface="华文楷体" pitchFamily="2" charset="-122"/>
              </a:rPr>
              <a:t>,</a:t>
            </a:r>
            <a:r>
              <a:rPr lang="zh-CN" altLang="en-US" dirty="0" smtClean="0">
                <a:latin typeface="华文楷体" pitchFamily="2" charset="-122"/>
                <a:ea typeface="华文楷体" pitchFamily="2" charset="-122"/>
              </a:rPr>
              <a:t>半部东北历史</a:t>
            </a:r>
            <a:endParaRPr lang="zh-CN" altLang="en-US" dirty="0">
              <a:latin typeface="华文楷体" pitchFamily="2" charset="-122"/>
              <a:ea typeface="华文楷体" pitchFamily="2" charset="-122"/>
            </a:endParaRPr>
          </a:p>
        </p:txBody>
      </p:sp>
      <p:pic>
        <p:nvPicPr>
          <p:cNvPr id="38922" name="Picture 10" descr="http://inews.gtimg.com/newsapp_match/0/7791601246/0"/>
          <p:cNvPicPr>
            <a:picLocks noChangeAspect="1" noChangeArrowheads="1"/>
          </p:cNvPicPr>
          <p:nvPr/>
        </p:nvPicPr>
        <p:blipFill>
          <a:blip r:embed="rId6"/>
          <a:srcRect/>
          <a:stretch>
            <a:fillRect/>
          </a:stretch>
        </p:blipFill>
        <p:spPr bwMode="auto">
          <a:xfrm>
            <a:off x="5064370" y="3032749"/>
            <a:ext cx="4571224" cy="3042736"/>
          </a:xfrm>
          <a:prstGeom prst="rect">
            <a:avLst/>
          </a:prstGeom>
          <a:noFill/>
        </p:spPr>
      </p:pic>
      <p:sp>
        <p:nvSpPr>
          <p:cNvPr id="13" name="矩形 12"/>
          <p:cNvSpPr/>
          <p:nvPr/>
        </p:nvSpPr>
        <p:spPr>
          <a:xfrm>
            <a:off x="4999892" y="6156765"/>
            <a:ext cx="5146431" cy="369332"/>
          </a:xfrm>
          <a:prstGeom prst="rect">
            <a:avLst/>
          </a:prstGeom>
        </p:spPr>
        <p:txBody>
          <a:bodyPr wrap="square">
            <a:spAutoFit/>
          </a:bodyPr>
          <a:lstStyle/>
          <a:p>
            <a:pPr fontAlgn="t"/>
            <a:r>
              <a:rPr lang="zh-CN" altLang="en-US" dirty="0" smtClean="0">
                <a:latin typeface="华文楷体" pitchFamily="2" charset="-122"/>
                <a:ea typeface="华文楷体" pitchFamily="2" charset="-122"/>
              </a:rPr>
              <a:t>中东铁路遇见兴安岭</a:t>
            </a:r>
            <a:r>
              <a:rPr lang="en-US" altLang="zh-CN" dirty="0" smtClean="0">
                <a:latin typeface="华文楷体" pitchFamily="2" charset="-122"/>
                <a:ea typeface="华文楷体" pitchFamily="2" charset="-122"/>
              </a:rPr>
              <a:t>--</a:t>
            </a:r>
            <a:r>
              <a:rPr lang="zh-CN" altLang="en-US" dirty="0" smtClean="0">
                <a:latin typeface="华文楷体" pitchFamily="2" charset="-122"/>
                <a:ea typeface="华文楷体" pitchFamily="2" charset="-122"/>
              </a:rPr>
              <a:t>呼伦贝尔市中东铁路历史</a:t>
            </a:r>
          </a:p>
        </p:txBody>
      </p:sp>
      <p:pic>
        <p:nvPicPr>
          <p:cNvPr id="38924" name="Picture 12" descr="https://static.imharbin.com/wp-content/uploads/2015/10/imharbin_2015-10-13_18-37-40.jpg?x-oss-process=image/resize,m_fill,w_800,h_1000#"/>
          <p:cNvPicPr>
            <a:picLocks noChangeAspect="1" noChangeArrowheads="1"/>
          </p:cNvPicPr>
          <p:nvPr/>
        </p:nvPicPr>
        <p:blipFill>
          <a:blip r:embed="rId7"/>
          <a:srcRect/>
          <a:stretch>
            <a:fillRect/>
          </a:stretch>
        </p:blipFill>
        <p:spPr bwMode="auto">
          <a:xfrm>
            <a:off x="9671538" y="3024554"/>
            <a:ext cx="2520462" cy="3150578"/>
          </a:xfrm>
          <a:prstGeom prst="rect">
            <a:avLst/>
          </a:prstGeom>
          <a:noFill/>
        </p:spPr>
      </p:pic>
      <p:sp>
        <p:nvSpPr>
          <p:cNvPr id="15" name="矩形 14"/>
          <p:cNvSpPr/>
          <p:nvPr/>
        </p:nvSpPr>
        <p:spPr>
          <a:xfrm>
            <a:off x="9700846" y="6097369"/>
            <a:ext cx="2491154" cy="646331"/>
          </a:xfrm>
          <a:prstGeom prst="rect">
            <a:avLst/>
          </a:prstGeom>
        </p:spPr>
        <p:txBody>
          <a:bodyPr wrap="square">
            <a:spAutoFit/>
          </a:bodyPr>
          <a:lstStyle/>
          <a:p>
            <a:pPr fontAlgn="t"/>
            <a:r>
              <a:rPr lang="zh-CN" altLang="en-US" dirty="0" smtClean="0">
                <a:latin typeface="华文楷体" pitchFamily="2" charset="-122"/>
                <a:ea typeface="华文楷体" pitchFamily="2" charset="-122"/>
              </a:rPr>
              <a:t>哈尔滨中东铁路俱乐部</a:t>
            </a:r>
          </a:p>
          <a:p>
            <a:r>
              <a:rPr lang="zh-CN" altLang="en-US" dirty="0" smtClean="0"/>
              <a:t> </a:t>
            </a:r>
            <a:endParaRPr lang="zh-CN" altLang="en-US" dirty="0"/>
          </a:p>
        </p:txBody>
      </p:sp>
    </p:spTree>
    <p:extLst>
      <p:ext uri="{BB962C8B-B14F-4D97-AF65-F5344CB8AC3E}">
        <p14:creationId xmlns:p14="http://schemas.microsoft.com/office/powerpoint/2010/main" val="1506968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6"/>
          <p:cNvPicPr>
            <a:picLocks noChangeAspect="1" noChangeArrowheads="1"/>
          </p:cNvPicPr>
          <p:nvPr/>
        </p:nvPicPr>
        <p:blipFill>
          <a:blip r:embed="rId2">
            <a:extLst>
              <a:ext uri="{28A0092B-C50C-407E-A947-70E740481C1C}">
                <a14:useLocalDpi xmlns:a14="http://schemas.microsoft.com/office/drawing/2010/main" val="0"/>
              </a:ext>
            </a:extLst>
          </a:blip>
          <a:srcRect t="42699" r="38756" b="8681"/>
          <a:stretch>
            <a:fillRect/>
          </a:stretch>
        </p:blipFill>
        <p:spPr bwMode="auto">
          <a:xfrm>
            <a:off x="4267200" y="1449388"/>
            <a:ext cx="737552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2011614163138871">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669" y="4227513"/>
            <a:ext cx="3138487"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D:\My Pictures\哈工大\马祖光.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1103" y="1449388"/>
            <a:ext cx="1670050"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7" name="矩形 6"/>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a:t>
            </a:r>
            <a:r>
              <a:rPr lang="zh-CN" altLang="en-US" sz="3200" dirty="0" smtClean="0">
                <a:solidFill>
                  <a:schemeClr val="bg1"/>
                </a:solidFill>
                <a:latin typeface="黑体" pitchFamily="2" charset="-122"/>
                <a:ea typeface="黑体" pitchFamily="2" charset="-122"/>
              </a:rPr>
              <a:t>精神</a:t>
            </a:r>
            <a:endParaRPr lang="zh-CN" altLang="en-US" sz="3200" dirty="0">
              <a:solidFill>
                <a:schemeClr val="bg1"/>
              </a:solidFill>
              <a:latin typeface="+mn-ea"/>
              <a:cs typeface="Times New Roman" pitchFamily="18" charset="0"/>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738" y="8704"/>
            <a:ext cx="628650" cy="762000"/>
          </a:xfrm>
          <a:prstGeom prst="rect">
            <a:avLst/>
          </a:prstGeom>
        </p:spPr>
      </p:pic>
    </p:spTree>
    <p:extLst>
      <p:ext uri="{BB962C8B-B14F-4D97-AF65-F5344CB8AC3E}">
        <p14:creationId xmlns:p14="http://schemas.microsoft.com/office/powerpoint/2010/main" val="33628774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231" y="1504084"/>
            <a:ext cx="5622925" cy="3057525"/>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556" y="4699722"/>
            <a:ext cx="1676400" cy="1354137"/>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356" y="4623522"/>
            <a:ext cx="1225550" cy="1597025"/>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956" y="4623522"/>
            <a:ext cx="1325562" cy="1527175"/>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6">
            <a:extLst>
              <a:ext uri="{28A0092B-C50C-407E-A947-70E740481C1C}">
                <a14:useLocalDpi xmlns:a14="http://schemas.microsoft.com/office/drawing/2010/main" val="0"/>
              </a:ext>
            </a:extLst>
          </a:blip>
          <a:srcRect l="9134" t="11047" r="8714" b="79555"/>
          <a:stretch>
            <a:fillRect/>
          </a:stretch>
        </p:blipFill>
        <p:spPr bwMode="auto">
          <a:xfrm>
            <a:off x="1731817" y="676997"/>
            <a:ext cx="9149251"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4203556" y="5995122"/>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latin typeface="隶书" panose="02010509060101010101" pitchFamily="49" charset="-122"/>
                <a:ea typeface="隶书" panose="02010509060101010101" pitchFamily="49" charset="-122"/>
                <a:sym typeface="Arial" panose="020B0604020202020204" pitchFamily="34" charset="0"/>
              </a:rPr>
              <a:t>陈光熙</a:t>
            </a:r>
          </a:p>
        </p:txBody>
      </p:sp>
      <p:sp>
        <p:nvSpPr>
          <p:cNvPr id="8" name="Text Box 8"/>
          <p:cNvSpPr txBox="1">
            <a:spLocks noChangeArrowheads="1"/>
          </p:cNvSpPr>
          <p:nvPr/>
        </p:nvSpPr>
        <p:spPr bwMode="auto">
          <a:xfrm>
            <a:off x="5956156" y="5996709"/>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latin typeface="隶书" panose="02010509060101010101" pitchFamily="49" charset="-122"/>
                <a:ea typeface="隶书" panose="02010509060101010101" pitchFamily="49" charset="-122"/>
                <a:sym typeface="Arial" panose="020B0604020202020204" pitchFamily="34" charset="0"/>
              </a:rPr>
              <a:t>洪晶</a:t>
            </a:r>
          </a:p>
        </p:txBody>
      </p:sp>
      <p:sp>
        <p:nvSpPr>
          <p:cNvPr id="9" name="Text Box 9"/>
          <p:cNvSpPr txBox="1">
            <a:spLocks noChangeArrowheads="1"/>
          </p:cNvSpPr>
          <p:nvPr/>
        </p:nvSpPr>
        <p:spPr bwMode="auto">
          <a:xfrm>
            <a:off x="7256318" y="5995122"/>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latin typeface="隶书" panose="02010509060101010101" pitchFamily="49" charset="-122"/>
                <a:ea typeface="隶书" panose="02010509060101010101" pitchFamily="49" charset="-122"/>
                <a:sym typeface="Arial" panose="020B0604020202020204" pitchFamily="34" charset="0"/>
              </a:rPr>
              <a:t>徐邦裕</a:t>
            </a:r>
          </a:p>
        </p:txBody>
      </p:sp>
      <p:pic>
        <p:nvPicPr>
          <p:cNvPr id="10" name="Picture 11" descr="603542AEEABCD1CB69FBC9EA09F766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3756" y="4758459"/>
            <a:ext cx="1714500" cy="1312863"/>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2"/>
          <p:cNvSpPr txBox="1">
            <a:spLocks noChangeArrowheads="1"/>
          </p:cNvSpPr>
          <p:nvPr/>
        </p:nvSpPr>
        <p:spPr bwMode="auto">
          <a:xfrm>
            <a:off x="2298556" y="5996709"/>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latin typeface="隶书" panose="02010509060101010101" pitchFamily="49" charset="-122"/>
                <a:ea typeface="隶书" panose="02010509060101010101" pitchFamily="49" charset="-122"/>
                <a:sym typeface="Arial" panose="020B0604020202020204" pitchFamily="34" charset="0"/>
              </a:rPr>
              <a:t>雷廷权</a:t>
            </a:r>
          </a:p>
        </p:txBody>
      </p:sp>
      <p:pic>
        <p:nvPicPr>
          <p:cNvPr id="12" name="图片 11">
            <a:extLst>
              <a:ext uri="{FF2B5EF4-FFF2-40B4-BE49-F238E27FC236}">
                <a16:creationId xmlns:a16="http://schemas.microsoft.com/office/drawing/2014/main" xmlns="" id="{0D4F3259-80E1-4790-A342-78646A82C0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5098" y="4628839"/>
            <a:ext cx="2385971" cy="1591708"/>
          </a:xfrm>
          <a:prstGeom prst="rect">
            <a:avLst/>
          </a:prstGeom>
          <a:ln>
            <a:noFill/>
          </a:ln>
          <a:effectLst>
            <a:softEdge rad="112500"/>
          </a:effectLst>
        </p:spPr>
      </p:pic>
      <p:sp>
        <p:nvSpPr>
          <p:cNvPr id="13" name="Text Box 9"/>
          <p:cNvSpPr txBox="1">
            <a:spLocks noChangeArrowheads="1"/>
          </p:cNvSpPr>
          <p:nvPr/>
        </p:nvSpPr>
        <p:spPr bwMode="auto">
          <a:xfrm>
            <a:off x="9270856" y="5995122"/>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latin typeface="隶书" panose="02010509060101010101" pitchFamily="49" charset="-122"/>
                <a:ea typeface="隶书" panose="02010509060101010101" pitchFamily="49" charset="-122"/>
                <a:sym typeface="Arial" panose="020B0604020202020204" pitchFamily="34" charset="0"/>
              </a:rPr>
              <a:t>于梦起</a:t>
            </a:r>
          </a:p>
        </p:txBody>
      </p:sp>
    </p:spTree>
    <p:extLst>
      <p:ext uri="{BB962C8B-B14F-4D97-AF65-F5344CB8AC3E}">
        <p14:creationId xmlns:p14="http://schemas.microsoft.com/office/powerpoint/2010/main" val="271107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3" name="矩形 2"/>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a:t>
            </a:r>
            <a:r>
              <a:rPr lang="zh-CN" altLang="en-US" sz="3200" dirty="0" smtClean="0">
                <a:solidFill>
                  <a:schemeClr val="bg1"/>
                </a:solidFill>
                <a:latin typeface="黑体" pitchFamily="2" charset="-122"/>
                <a:ea typeface="黑体" pitchFamily="2" charset="-122"/>
              </a:rPr>
              <a:t>精神</a:t>
            </a:r>
            <a:r>
              <a:rPr lang="en-US" altLang="zh-CN" sz="3200" dirty="0" smtClean="0">
                <a:solidFill>
                  <a:schemeClr val="bg1"/>
                </a:solidFill>
                <a:latin typeface="黑体" pitchFamily="2" charset="-122"/>
                <a:ea typeface="黑体" pitchFamily="2" charset="-122"/>
              </a:rPr>
              <a:t>——</a:t>
            </a:r>
            <a:endParaRPr lang="zh-CN" altLang="en-US" sz="3200" dirty="0">
              <a:solidFill>
                <a:schemeClr val="bg1"/>
              </a:solidFill>
              <a:latin typeface="+mn-ea"/>
              <a:cs typeface="Times New Roman"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8" y="8704"/>
            <a:ext cx="628650" cy="762000"/>
          </a:xfrm>
          <a:prstGeom prst="rect">
            <a:avLst/>
          </a:prstGeom>
        </p:spPr>
      </p:pic>
      <p:sp>
        <p:nvSpPr>
          <p:cNvPr id="6" name="TextBox 2"/>
          <p:cNvSpPr txBox="1"/>
          <p:nvPr/>
        </p:nvSpPr>
        <p:spPr>
          <a:xfrm>
            <a:off x="8101231" y="6857134"/>
            <a:ext cx="2484437" cy="369888"/>
          </a:xfrm>
          <a:prstGeom prst="rect">
            <a:avLst/>
          </a:prstGeom>
          <a:noFill/>
        </p:spPr>
        <p:txBody>
          <a:bodyPr>
            <a:spAutoFit/>
          </a:bodyPr>
          <a:lstStyle/>
          <a:p>
            <a:pPr eaLnBrk="1" hangingPunct="1">
              <a:buFont typeface="Arial" panose="020B0604020202020204" pitchFamily="34" charset="0"/>
              <a:buNone/>
              <a:defRPr/>
            </a:pP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7" name="Picture 2" descr="https://gss1.bdstatic.com/-vo3dSag_xI4khGkpoWK1HF6hhy/baike/c0%3Dbaike80%2C5%2C5%2C80%2C26/sign=bc17c905b13533fae1bb9b7cc9ba967a/9f2f070828381f304cebcda2a9014c086f06f0c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1344" y="1529261"/>
            <a:ext cx="5215536" cy="46085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p:nvSpPr>
        <p:spPr>
          <a:xfrm>
            <a:off x="6796880" y="1998254"/>
            <a:ext cx="4392488" cy="3231654"/>
          </a:xfrm>
          <a:prstGeom prst="rect">
            <a:avLst/>
          </a:prstGeom>
          <a:noFill/>
        </p:spPr>
        <p:txBody>
          <a:bodyPr wrap="square" rtlCol="0">
            <a:spAutoFit/>
          </a:bodyPr>
          <a:lstStyle/>
          <a:p>
            <a:pPr>
              <a:lnSpc>
                <a:spcPts val="2700"/>
              </a:lnSpc>
            </a:pP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马祖光</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1928.4.11-2003.7.15</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中国科学院</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院士。</a:t>
            </a:r>
            <a:endPar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pP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1950</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响应国家号召，选择哈</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工大。</a:t>
            </a:r>
          </a:p>
          <a:p>
            <a:pPr>
              <a:lnSpc>
                <a:spcPts val="2700"/>
              </a:lnSpc>
            </a:pP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1958</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pP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国家没投一分钱，起步</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晚、</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pP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起点</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低、物质条件差的情况</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下</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pP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开始</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创办中国的第一批激光专业</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19705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A0CCF9AA-9CB1-4F1D-9ED2-8E7AF1CDCDAC}"/>
              </a:ext>
            </a:extLst>
          </p:cNvPr>
          <p:cNvSpPr/>
          <p:nvPr/>
        </p:nvSpPr>
        <p:spPr>
          <a:xfrm>
            <a:off x="1043248" y="1719822"/>
            <a:ext cx="4701540" cy="637867"/>
          </a:xfrm>
          <a:prstGeom prst="rect">
            <a:avLst/>
          </a:prstGeom>
        </p:spPr>
        <p:txBody>
          <a:bodyPr wrap="square">
            <a:spAutoFit/>
          </a:bodyPr>
          <a:lstStyle/>
          <a:p>
            <a:pPr>
              <a:lnSpc>
                <a:spcPct val="150000"/>
              </a:lnSpc>
            </a:pPr>
            <a:r>
              <a:rPr lang="en-US" altLang="zh-CN"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    </a:t>
            </a:r>
            <a:endParaRPr lang="zh-CN" altLang="en-US"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xmlns="" id="{98BBD5AF-4112-46D6-BAA3-C32DC6244992}"/>
              </a:ext>
            </a:extLst>
          </p:cNvPr>
          <p:cNvSpPr/>
          <p:nvPr/>
        </p:nvSpPr>
        <p:spPr>
          <a:xfrm>
            <a:off x="1035628" y="1704582"/>
            <a:ext cx="4701540" cy="637867"/>
          </a:xfrm>
          <a:prstGeom prst="rect">
            <a:avLst/>
          </a:prstGeom>
        </p:spPr>
        <p:txBody>
          <a:bodyPr wrap="square">
            <a:spAutoFit/>
          </a:bodyPr>
          <a:lstStyle/>
          <a:p>
            <a:pPr>
              <a:lnSpc>
                <a:spcPct val="150000"/>
              </a:lnSpc>
            </a:pPr>
            <a:r>
              <a:rPr lang="en-US" altLang="zh-CN"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    </a:t>
            </a:r>
            <a:endParaRPr lang="zh-CN" altLang="en-US"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xmlns="" id="{4E0E1510-F910-4D2F-B6E6-13A0ECAF710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2928" r="86712">
                        <a14:foregroundMark x1="46697" y1="30579" x2="39565" y2="30269"/>
                        <a14:foregroundMark x1="40766" y1="57128" x2="41441" y2="51653"/>
                        <a14:foregroundMark x1="24174" y1="64360" x2="16066" y2="2583"/>
                        <a14:backgroundMark x1="8483" y1="10434" x2="9234" y2="90702"/>
                        <a14:backgroundMark x1="5180" y1="7438" x2="15315" y2="7851"/>
                        <a14:backgroundMark x1="37387" y1="32025" x2="43544" y2="13017"/>
                        <a14:backgroundMark x1="15616" y1="13326" x2="13438" y2="7128"/>
                        <a14:backgroundMark x1="20345" y1="15599" x2="17718" y2="5785"/>
                        <a14:backgroundMark x1="20646" y1="3202" x2="72072" y2="2376"/>
                      </a14:backgroundRemoval>
                    </a14:imgEffect>
                  </a14:imgLayer>
                </a14:imgProps>
              </a:ext>
              <a:ext uri="{28A0092B-C50C-407E-A947-70E740481C1C}">
                <a14:useLocalDpi xmlns:a14="http://schemas.microsoft.com/office/drawing/2010/main" val="0"/>
              </a:ext>
            </a:extLst>
          </a:blip>
          <a:stretch>
            <a:fillRect/>
          </a:stretch>
        </p:blipFill>
        <p:spPr>
          <a:xfrm>
            <a:off x="1161144" y="933071"/>
            <a:ext cx="6562189" cy="4992614"/>
          </a:xfrm>
          <a:prstGeom prst="rect">
            <a:avLst/>
          </a:prstGeom>
        </p:spPr>
      </p:pic>
      <p:sp>
        <p:nvSpPr>
          <p:cNvPr id="7" name="矩形 6">
            <a:extLst>
              <a:ext uri="{FF2B5EF4-FFF2-40B4-BE49-F238E27FC236}">
                <a16:creationId xmlns:a16="http://schemas.microsoft.com/office/drawing/2014/main" xmlns="" id="{A0CCF9AA-9CB1-4F1D-9ED2-8E7AF1CDCDAC}"/>
              </a:ext>
            </a:extLst>
          </p:cNvPr>
          <p:cNvSpPr/>
          <p:nvPr/>
        </p:nvSpPr>
        <p:spPr>
          <a:xfrm>
            <a:off x="5744788" y="2151895"/>
            <a:ext cx="4701540" cy="2595134"/>
          </a:xfrm>
          <a:prstGeom prst="rect">
            <a:avLst/>
          </a:prstGeom>
        </p:spPr>
        <p:txBody>
          <a:bodyPr wrap="square">
            <a:spAutoFit/>
          </a:bodyPr>
          <a:lstStyle/>
          <a:p>
            <a:pPr>
              <a:lnSpc>
                <a:spcPct val="150000"/>
              </a:lnSpc>
            </a:pPr>
            <a:r>
              <a:rPr lang="en-US" altLang="zh-CN"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    </a:t>
            </a:r>
            <a:r>
              <a:rPr lang="zh-CN" altLang="zh-CN"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如果心中只有个人设计而无国家民族命运，就不会有克服困难的动力和刻苦努力永攀科学高峰的精神。</a:t>
            </a:r>
            <a:endParaRPr lang="zh-CN" altLang="en-US"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xmlns="" id="{CEC3E5EF-074F-4F2F-8C1C-E301D6780DF7}"/>
              </a:ext>
            </a:extLst>
          </p:cNvPr>
          <p:cNvSpPr/>
          <p:nvPr/>
        </p:nvSpPr>
        <p:spPr>
          <a:xfrm>
            <a:off x="6117852" y="5223687"/>
            <a:ext cx="4328476" cy="892552"/>
          </a:xfrm>
          <a:prstGeom prst="rect">
            <a:avLst/>
          </a:prstGeom>
        </p:spPr>
        <p:txBody>
          <a:bodyPr wrap="square">
            <a:spAutoFit/>
          </a:bodyPr>
          <a:lstStyle/>
          <a:p>
            <a:r>
              <a:rPr lang="zh-CN" altLang="en-US" sz="2400" b="1" dirty="0"/>
              <a:t>雷廷权</a:t>
            </a:r>
            <a:endParaRPr lang="en-US" altLang="zh-CN" sz="2400" b="1" dirty="0"/>
          </a:p>
          <a:p>
            <a:r>
              <a:rPr lang="zh-CN" altLang="en-US" sz="1400" dirty="0"/>
              <a:t>中国工程院院士、哈工大教授、处理与表面工程专家、材料科学与热处理专家</a:t>
            </a:r>
            <a:endParaRPr lang="zh-CN" altLang="en-US" dirty="0"/>
          </a:p>
        </p:txBody>
      </p:sp>
      <p:sp>
        <p:nvSpPr>
          <p:cNvPr id="9" name="矩形 8">
            <a:extLst>
              <a:ext uri="{FF2B5EF4-FFF2-40B4-BE49-F238E27FC236}">
                <a16:creationId xmlns:a16="http://schemas.microsoft.com/office/drawing/2014/main" xmlns="" id="{98BBD5AF-4112-46D6-BAA3-C32DC6244992}"/>
              </a:ext>
            </a:extLst>
          </p:cNvPr>
          <p:cNvSpPr/>
          <p:nvPr/>
        </p:nvSpPr>
        <p:spPr>
          <a:xfrm>
            <a:off x="5737168" y="2136655"/>
            <a:ext cx="4701540" cy="2595134"/>
          </a:xfrm>
          <a:prstGeom prst="rect">
            <a:avLst/>
          </a:prstGeom>
        </p:spPr>
        <p:txBody>
          <a:bodyPr wrap="square">
            <a:spAutoFit/>
          </a:bodyPr>
          <a:lstStyle/>
          <a:p>
            <a:pPr>
              <a:lnSpc>
                <a:spcPct val="150000"/>
              </a:lnSpc>
            </a:pPr>
            <a:r>
              <a:rPr lang="en-US" altLang="zh-CN"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    </a:t>
            </a:r>
            <a:r>
              <a:rPr lang="zh-CN" altLang="zh-CN"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如果心中只有个人设计而无国家民族命运，就不会有克服困难的动力和刻苦努力永攀科学高峰的精神。</a:t>
            </a:r>
            <a:endParaRPr lang="zh-CN" altLang="en-US"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endParaRPr>
          </a:p>
        </p:txBody>
      </p:sp>
    </p:spTree>
    <p:extLst>
      <p:ext uri="{BB962C8B-B14F-4D97-AF65-F5344CB8AC3E}">
        <p14:creationId xmlns:p14="http://schemas.microsoft.com/office/powerpoint/2010/main" val="11988635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439F31C2-2271-480C-800C-D1E1BC3BD8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163" y="822036"/>
            <a:ext cx="10175297" cy="5723605"/>
          </a:xfrm>
          <a:prstGeom prst="rect">
            <a:avLst/>
          </a:prstGeom>
        </p:spPr>
      </p:pic>
      <p:pic>
        <p:nvPicPr>
          <p:cNvPr id="3" name="图片 2">
            <a:extLst>
              <a:ext uri="{FF2B5EF4-FFF2-40B4-BE49-F238E27FC236}">
                <a16:creationId xmlns:a16="http://schemas.microsoft.com/office/drawing/2014/main" xmlns="" id="{743D9D69-F235-4850-ADEF-92B867B28C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21" b="99686" l="1342" r="87006">
                        <a14:backgroundMark x1="67938" y1="85430" x2="75777" y2="9130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225718" y="911043"/>
            <a:ext cx="8231188" cy="5545589"/>
          </a:xfrm>
          <a:prstGeom prst="rect">
            <a:avLst/>
          </a:prstGeom>
        </p:spPr>
      </p:pic>
      <p:sp>
        <p:nvSpPr>
          <p:cNvPr id="4" name="矩形 3">
            <a:extLst>
              <a:ext uri="{FF2B5EF4-FFF2-40B4-BE49-F238E27FC236}">
                <a16:creationId xmlns:a16="http://schemas.microsoft.com/office/drawing/2014/main" xmlns="" id="{CE2804FD-2B46-4EEF-95EB-40E840735A72}"/>
              </a:ext>
            </a:extLst>
          </p:cNvPr>
          <p:cNvSpPr/>
          <p:nvPr/>
        </p:nvSpPr>
        <p:spPr>
          <a:xfrm>
            <a:off x="6929815" y="4393615"/>
            <a:ext cx="3592868" cy="892552"/>
          </a:xfrm>
          <a:prstGeom prst="rect">
            <a:avLst/>
          </a:prstGeom>
        </p:spPr>
        <p:txBody>
          <a:bodyPr wrap="square">
            <a:spAutoFit/>
          </a:bodyPr>
          <a:lstStyle/>
          <a:p>
            <a:r>
              <a:rPr lang="zh-CN" altLang="en-US" sz="2400" b="1" dirty="0"/>
              <a:t>秦裕琨</a:t>
            </a:r>
            <a:endParaRPr lang="en-US" altLang="zh-CN" sz="2400" b="1" dirty="0"/>
          </a:p>
          <a:p>
            <a:r>
              <a:rPr lang="zh-CN" altLang="en-US" sz="1400" dirty="0"/>
              <a:t>中国工程院院士、哈工大教授、热能工程、燃烧学专家</a:t>
            </a:r>
            <a:endParaRPr lang="zh-CN" altLang="en-US" dirty="0"/>
          </a:p>
        </p:txBody>
      </p:sp>
      <p:sp>
        <p:nvSpPr>
          <p:cNvPr id="6" name="矩形 5">
            <a:extLst>
              <a:ext uri="{FF2B5EF4-FFF2-40B4-BE49-F238E27FC236}">
                <a16:creationId xmlns:a16="http://schemas.microsoft.com/office/drawing/2014/main" xmlns="" id="{0A0B9C20-82C0-401E-B8FA-C34B311C340D}"/>
              </a:ext>
            </a:extLst>
          </p:cNvPr>
          <p:cNvSpPr/>
          <p:nvPr/>
        </p:nvSpPr>
        <p:spPr>
          <a:xfrm>
            <a:off x="6062566" y="1992958"/>
            <a:ext cx="4477723" cy="1384995"/>
          </a:xfrm>
          <a:prstGeom prst="rect">
            <a:avLst/>
          </a:prstGeom>
        </p:spPr>
        <p:txBody>
          <a:bodyPr wrap="square">
            <a:spAutoFit/>
          </a:bodyPr>
          <a:lstStyle/>
          <a:p>
            <a:pPr>
              <a:lnSpc>
                <a:spcPct val="150000"/>
              </a:lnSpc>
            </a:pPr>
            <a:r>
              <a:rPr lang="zh-CN" altLang="zh-CN"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我没有专业，</a:t>
            </a:r>
            <a:endParaRPr lang="en-US" altLang="zh-CN"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endParaRPr>
          </a:p>
          <a:p>
            <a:pPr>
              <a:lnSpc>
                <a:spcPct val="150000"/>
              </a:lnSpc>
            </a:pPr>
            <a:r>
              <a:rPr lang="zh-CN" altLang="zh-CN"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祖国的需要就是我的专业</a:t>
            </a:r>
            <a:r>
              <a:rPr lang="zh-CN" altLang="en-US"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a:t>
            </a:r>
            <a:endParaRPr lang="zh-CN" altLang="en-US" sz="2800" dirty="0">
              <a:solidFill>
                <a:srgbClr val="C00000"/>
              </a:solidFill>
              <a:latin typeface="禹卫书法行书简体&#10;" panose="02000603000000000000" pitchFamily="2" charset="-122"/>
              <a:ea typeface="禹卫书法行书简体&#10;" panose="02000603000000000000" pitchFamily="2" charset="-122"/>
            </a:endParaRPr>
          </a:p>
        </p:txBody>
      </p:sp>
      <p:pic>
        <p:nvPicPr>
          <p:cNvPr id="7" name="图片 5"/>
          <p:cNvPicPr>
            <a:picLocks noChangeAspect="1" noChangeArrowheads="1"/>
          </p:cNvPicPr>
          <p:nvPr/>
        </p:nvPicPr>
        <p:blipFill>
          <a:blip r:embed="rId5" cstate="print"/>
          <a:srcRect/>
          <a:stretch>
            <a:fillRect/>
          </a:stretch>
        </p:blipFill>
        <p:spPr bwMode="auto">
          <a:xfrm>
            <a:off x="8649633" y="63337"/>
            <a:ext cx="2938827" cy="2548298"/>
          </a:xfrm>
          <a:prstGeom prst="rect">
            <a:avLst/>
          </a:prstGeom>
          <a:noFill/>
          <a:ln w="9525">
            <a:noFill/>
            <a:miter lim="800000"/>
            <a:headEnd/>
            <a:tailEnd/>
          </a:ln>
        </p:spPr>
      </p:pic>
    </p:spTree>
    <p:extLst>
      <p:ext uri="{BB962C8B-B14F-4D97-AF65-F5344CB8AC3E}">
        <p14:creationId xmlns:p14="http://schemas.microsoft.com/office/powerpoint/2010/main" val="15242250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87900" y="2205616"/>
            <a:ext cx="3857191" cy="1759456"/>
          </a:xfrm>
          <a:prstGeom prst="rect">
            <a:avLst/>
          </a:prstGeom>
          <a:noFill/>
          <a:ln>
            <a:solidFill>
              <a:schemeClr val="tx1"/>
            </a:solidFill>
          </a:ln>
        </p:spPr>
        <p:txBody>
          <a:bodyPr wrap="square">
            <a:spAutoFit/>
          </a:bodyPr>
          <a:lstStyle/>
          <a:p>
            <a:pPr marR="0" defTabSz="914400">
              <a:lnSpc>
                <a:spcPts val="2600"/>
              </a:lnSpc>
              <a:buClrTx/>
              <a:buSzTx/>
              <a:defRPr/>
            </a:pPr>
            <a:r>
              <a:rPr kumimoji="0" lang="zh-CN" altLang="en-US" sz="2000" b="1" kern="1200" cap="none" spc="0" normalizeH="0" baseline="0" noProof="0" dirty="0">
                <a:solidFill>
                  <a:srgbClr val="FF00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rPr>
              <a:t>为祖国海疆装上“千里眼</a:t>
            </a:r>
            <a:endParaRPr kumimoji="0" lang="en-US" altLang="zh-CN" sz="2000" b="1" kern="1200" cap="none" spc="0" normalizeH="0" baseline="0" noProof="0" dirty="0">
              <a:solidFill>
                <a:srgbClr val="FF00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endParaRPr>
          </a:p>
          <a:p>
            <a:pPr marR="0" defTabSz="914400">
              <a:lnSpc>
                <a:spcPts val="2600"/>
              </a:lnSpc>
              <a:buClrTx/>
              <a:buSzTx/>
              <a:defRPr/>
            </a:pPr>
            <a:r>
              <a:rPr kumimoji="0" lang="zh-CN" altLang="en-US" sz="2000" b="1" kern="1200" cap="none" spc="0" normalizeH="0" baseline="0" noProof="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rPr>
              <a:t>新体制雷达：对航天、航海、渔业、沿海石油开发、海洋气候预报、海岸经济区发展、国防等领域都具有重要作用。</a:t>
            </a:r>
          </a:p>
        </p:txBody>
      </p:sp>
      <p:pic>
        <p:nvPicPr>
          <p:cNvPr id="3" name="Picture 2" descr="http://www.xinhuanet.com/photo/2019-01/08/1123963398_15469504707751n.jpg"/>
          <p:cNvPicPr>
            <a:picLocks noChangeAspect="1"/>
          </p:cNvPicPr>
          <p:nvPr/>
        </p:nvPicPr>
        <p:blipFill>
          <a:blip r:embed="rId2"/>
          <a:stretch>
            <a:fillRect/>
          </a:stretch>
        </p:blipFill>
        <p:spPr>
          <a:xfrm>
            <a:off x="2344161" y="2205616"/>
            <a:ext cx="4589462" cy="4090987"/>
          </a:xfrm>
          <a:prstGeom prst="rect">
            <a:avLst/>
          </a:prstGeom>
          <a:noFill/>
          <a:ln w="9525">
            <a:noFill/>
          </a:ln>
        </p:spPr>
      </p:pic>
      <p:sp>
        <p:nvSpPr>
          <p:cNvPr id="4" name="TextBox 2"/>
          <p:cNvSpPr txBox="1"/>
          <p:nvPr/>
        </p:nvSpPr>
        <p:spPr>
          <a:xfrm>
            <a:off x="2344161" y="932441"/>
            <a:ext cx="4608513" cy="1016000"/>
          </a:xfrm>
          <a:prstGeom prst="rect">
            <a:avLst/>
          </a:prstGeom>
          <a:noFill/>
          <a:ln>
            <a:solidFill>
              <a:schemeClr val="tx1"/>
            </a:solidFill>
          </a:ln>
        </p:spPr>
        <p:txBody>
          <a:bodyPr>
            <a:spAutoFit/>
          </a:bodyPr>
          <a:lstStyle/>
          <a:p>
            <a:pPr marR="0" defTabSz="914400">
              <a:lnSpc>
                <a:spcPts val="2400"/>
              </a:lnSpc>
              <a:buClrTx/>
              <a:buSzTx/>
              <a:defRPr/>
            </a:pPr>
            <a:r>
              <a:rPr kumimoji="0" lang="zh-CN" altLang="en-US" b="1" kern="1200" cap="none" spc="0" normalizeH="0" baseline="0" noProof="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rPr>
              <a:t>习近平向获得</a:t>
            </a:r>
            <a:r>
              <a:rPr kumimoji="0" lang="en-US" altLang="zh-CN" b="1" kern="1200" cap="none" spc="0" normalizeH="0" baseline="0" noProof="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rPr>
              <a:t>2018</a:t>
            </a:r>
            <a:r>
              <a:rPr kumimoji="0" lang="zh-CN" altLang="en-US" b="1" kern="1200" cap="none" spc="0" normalizeH="0" baseline="0" noProof="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rPr>
              <a:t>年度国家最高科学技术奖</a:t>
            </a:r>
            <a:endParaRPr kumimoji="0" lang="en-US" altLang="zh-CN" b="1" kern="1200" cap="none" spc="0" normalizeH="0" baseline="0" noProof="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endParaRPr>
          </a:p>
          <a:p>
            <a:pPr marR="0" defTabSz="914400">
              <a:lnSpc>
                <a:spcPts val="2400"/>
              </a:lnSpc>
              <a:buClrTx/>
              <a:buSzTx/>
              <a:defRPr/>
            </a:pPr>
            <a:r>
              <a:rPr kumimoji="0" lang="zh-CN" altLang="en-US" b="1" kern="1200" cap="none" spc="0" normalizeH="0" baseline="0" noProof="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rPr>
              <a:t>哈尔滨工业大学刘永坦院士颁发奖章（</a:t>
            </a:r>
            <a:r>
              <a:rPr kumimoji="0" lang="en-US" altLang="zh-CN" b="1" kern="1200" cap="none" spc="0" normalizeH="0" baseline="0" noProof="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rPr>
              <a:t>2019.01.08</a:t>
            </a:r>
            <a:r>
              <a:rPr kumimoji="0" lang="zh-CN" altLang="en-US" b="1" kern="1200" cap="none" spc="0" normalizeH="0" baseline="0" noProof="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mn-cs"/>
              </a:rPr>
              <a:t>）</a:t>
            </a:r>
          </a:p>
        </p:txBody>
      </p:sp>
      <p:sp>
        <p:nvSpPr>
          <p:cNvPr id="5" name="文本框 4"/>
          <p:cNvSpPr txBox="1"/>
          <p:nvPr/>
        </p:nvSpPr>
        <p:spPr>
          <a:xfrm>
            <a:off x="7087900" y="4073236"/>
            <a:ext cx="4184073" cy="2585323"/>
          </a:xfrm>
          <a:prstGeom prst="rect">
            <a:avLst/>
          </a:prstGeom>
          <a:noFill/>
        </p:spPr>
        <p:txBody>
          <a:bodyPr wrap="square" rtlCol="0">
            <a:spAutoFit/>
          </a:bodyPr>
          <a:lstStyle/>
          <a:p>
            <a:r>
              <a:rPr lang="zh-CN" altLang="en-US" dirty="0"/>
              <a:t>刘永坦院士及其团队的家国情怀、奉献和科学精神，体现在“爱国心、强国梦”的具体实践中，是弘扬哈工大传统和哈工大精神的重要体现</a:t>
            </a:r>
            <a:r>
              <a:rPr lang="zh-CN" altLang="en-US" dirty="0" smtClean="0"/>
              <a:t>，从</a:t>
            </a:r>
            <a:r>
              <a:rPr lang="zh-CN" altLang="en-US" dirty="0"/>
              <a:t>零起步，用</a:t>
            </a:r>
            <a:r>
              <a:rPr lang="en-US" altLang="zh-CN" dirty="0"/>
              <a:t>40</a:t>
            </a:r>
            <a:r>
              <a:rPr lang="zh-CN" altLang="en-US" dirty="0" smtClean="0"/>
              <a:t>年坚守</a:t>
            </a:r>
            <a:r>
              <a:rPr lang="zh-CN" altLang="en-US" dirty="0"/>
              <a:t>在对海探测领域，实现一次又一次重大突破的科研攻关故事，揭示了以刘永坦院士及其团队为代表的哈工大人在各自领域建功立业背后的力量源泉。</a:t>
            </a:r>
            <a:endParaRPr lang="en-US" altLang="zh-CN" dirty="0"/>
          </a:p>
          <a:p>
            <a:endParaRPr lang="zh-CN" altLang="en-US" dirty="0"/>
          </a:p>
        </p:txBody>
      </p:sp>
    </p:spTree>
    <p:extLst>
      <p:ext uri="{BB962C8B-B14F-4D97-AF65-F5344CB8AC3E}">
        <p14:creationId xmlns:p14="http://schemas.microsoft.com/office/powerpoint/2010/main" val="35382176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525308" y="6727825"/>
            <a:ext cx="2484437" cy="369888"/>
          </a:xfrm>
          <a:prstGeom prst="rect">
            <a:avLst/>
          </a:prstGeom>
          <a:noFill/>
        </p:spPr>
        <p:txBody>
          <a:bodyPr>
            <a:spAutoFit/>
          </a:bodyPr>
          <a:lstStyle/>
          <a:p>
            <a:pPr eaLnBrk="1" hangingPunct="1">
              <a:buFont typeface="Arial" panose="020B0604020202020204" pitchFamily="34" charset="0"/>
              <a:buNone/>
              <a:defRPr/>
            </a:pP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TextBox 3"/>
          <p:cNvSpPr txBox="1"/>
          <p:nvPr/>
        </p:nvSpPr>
        <p:spPr>
          <a:xfrm>
            <a:off x="1973249" y="319832"/>
            <a:ext cx="6120680" cy="368300"/>
          </a:xfrm>
          <a:prstGeom prst="rect">
            <a:avLst/>
          </a:prstGeom>
          <a:noFill/>
        </p:spPr>
        <p:txBody>
          <a:bodyPr wrap="square" rtlCol="0">
            <a:spAutoFit/>
          </a:bodyPr>
          <a:lstStyle/>
          <a:p>
            <a:endParaRPr lang="zh-CN" altLang="en-US" dirty="0"/>
          </a:p>
        </p:txBody>
      </p:sp>
      <p:pic>
        <p:nvPicPr>
          <p:cNvPr id="4" name="图片 3"/>
          <p:cNvPicPr>
            <a:picLocks noChangeAspect="1"/>
          </p:cNvPicPr>
          <p:nvPr/>
        </p:nvPicPr>
        <p:blipFill>
          <a:blip r:embed="rId2"/>
          <a:stretch>
            <a:fillRect/>
          </a:stretch>
        </p:blipFill>
        <p:spPr>
          <a:xfrm>
            <a:off x="1856510" y="953770"/>
            <a:ext cx="4168486" cy="5357495"/>
          </a:xfrm>
          <a:prstGeom prst="rect">
            <a:avLst/>
          </a:prstGeom>
        </p:spPr>
      </p:pic>
      <p:sp>
        <p:nvSpPr>
          <p:cNvPr id="5" name="文本框 4"/>
          <p:cNvSpPr txBox="1"/>
          <p:nvPr/>
        </p:nvSpPr>
        <p:spPr>
          <a:xfrm>
            <a:off x="6330430" y="953770"/>
            <a:ext cx="4389755" cy="4707890"/>
          </a:xfrm>
          <a:prstGeom prst="rect">
            <a:avLst/>
          </a:prstGeom>
          <a:noFill/>
        </p:spPr>
        <p:txBody>
          <a:bodyPr wrap="square" rtlCol="0">
            <a:spAutoFit/>
          </a:bodyPr>
          <a:lstStyle/>
          <a:p>
            <a:pPr eaLnBrk="1" latinLnBrk="0" hangingPunct="1">
              <a:lnSpc>
                <a:spcPts val="3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1936年12月1日，</a:t>
            </a:r>
          </a:p>
          <a:p>
            <a:pPr eaLnBrk="1" latinLnBrk="0" hangingPunct="1">
              <a:lnSpc>
                <a:spcPts val="3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刘永坦出生于江苏省南京市。</a:t>
            </a:r>
          </a:p>
          <a:p>
            <a:pPr eaLnBrk="1" latinLnBrk="0" hangingPunct="1">
              <a:lnSpc>
                <a:spcPts val="3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1953年09月至1954年07月，</a:t>
            </a:r>
          </a:p>
          <a:p>
            <a:pPr eaLnBrk="1" latinLnBrk="0" hangingPunct="1">
              <a:lnSpc>
                <a:spcPts val="3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就读于哈尔滨工业大学预科学习俄语。</a:t>
            </a:r>
          </a:p>
          <a:p>
            <a:pPr eaLnBrk="1" latinLnBrk="0" hangingPunct="1">
              <a:lnSpc>
                <a:spcPts val="3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1954年09月至1956年07月，</a:t>
            </a:r>
          </a:p>
          <a:p>
            <a:pPr eaLnBrk="1" latinLnBrk="0" hangingPunct="1">
              <a:lnSpc>
                <a:spcPts val="3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刘永坦就读于哈尔滨工业大学电机系。</a:t>
            </a:r>
          </a:p>
          <a:p>
            <a:pPr eaLnBrk="1" latinLnBrk="0" hangingPunct="1">
              <a:lnSpc>
                <a:spcPts val="3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1979年01月至1981年03月，</a:t>
            </a:r>
          </a:p>
          <a:p>
            <a:pPr eaLnBrk="1" latinLnBrk="0" hangingPunct="1">
              <a:lnSpc>
                <a:spcPts val="3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刘永坦就读于英国伯明翰大学</a:t>
            </a:r>
          </a:p>
          <a:p>
            <a:pPr eaLnBrk="1" latinLnBrk="0" hangingPunct="1">
              <a:lnSpc>
                <a:spcPts val="3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长期致力于电子工程的教学与研究工作，特别是对新体制雷达系统与信号处理技术的研究，是中国对海探测新体制雷达理论体系的奠基人</a:t>
            </a:r>
          </a:p>
        </p:txBody>
      </p:sp>
    </p:spTree>
    <p:extLst>
      <p:ext uri="{BB962C8B-B14F-4D97-AF65-F5344CB8AC3E}">
        <p14:creationId xmlns:p14="http://schemas.microsoft.com/office/powerpoint/2010/main" val="3304402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3" name="矩形 2"/>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四、哈工大精神</a:t>
            </a:r>
            <a:endParaRPr lang="zh-CN" altLang="en-US" sz="3200" dirty="0">
              <a:solidFill>
                <a:schemeClr val="bg1"/>
              </a:solidFill>
              <a:latin typeface="+mn-ea"/>
              <a:cs typeface="Times New Roman"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96" y="-6471"/>
            <a:ext cx="628650" cy="762000"/>
          </a:xfrm>
          <a:prstGeom prst="rect">
            <a:avLst/>
          </a:prstGeom>
        </p:spPr>
      </p:pic>
      <p:sp>
        <p:nvSpPr>
          <p:cNvPr id="6" name="文本框 5"/>
          <p:cNvSpPr txBox="1"/>
          <p:nvPr/>
        </p:nvSpPr>
        <p:spPr>
          <a:xfrm>
            <a:off x="1419726" y="1333171"/>
            <a:ext cx="9959474" cy="4832092"/>
          </a:xfrm>
          <a:prstGeom prst="rect">
            <a:avLst/>
          </a:prstGeom>
          <a:noFill/>
        </p:spPr>
        <p:txBody>
          <a:bodyPr wrap="square" rtlCol="0">
            <a:spAutoFit/>
          </a:bodyPr>
          <a:lstStyle/>
          <a:p>
            <a:r>
              <a:rPr lang="zh-CN" altLang="en-US" sz="2800" dirty="0" smtClean="0">
                <a:latin typeface="华文中宋" panose="02010600040101010101" pitchFamily="2" charset="-122"/>
                <a:ea typeface="华文中宋" panose="02010600040101010101" pitchFamily="2" charset="-122"/>
              </a:rPr>
              <a:t>     “</a:t>
            </a:r>
            <a:r>
              <a:rPr lang="zh-CN" altLang="en-US" sz="2800" dirty="0">
                <a:latin typeface="华文中宋" panose="02010600040101010101" pitchFamily="2" charset="-122"/>
                <a:ea typeface="华文中宋" panose="02010600040101010101" pitchFamily="2" charset="-122"/>
              </a:rPr>
              <a:t>雷达相当于人的眼睛，你能看多远才能说保护你的海岸线和海域有多远。强烈的忧国意识和深厚的科学素养，让刘永坦院士萌生了研究远距离探测机理的宏愿，决心彻底改变我国对海探测的落后局面！”</a:t>
            </a:r>
            <a:endParaRPr lang="en-US" altLang="zh-CN" sz="2800" dirty="0" smtClean="0">
              <a:latin typeface="华文中宋" panose="02010600040101010101" pitchFamily="2" charset="-122"/>
              <a:ea typeface="华文中宋" panose="02010600040101010101" pitchFamily="2" charset="-122"/>
            </a:endParaRPr>
          </a:p>
          <a:p>
            <a:r>
              <a:rPr lang="zh-CN" altLang="en-US" sz="2800" dirty="0" smtClean="0">
                <a:latin typeface="华文中宋" panose="02010600040101010101" pitchFamily="2" charset="-122"/>
                <a:ea typeface="华文中宋" panose="02010600040101010101" pitchFamily="2" charset="-122"/>
              </a:rPr>
              <a:t>     “</a:t>
            </a:r>
            <a:r>
              <a:rPr lang="zh-CN" altLang="en-US" sz="2800" dirty="0">
                <a:latin typeface="华文中宋" panose="02010600040101010101" pitchFamily="2" charset="-122"/>
                <a:ea typeface="华文中宋" panose="02010600040101010101" pitchFamily="2" charset="-122"/>
              </a:rPr>
              <a:t>坦先生给我的印象是一个平易近人、严于律己、治学严谨、敬业奉献、热爱祖国、胸怀天下的人。”电信学院博士生宿愿从学生的角度讲述了他眼中的坦先生。他回忆了坦先生一方面乐此不疲地指导学生做科研、修改论文和细致入微地关心学生思想、生活情况，另一方面对待科学研究严谨执着的态度在一代代学子间不断传承、发扬光大</a:t>
            </a:r>
            <a:r>
              <a:rPr lang="zh-CN" altLang="en-US" sz="2800" dirty="0" smtClean="0">
                <a:latin typeface="华文中宋" panose="02010600040101010101" pitchFamily="2" charset="-122"/>
                <a:ea typeface="华文中宋" panose="02010600040101010101" pitchFamily="2" charset="-122"/>
              </a:rPr>
              <a:t>。表达</a:t>
            </a:r>
            <a:r>
              <a:rPr lang="zh-CN" altLang="en-US" sz="2800" dirty="0">
                <a:latin typeface="华文中宋" panose="02010600040101010101" pitchFamily="2" charset="-122"/>
                <a:ea typeface="华文中宋" panose="02010600040101010101" pitchFamily="2" charset="-122"/>
              </a:rPr>
              <a:t>了新一代哈工大学子在坦先生精神的激励下坚定爱国情、强国志、报国行的决心。</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8404188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00463" y="425116"/>
            <a:ext cx="9144000" cy="369332"/>
          </a:xfrm>
          <a:prstGeom prst="rect">
            <a:avLst/>
          </a:prstGeom>
          <a:noFill/>
        </p:spPr>
        <p:txBody>
          <a:bodyPr wrap="square" rtlCol="0">
            <a:spAutoFit/>
          </a:bodyPr>
          <a:lstStyle/>
          <a:p>
            <a:endParaRPr lang="zh-CN" altLang="en-US" dirty="0"/>
          </a:p>
        </p:txBody>
      </p:sp>
      <p:sp>
        <p:nvSpPr>
          <p:cNvPr id="5"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6" name="矩形 5"/>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四、哈工大精神</a:t>
            </a:r>
            <a:endParaRPr lang="zh-CN" altLang="en-US" sz="3200" dirty="0">
              <a:solidFill>
                <a:schemeClr val="bg1"/>
              </a:solidFill>
              <a:latin typeface="+mn-ea"/>
              <a:cs typeface="Times New Roman"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3706" y="3686914"/>
            <a:ext cx="5638800" cy="317678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1" y="3686914"/>
            <a:ext cx="5628677" cy="3171085"/>
          </a:xfrm>
          <a:prstGeom prst="rect">
            <a:avLst/>
          </a:prstGeom>
        </p:spPr>
      </p:pic>
      <p:sp>
        <p:nvSpPr>
          <p:cNvPr id="8" name="文本框 7"/>
          <p:cNvSpPr txBox="1"/>
          <p:nvPr/>
        </p:nvSpPr>
        <p:spPr>
          <a:xfrm>
            <a:off x="1411828" y="1459429"/>
            <a:ext cx="9708754" cy="2523768"/>
          </a:xfrm>
          <a:prstGeom prst="rect">
            <a:avLst/>
          </a:prstGeom>
          <a:noFill/>
        </p:spPr>
        <p:txBody>
          <a:bodyPr wrap="square" rtlCol="0">
            <a:spAutoFit/>
          </a:bodyPr>
          <a:lstStyle/>
          <a:p>
            <a:r>
              <a:rPr lang="zh-CN" altLang="en-US" sz="3200" dirty="0" smtClean="0">
                <a:latin typeface="华文中宋" panose="02010600040101010101" pitchFamily="2" charset="-122"/>
                <a:ea typeface="华文中宋" panose="02010600040101010101" pitchFamily="2" charset="-122"/>
              </a:rPr>
              <a:t>中国战略科学家杜善义院士荣获</a:t>
            </a:r>
            <a:r>
              <a:rPr lang="zh-CN" altLang="en-US" sz="3200" dirty="0">
                <a:latin typeface="华文中宋" panose="02010600040101010101" pitchFamily="2" charset="-122"/>
                <a:ea typeface="华文中宋" panose="02010600040101010101" pitchFamily="2" charset="-122"/>
              </a:rPr>
              <a:t>第二届钱学森力学奖</a:t>
            </a:r>
            <a:r>
              <a:rPr lang="zh-CN" altLang="en-US" sz="3200" dirty="0" smtClean="0">
                <a:latin typeface="华文中宋" panose="02010600040101010101" pitchFamily="2" charset="-122"/>
                <a:ea typeface="华文中宋" panose="02010600040101010101" pitchFamily="2" charset="-122"/>
              </a:rPr>
              <a:t>。</a:t>
            </a:r>
            <a:endParaRPr lang="zh-CN" altLang="en-US" dirty="0"/>
          </a:p>
          <a:p>
            <a:r>
              <a:rPr lang="zh-CN" altLang="en-US" dirty="0"/>
              <a:t>钱学森力学奖由中国力学学会在</a:t>
            </a:r>
            <a:r>
              <a:rPr lang="en-US" altLang="zh-CN" dirty="0"/>
              <a:t>2014</a:t>
            </a:r>
            <a:r>
              <a:rPr lang="zh-CN" altLang="en-US" dirty="0"/>
              <a:t>年开设，每</a:t>
            </a:r>
            <a:r>
              <a:rPr lang="en-US" altLang="zh-CN" dirty="0"/>
              <a:t>4</a:t>
            </a:r>
            <a:r>
              <a:rPr lang="zh-CN" altLang="en-US" dirty="0"/>
              <a:t>年评选一次，每次授奖</a:t>
            </a:r>
            <a:r>
              <a:rPr lang="en-US" altLang="zh-CN" dirty="0"/>
              <a:t>1</a:t>
            </a:r>
            <a:r>
              <a:rPr lang="zh-CN" altLang="en-US" dirty="0"/>
              <a:t>人，旨在弘扬钱学森的学术理念、创新精神和教育思想，奖励在工程科学领域有重大贡献的中国力学工作者</a:t>
            </a:r>
            <a:r>
              <a:rPr lang="zh-CN" altLang="en-US" dirty="0" smtClean="0"/>
              <a:t>。</a:t>
            </a:r>
            <a:endParaRPr lang="en-US" altLang="zh-CN" dirty="0" smtClean="0"/>
          </a:p>
          <a:p>
            <a:endParaRPr lang="en-US" altLang="zh-CN" sz="2400" dirty="0" smtClean="0">
              <a:solidFill>
                <a:srgbClr val="FF0000"/>
              </a:solidFill>
            </a:endParaRPr>
          </a:p>
          <a:p>
            <a:r>
              <a:rPr lang="zh-CN" altLang="en-US" sz="2400" dirty="0" smtClean="0">
                <a:solidFill>
                  <a:srgbClr val="FF0000"/>
                </a:solidFill>
              </a:rPr>
              <a:t>获</a:t>
            </a:r>
            <a:r>
              <a:rPr lang="zh-CN" altLang="en-US" sz="2400" dirty="0">
                <a:solidFill>
                  <a:srgbClr val="FF0000"/>
                </a:solidFill>
              </a:rPr>
              <a:t>国际复合材料委员会 </a:t>
            </a:r>
            <a:r>
              <a:rPr lang="en-US" altLang="zh-CN" sz="2400" dirty="0">
                <a:solidFill>
                  <a:srgbClr val="FF0000"/>
                </a:solidFill>
              </a:rPr>
              <a:t>WORLD FELLOW </a:t>
            </a:r>
            <a:r>
              <a:rPr lang="zh-CN" altLang="en-US" sz="2400" dirty="0">
                <a:solidFill>
                  <a:srgbClr val="FF0000"/>
                </a:solidFill>
              </a:rPr>
              <a:t>荣誉称号，是首位获得该荣誉的中国科学家</a:t>
            </a:r>
            <a:r>
              <a:rPr lang="zh-CN" altLang="en-US" sz="2400" dirty="0" smtClean="0">
                <a:solidFill>
                  <a:srgbClr val="FF0000"/>
                </a:solidFill>
              </a:rPr>
              <a:t>。</a:t>
            </a:r>
            <a:endParaRPr lang="zh-CN" altLang="en-US" dirty="0"/>
          </a:p>
          <a:p>
            <a:endParaRPr lang="zh-CN" altLang="en-US"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2" y="0"/>
            <a:ext cx="628650" cy="762000"/>
          </a:xfrm>
          <a:prstGeom prst="rect">
            <a:avLst/>
          </a:prstGeom>
        </p:spPr>
      </p:pic>
    </p:spTree>
    <p:extLst>
      <p:ext uri="{BB962C8B-B14F-4D97-AF65-F5344CB8AC3E}">
        <p14:creationId xmlns:p14="http://schemas.microsoft.com/office/powerpoint/2010/main" val="16987105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6" name="矩形 5"/>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四、哈工大精神</a:t>
            </a:r>
            <a:endParaRPr lang="zh-CN" altLang="en-US" sz="3200" dirty="0">
              <a:solidFill>
                <a:schemeClr val="bg1"/>
              </a:solidFill>
              <a:latin typeface="+mn-ea"/>
              <a:cs typeface="Times New Roman"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12" y="0"/>
            <a:ext cx="628650" cy="762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pic>
        <p:nvPicPr>
          <p:cNvPr id="9" name="图片 8">
            <a:extLst>
              <a:ext uri="{FF2B5EF4-FFF2-40B4-BE49-F238E27FC236}">
                <a16:creationId xmlns:a16="http://schemas.microsoft.com/office/drawing/2014/main" xmlns="" id="{439F31C2-2271-480C-800C-D1E1BC3BD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1344" y="1333171"/>
            <a:ext cx="9608024" cy="5039916"/>
          </a:xfrm>
          <a:prstGeom prst="rect">
            <a:avLst/>
          </a:prstGeom>
        </p:spPr>
      </p:pic>
      <p:sp>
        <p:nvSpPr>
          <p:cNvPr id="10" name="矩形 9">
            <a:extLst>
              <a:ext uri="{FF2B5EF4-FFF2-40B4-BE49-F238E27FC236}">
                <a16:creationId xmlns:a16="http://schemas.microsoft.com/office/drawing/2014/main" xmlns="" id="{98CB99C9-5439-40C2-8E6D-3A703DE1B0FC}"/>
              </a:ext>
            </a:extLst>
          </p:cNvPr>
          <p:cNvSpPr/>
          <p:nvPr/>
        </p:nvSpPr>
        <p:spPr>
          <a:xfrm>
            <a:off x="2022943" y="2630935"/>
            <a:ext cx="5008386" cy="2492990"/>
          </a:xfrm>
          <a:prstGeom prst="rect">
            <a:avLst/>
          </a:prstGeom>
        </p:spPr>
        <p:txBody>
          <a:bodyPr wrap="square">
            <a:spAutoFit/>
          </a:bodyPr>
          <a:lstStyle/>
          <a:p>
            <a:pPr>
              <a:lnSpc>
                <a:spcPct val="150000"/>
              </a:lnSpc>
            </a:pPr>
            <a:r>
              <a:rPr lang="en-US" altLang="zh-CN" sz="2400" dirty="0">
                <a:solidFill>
                  <a:srgbClr val="C00000"/>
                </a:solidFill>
                <a:latin typeface="思源黑体 CN Bold" panose="020B0800000000000000" pitchFamily="34" charset="-122"/>
                <a:ea typeface="思源黑体 CN Bold" panose="020B0800000000000000" pitchFamily="34" charset="-122"/>
              </a:rPr>
              <a:t>  </a:t>
            </a:r>
            <a:r>
              <a:rPr lang="en-US" altLang="zh-CN" sz="2400" dirty="0" smtClean="0">
                <a:solidFill>
                  <a:srgbClr val="C00000"/>
                </a:solidFill>
                <a:latin typeface="思源黑体 CN Bold" panose="020B0800000000000000" pitchFamily="34" charset="-122"/>
                <a:ea typeface="思源黑体 CN Bold" panose="020B0800000000000000" pitchFamily="34" charset="-122"/>
              </a:rPr>
              <a:t> </a:t>
            </a:r>
            <a:r>
              <a:rPr lang="en-US" altLang="zh-CN" sz="2000" dirty="0">
                <a:solidFill>
                  <a:srgbClr val="C00000"/>
                </a:solidFill>
                <a:latin typeface="思源黑体 CN Bold" panose="020B0800000000000000" pitchFamily="34" charset="-122"/>
                <a:ea typeface="思源黑体 CN Bold" panose="020B0800000000000000" pitchFamily="34" charset="-122"/>
              </a:rPr>
              <a:t>40</a:t>
            </a:r>
            <a:r>
              <a:rPr lang="zh-CN" altLang="en-US" sz="2000" dirty="0">
                <a:solidFill>
                  <a:srgbClr val="C00000"/>
                </a:solidFill>
                <a:latin typeface="思源黑体 CN Bold" panose="020B0800000000000000" pitchFamily="34" charset="-122"/>
                <a:ea typeface="思源黑体 CN Bold" panose="020B0800000000000000" pitchFamily="34" charset="-122"/>
              </a:rPr>
              <a:t>年来，是哈工大这座熔炉去粗取精、去伪存真，把我从铁矿石炼成一块生铁，再从一块生铁熔炼成为具有一定强度和韧性的合金钢，把我从一名农村民办教师培养成教授、院士、校长。</a:t>
            </a:r>
            <a:endParaRPr lang="zh-CN" altLang="en-US" sz="2400" dirty="0">
              <a:solidFill>
                <a:srgbClr val="C00000"/>
              </a:solidFill>
              <a:latin typeface="思源黑体 CN Bold" panose="020B0800000000000000" pitchFamily="34" charset="-122"/>
              <a:ea typeface="思源黑体 CN Bold" panose="020B0800000000000000" pitchFamily="34" charset="-122"/>
            </a:endParaRPr>
          </a:p>
        </p:txBody>
      </p:sp>
      <p:sp>
        <p:nvSpPr>
          <p:cNvPr id="11" name="矩形 10">
            <a:extLst>
              <a:ext uri="{FF2B5EF4-FFF2-40B4-BE49-F238E27FC236}">
                <a16:creationId xmlns:a16="http://schemas.microsoft.com/office/drawing/2014/main" xmlns="" id="{439C0AF3-2E43-4CDA-8EA9-E24D5185E5CB}"/>
              </a:ext>
            </a:extLst>
          </p:cNvPr>
          <p:cNvSpPr/>
          <p:nvPr/>
        </p:nvSpPr>
        <p:spPr>
          <a:xfrm>
            <a:off x="2876384" y="5332418"/>
            <a:ext cx="4093206" cy="369332"/>
          </a:xfrm>
          <a:prstGeom prst="rect">
            <a:avLst/>
          </a:prstGeom>
        </p:spPr>
        <p:txBody>
          <a:bodyPr wrap="square">
            <a:spAutoFit/>
          </a:bodyPr>
          <a:lstStyle/>
          <a:p>
            <a:r>
              <a:rPr lang="en-US" altLang="zh-CN" dirty="0">
                <a:latin typeface="思源黑体 CN Bold" panose="020B0800000000000000" pitchFamily="34" charset="-122"/>
                <a:ea typeface="思源黑体 CN Bold" panose="020B0800000000000000" pitchFamily="34" charset="-122"/>
              </a:rPr>
              <a:t>——</a:t>
            </a:r>
            <a:r>
              <a:rPr lang="zh-CN" altLang="en-US" dirty="0">
                <a:latin typeface="思源黑体 CN Bold" panose="020B0800000000000000" pitchFamily="34" charset="-122"/>
                <a:ea typeface="思源黑体 CN Bold" panose="020B0800000000000000" pitchFamily="34" charset="-122"/>
              </a:rPr>
              <a:t>哈尔滨工业大学校长  周玉  院士</a:t>
            </a:r>
          </a:p>
        </p:txBody>
      </p:sp>
      <p:pic>
        <p:nvPicPr>
          <p:cNvPr id="12" name="Picture 2">
            <a:extLst>
              <a:ext uri="{FF2B5EF4-FFF2-40B4-BE49-F238E27FC236}">
                <a16:creationId xmlns:a16="http://schemas.microsoft.com/office/drawing/2014/main" xmlns="" id="{7FE10918-1C9D-48B7-905A-E122CAC86B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117" b="100000" l="3975" r="91213"/>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93049" y="1702503"/>
            <a:ext cx="4972860" cy="400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94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63539" y="1425200"/>
            <a:ext cx="6964217" cy="4832092"/>
          </a:xfrm>
          <a:prstGeom prst="rect">
            <a:avLst/>
          </a:prstGeom>
          <a:noFill/>
        </p:spPr>
        <p:txBody>
          <a:bodyPr wrap="square" rtlCol="0">
            <a:spAutoFit/>
          </a:bodyPr>
          <a:lstStyle/>
          <a:p>
            <a:r>
              <a:rPr lang="zh-CN" altLang="en-US" sz="2800" dirty="0" smtClean="0">
                <a:latin typeface="华文中宋" panose="02010600040101010101" pitchFamily="2" charset="-122"/>
                <a:ea typeface="华文中宋" panose="02010600040101010101" pitchFamily="2" charset="-122"/>
              </a:rPr>
              <a:t>      随着</a:t>
            </a:r>
            <a:r>
              <a:rPr lang="zh-CN" altLang="en-US" sz="2800" dirty="0">
                <a:latin typeface="华文中宋" panose="02010600040101010101" pitchFamily="2" charset="-122"/>
                <a:ea typeface="华文中宋" panose="02010600040101010101" pitchFamily="2" charset="-122"/>
              </a:rPr>
              <a:t>中东铁路的兴建，大批俄国铁路工程技术人员、护卫队及其家属来到哈尔滨，从山东、直隶（今河北省）等地闯关东的百姓也来到这里谋生。哈尔滨的人口数量骤然增长。沙俄在建设中东铁路的同时，也对哈尔滨进行了一些规划和建设。到</a:t>
            </a:r>
            <a:r>
              <a:rPr lang="en-US" altLang="zh-CN" sz="2800" dirty="0">
                <a:latin typeface="华文中宋" panose="02010600040101010101" pitchFamily="2" charset="-122"/>
                <a:ea typeface="华文中宋" panose="02010600040101010101" pitchFamily="2" charset="-122"/>
              </a:rPr>
              <a:t>20</a:t>
            </a:r>
            <a:r>
              <a:rPr lang="zh-CN" altLang="en-US" sz="2800" dirty="0">
                <a:latin typeface="华文中宋" panose="02010600040101010101" pitchFamily="2" charset="-122"/>
                <a:ea typeface="华文中宋" panose="02010600040101010101" pitchFamily="2" charset="-122"/>
              </a:rPr>
              <a:t>世纪初，哈尔滨已经形成了由今天的南岗区、香坊区、道里区、道外区组成的基本城市格局。哈尔滨的工业、商业、金融业等迅速发展，出现了铁路工厂、电厂、酒厂、面粉厂等工厂和商行、百货、银行。</a:t>
            </a:r>
            <a:endParaRPr lang="zh-CN" altLang="en-US" sz="2800" dirty="0">
              <a:latin typeface="华文中宋" panose="02010600040101010101" pitchFamily="2" charset="-122"/>
              <a:ea typeface="华文中宋" panose="02010600040101010101" pitchFamily="2" charset="-122"/>
            </a:endParaRPr>
          </a:p>
        </p:txBody>
      </p:sp>
      <p:sp>
        <p:nvSpPr>
          <p:cNvPr id="3" name="TextBox 3"/>
          <p:cNvSpPr txBox="1">
            <a:spLocks noChangeArrowheads="1"/>
          </p:cNvSpPr>
          <p:nvPr/>
        </p:nvSpPr>
        <p:spPr bwMode="auto">
          <a:xfrm>
            <a:off x="1876926" y="481263"/>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63539" y="481265"/>
            <a:ext cx="9775835"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1923290" y="702675"/>
            <a:ext cx="8633874" cy="584775"/>
          </a:xfrm>
          <a:prstGeom prst="rect">
            <a:avLst/>
          </a:prstGeom>
        </p:spPr>
        <p:txBody>
          <a:bodyPr wrap="square">
            <a:spAutoFit/>
          </a:bodyPr>
          <a:lstStyle/>
          <a:p>
            <a:pPr lvl="0"/>
            <a:r>
              <a:rPr lang="zh-CN" altLang="en-US" sz="3200" b="1" dirty="0">
                <a:latin typeface="华文中宋" panose="02010600040101010101" pitchFamily="2" charset="-122"/>
                <a:ea typeface="华文中宋" panose="02010600040101010101" pitchFamily="2" charset="-122"/>
              </a:rPr>
              <a:t>铁路上崛起的</a:t>
            </a:r>
            <a:r>
              <a:rPr lang="zh-CN" altLang="en-US" sz="3200" b="1" dirty="0" smtClean="0">
                <a:latin typeface="华文中宋" panose="02010600040101010101" pitchFamily="2" charset="-122"/>
                <a:ea typeface="华文中宋" panose="02010600040101010101" pitchFamily="2" charset="-122"/>
              </a:rPr>
              <a:t>新城市</a:t>
            </a:r>
            <a:r>
              <a:rPr lang="en-US" altLang="zh-CN" sz="3200" b="1" dirty="0" smtClean="0"/>
              <a:t>----</a:t>
            </a:r>
            <a:r>
              <a:rPr lang="zh-CN" altLang="en-US" sz="3200" b="1" dirty="0" smtClean="0">
                <a:latin typeface="方正粗黑宋简体" pitchFamily="2" charset="-122"/>
                <a:ea typeface="方正粗黑宋简体" pitchFamily="2" charset="-122"/>
              </a:rPr>
              <a:t>哈尔滨市</a:t>
            </a:r>
            <a:r>
              <a:rPr lang="zh-CN" altLang="en-US" sz="3100" b="1" dirty="0" smtClean="0">
                <a:latin typeface="方正粗黑宋简体" pitchFamily="2" charset="-122"/>
                <a:ea typeface="方正粗黑宋简体" pitchFamily="2" charset="-122"/>
              </a:rPr>
              <a:t>诞生的背景</a:t>
            </a:r>
            <a:endParaRPr lang="zh-CN" altLang="en-US" sz="3100" b="1" dirty="0">
              <a:latin typeface="方正粗黑宋简体" pitchFamily="2" charset="-122"/>
              <a:ea typeface="方正粗黑宋简体"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315" y="0"/>
            <a:ext cx="628650" cy="762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4764" y="1508860"/>
            <a:ext cx="2744610" cy="4079826"/>
          </a:xfrm>
          <a:prstGeom prst="rect">
            <a:avLst/>
          </a:prstGeom>
        </p:spPr>
      </p:pic>
      <p:sp>
        <p:nvSpPr>
          <p:cNvPr id="10" name="矩形 9"/>
          <p:cNvSpPr/>
          <p:nvPr/>
        </p:nvSpPr>
        <p:spPr>
          <a:xfrm>
            <a:off x="8594764" y="5672346"/>
            <a:ext cx="3005951" cy="369332"/>
          </a:xfrm>
          <a:prstGeom prst="rect">
            <a:avLst/>
          </a:prstGeom>
        </p:spPr>
        <p:txBody>
          <a:bodyPr wrap="none">
            <a:spAutoFit/>
          </a:bodyPr>
          <a:lstStyle/>
          <a:p>
            <a:r>
              <a:rPr lang="en-US" altLang="zh-CN" dirty="0"/>
              <a:t>1928</a:t>
            </a:r>
            <a:r>
              <a:rPr lang="zh-CN" altLang="en-US" dirty="0"/>
              <a:t>年，哈尔滨中央大街。</a:t>
            </a:r>
            <a:endParaRPr lang="zh-CN" altLang="en-US"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8909725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EFF79CBC-E587-4874-926B-12F517C13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5382" y="738710"/>
            <a:ext cx="10273818" cy="5779023"/>
          </a:xfrm>
          <a:prstGeom prst="rect">
            <a:avLst/>
          </a:prstGeom>
        </p:spPr>
      </p:pic>
      <p:pic>
        <p:nvPicPr>
          <p:cNvPr id="3" name="图片 2">
            <a:extLst>
              <a:ext uri="{FF2B5EF4-FFF2-40B4-BE49-F238E27FC236}">
                <a16:creationId xmlns:a16="http://schemas.microsoft.com/office/drawing/2014/main" xmlns="" id="{439F31C2-2271-480C-800C-D1E1BC3BD8AA}"/>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65382" y="738909"/>
            <a:ext cx="10273818" cy="5779023"/>
          </a:xfrm>
          <a:prstGeom prst="rect">
            <a:avLst/>
          </a:prstGeom>
        </p:spPr>
      </p:pic>
      <p:sp>
        <p:nvSpPr>
          <p:cNvPr id="4" name="矩形 3">
            <a:extLst>
              <a:ext uri="{FF2B5EF4-FFF2-40B4-BE49-F238E27FC236}">
                <a16:creationId xmlns:a16="http://schemas.microsoft.com/office/drawing/2014/main" xmlns="" id="{A0CCF9AA-9CB1-4F1D-9ED2-8E7AF1CDCDAC}"/>
              </a:ext>
            </a:extLst>
          </p:cNvPr>
          <p:cNvSpPr/>
          <p:nvPr/>
        </p:nvSpPr>
        <p:spPr>
          <a:xfrm>
            <a:off x="1708612" y="1971885"/>
            <a:ext cx="5976994" cy="2677656"/>
          </a:xfrm>
          <a:prstGeom prst="rect">
            <a:avLst/>
          </a:prstGeom>
        </p:spPr>
        <p:txBody>
          <a:bodyPr wrap="square">
            <a:spAutoFit/>
          </a:bodyPr>
          <a:lstStyle/>
          <a:p>
            <a:pPr>
              <a:lnSpc>
                <a:spcPct val="150000"/>
              </a:lnSpc>
            </a:pPr>
            <a:r>
              <a:rPr lang="zh-CN" altLang="en-US"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树雄心艰难创业图国家强盛</a:t>
            </a:r>
            <a:endParaRPr lang="en-US" altLang="zh-CN"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endParaRPr>
          </a:p>
          <a:p>
            <a:pPr>
              <a:lnSpc>
                <a:spcPct val="150000"/>
              </a:lnSpc>
            </a:pPr>
            <a:r>
              <a:rPr lang="zh-CN" altLang="en-US"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立壮志刻苦攻关为民族复兴</a:t>
            </a:r>
            <a:endParaRPr lang="en-US" altLang="zh-CN"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endParaRPr>
          </a:p>
          <a:p>
            <a:pPr>
              <a:lnSpc>
                <a:spcPct val="150000"/>
              </a:lnSpc>
            </a:pPr>
            <a:r>
              <a:rPr lang="en-US" altLang="zh-CN"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                     ——</a:t>
            </a:r>
            <a:r>
              <a:rPr lang="zh-CN" altLang="en-US" sz="2800" dirty="0">
                <a:solidFill>
                  <a:schemeClr val="bg1"/>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仪器报国           </a:t>
            </a:r>
          </a:p>
        </p:txBody>
      </p:sp>
      <p:sp>
        <p:nvSpPr>
          <p:cNvPr id="5" name="矩形 4">
            <a:extLst>
              <a:ext uri="{FF2B5EF4-FFF2-40B4-BE49-F238E27FC236}">
                <a16:creationId xmlns:a16="http://schemas.microsoft.com/office/drawing/2014/main" xmlns="" id="{CEC3E5EF-074F-4F2F-8C1C-E301D6780DF7}"/>
              </a:ext>
            </a:extLst>
          </p:cNvPr>
          <p:cNvSpPr/>
          <p:nvPr/>
        </p:nvSpPr>
        <p:spPr>
          <a:xfrm>
            <a:off x="2218836" y="4554205"/>
            <a:ext cx="5405264" cy="892552"/>
          </a:xfrm>
          <a:prstGeom prst="rect">
            <a:avLst/>
          </a:prstGeom>
        </p:spPr>
        <p:txBody>
          <a:bodyPr wrap="square">
            <a:spAutoFit/>
          </a:bodyPr>
          <a:lstStyle/>
          <a:p>
            <a:r>
              <a:rPr lang="zh-CN" altLang="en-US" sz="2400" b="1" dirty="0"/>
              <a:t>谭久彬</a:t>
            </a:r>
            <a:endParaRPr lang="en-US" altLang="zh-CN" sz="2400" b="1" dirty="0"/>
          </a:p>
          <a:p>
            <a:r>
              <a:rPr lang="zh-CN" altLang="en-US" sz="1400" dirty="0"/>
              <a:t>中国工程院院士、哈工大教授、</a:t>
            </a:r>
            <a:endParaRPr lang="en-US" altLang="zh-CN" sz="1400" dirty="0"/>
          </a:p>
          <a:p>
            <a:r>
              <a:rPr lang="zh-CN" altLang="en-US" sz="1400" dirty="0"/>
              <a:t>精密测量与仪器工程专家</a:t>
            </a:r>
            <a:endParaRPr lang="zh-CN" altLang="en-US" dirty="0"/>
          </a:p>
        </p:txBody>
      </p:sp>
      <p:pic>
        <p:nvPicPr>
          <p:cNvPr id="6" name="Picture 2">
            <a:extLst>
              <a:ext uri="{FF2B5EF4-FFF2-40B4-BE49-F238E27FC236}">
                <a16:creationId xmlns:a16="http://schemas.microsoft.com/office/drawing/2014/main" xmlns="" id="{899E31E2-1412-4594-9347-829CE618459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0" b="96742" l="0" r="98667">
                        <a14:foregroundMark x1="53833" y1="14787" x2="63167" y2="15539"/>
                        <a14:foregroundMark x1="51000" y1="23559" x2="53667" y2="17794"/>
                        <a14:foregroundMark x1="31667" y1="76942" x2="67000" y2="44612"/>
                        <a14:foregroundMark x1="66000" y1="88722" x2="74833" y2="49373"/>
                        <a14:foregroundMark x1="70167" y1="42105" x2="78000" y2="49875"/>
                        <a14:foregroundMark x1="77000" y1="60902" x2="75167" y2="82456"/>
                        <a14:foregroundMark x1="17667" y1="77945" x2="26000" y2="81454"/>
                        <a14:foregroundMark x1="76333" y1="32331" x2="84833" y2="33083"/>
                        <a14:foregroundMark x1="90333" y1="54135" x2="91833" y2="76942"/>
                        <a14:foregroundMark x1="94167" y1="70677" x2="94667" y2="84211"/>
                        <a14:foregroundMark x1="3667" y1="69424" x2="11667" y2="84962"/>
                        <a14:backgroundMark x1="27667" y1="64411" x2="52000" y2="7268"/>
                        <a14:backgroundMark x1="2000" y1="34586" x2="46167" y2="7018"/>
                        <a14:backgroundMark x1="63833" y1="3509" x2="84833" y2="15539"/>
                        <a14:backgroundMark x1="55500" y1="8271" x2="67000" y2="8521"/>
                        <a14:backgroundMark x1="51667" y1="39850" x2="31500" y2="37845"/>
                        <a14:backgroundMark x1="15667" y1="74185" x2="24000" y2="70677"/>
                        <a14:backgroundMark x1="23000" y1="73183" x2="27167" y2="70426"/>
                        <a14:backgroundMark x1="62333" y1="12531" x2="69333" y2="15539"/>
                        <a14:backgroundMark x1="49667" y1="21053" x2="50333" y2="29825"/>
                        <a14:backgroundMark x1="4667" y1="56892" x2="21833" y2="59900"/>
                        <a14:backgroundMark x1="2833" y1="81203" x2="7500" y2="93484"/>
                        <a14:backgroundMark x1="67833" y1="25564" x2="71000" y2="26817"/>
                        <a14:backgroundMark x1="79167" y1="24812" x2="92333" y2="27820"/>
                        <a14:backgroundMark x1="97000" y1="38346" x2="97333" y2="85965"/>
                        <a14:backgroundMark x1="79000" y1="26817" x2="92833" y2="28321"/>
                        <a14:backgroundMark x1="54333" y1="13033" x2="57667" y2="8521"/>
                        <a14:backgroundMark x1="2667" y1="79449" x2="167" y2="72932"/>
                        <a14:backgroundMark x1="11667" y1="95990" x2="333" y2="96491"/>
                        <a14:backgroundMark x1="14167" y1="95489" x2="10833" y2="94236"/>
                        <a14:backgroundMark x1="15333" y1="95489" x2="15167" y2="97243"/>
                      </a14:backgroundRemoval>
                    </a14:imgEffect>
                  </a14:imgLayer>
                </a14:imgProps>
              </a:ext>
              <a:ext uri="{28A0092B-C50C-407E-A947-70E740481C1C}">
                <a14:useLocalDpi xmlns:a14="http://schemas.microsoft.com/office/drawing/2010/main" val="0"/>
              </a:ext>
            </a:extLst>
          </a:blip>
          <a:srcRect l="16027" r="8129" b="10170"/>
          <a:stretch/>
        </p:blipFill>
        <p:spPr bwMode="auto">
          <a:xfrm>
            <a:off x="4816301" y="1633108"/>
            <a:ext cx="6202153" cy="488502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xmlns="" id="{75DFA0F8-87E4-4682-87B4-41D246FAE1ED}"/>
              </a:ext>
            </a:extLst>
          </p:cNvPr>
          <p:cNvSpPr/>
          <p:nvPr/>
        </p:nvSpPr>
        <p:spPr>
          <a:xfrm>
            <a:off x="1693372" y="1949025"/>
            <a:ext cx="5976994" cy="2677656"/>
          </a:xfrm>
          <a:prstGeom prst="rect">
            <a:avLst/>
          </a:prstGeom>
        </p:spPr>
        <p:txBody>
          <a:bodyPr wrap="square">
            <a:spAutoFit/>
          </a:bodyPr>
          <a:lstStyle/>
          <a:p>
            <a:pPr>
              <a:lnSpc>
                <a:spcPct val="150000"/>
              </a:lnSpc>
            </a:pPr>
            <a:r>
              <a:rPr lang="zh-CN" altLang="en-US"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树雄心艰难创业图国家</a:t>
            </a:r>
            <a:r>
              <a:rPr lang="zh-CN" altLang="en-US" sz="2800" dirty="0" smtClean="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强盛</a:t>
            </a:r>
          </a:p>
          <a:p>
            <a:pPr>
              <a:lnSpc>
                <a:spcPct val="150000"/>
              </a:lnSpc>
            </a:pPr>
            <a:r>
              <a:rPr lang="zh-CN" altLang="en-US" sz="2800" dirty="0" smtClean="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立壮志刻苦攻关为民族复兴</a:t>
            </a:r>
            <a:endParaRPr lang="en-US" altLang="zh-CN" sz="2800" dirty="0" smtClean="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endParaRPr>
          </a:p>
          <a:p>
            <a:pPr>
              <a:lnSpc>
                <a:spcPct val="150000"/>
              </a:lnSpc>
            </a:pPr>
            <a:r>
              <a:rPr lang="en-US" altLang="zh-CN" sz="2800" dirty="0" smtClean="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                     ——</a:t>
            </a:r>
            <a:r>
              <a:rPr lang="zh-CN" altLang="en-US" sz="2800" dirty="0" smtClean="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rPr>
              <a:t>仪器报国           </a:t>
            </a:r>
            <a:endParaRPr lang="zh-CN" altLang="en-US" sz="2800" dirty="0">
              <a:solidFill>
                <a:srgbClr val="C00000"/>
              </a:solidFill>
              <a:latin typeface="禹卫书法行书简体&#10;" panose="02000603000000000000" pitchFamily="2" charset="-122"/>
              <a:ea typeface="禹卫书法行书简体&#10;" panose="02000603000000000000" pitchFamily="2" charset="-122"/>
              <a:cs typeface="Times New Roman" panose="02020603050405020304" pitchFamily="18" charset="0"/>
            </a:endParaRPr>
          </a:p>
        </p:txBody>
      </p:sp>
    </p:spTree>
    <p:extLst>
      <p:ext uri="{BB962C8B-B14F-4D97-AF65-F5344CB8AC3E}">
        <p14:creationId xmlns:p14="http://schemas.microsoft.com/office/powerpoint/2010/main" val="2886224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A6D6E6B9-C3B8-4F24-BEC3-592A29775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00" y="1440873"/>
            <a:ext cx="11391079" cy="4503002"/>
          </a:xfrm>
          <a:prstGeom prst="rect">
            <a:avLst/>
          </a:prstGeom>
        </p:spPr>
      </p:pic>
      <p:sp>
        <p:nvSpPr>
          <p:cNvPr id="3"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4" name="矩形 3"/>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a:t>
            </a:r>
            <a:r>
              <a:rPr lang="zh-CN" altLang="en-US" sz="3200" dirty="0" smtClean="0">
                <a:solidFill>
                  <a:schemeClr val="bg1"/>
                </a:solidFill>
                <a:latin typeface="黑体" pitchFamily="2" charset="-122"/>
                <a:ea typeface="黑体" pitchFamily="2" charset="-122"/>
              </a:rPr>
              <a:t>精神</a:t>
            </a:r>
            <a:r>
              <a:rPr lang="en-US" altLang="zh-CN"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2" charset="-122"/>
                <a:ea typeface="黑体" pitchFamily="2" charset="-122"/>
              </a:rPr>
              <a:t>对信仰的追求</a:t>
            </a:r>
            <a:endParaRPr lang="zh-CN" altLang="en-US" sz="3200" dirty="0">
              <a:solidFill>
                <a:schemeClr val="bg1"/>
              </a:solidFill>
              <a:latin typeface="+mn-ea"/>
              <a:cs typeface="Times New Roman"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96" y="-6471"/>
            <a:ext cx="628650" cy="762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2772583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2194583" y="607613"/>
            <a:ext cx="7094753" cy="68580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sz="2800" dirty="0">
              <a:solidFill>
                <a:srgbClr val="002060"/>
              </a:solidFill>
              <a:latin typeface="Times New Roman" panose="02020603050405020304" pitchFamily="18" charset="0"/>
              <a:ea typeface="黑体" pitchFamily="2" charset="-122"/>
              <a:cs typeface="Times New Roman" panose="02020603050405020304" pitchFamily="18" charset="0"/>
            </a:endParaRPr>
          </a:p>
        </p:txBody>
      </p:sp>
      <p:sp>
        <p:nvSpPr>
          <p:cNvPr id="3"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4" name="矩形 3"/>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a:t>
            </a:r>
            <a:r>
              <a:rPr lang="zh-CN" altLang="en-US" sz="3200" dirty="0" smtClean="0">
                <a:solidFill>
                  <a:schemeClr val="bg1"/>
                </a:solidFill>
                <a:latin typeface="黑体" pitchFamily="2" charset="-122"/>
                <a:ea typeface="黑体" pitchFamily="2" charset="-122"/>
              </a:rPr>
              <a:t>精神</a:t>
            </a:r>
            <a:r>
              <a:rPr lang="en-US" altLang="zh-CN"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2" charset="-122"/>
                <a:ea typeface="黑体" pitchFamily="2" charset="-122"/>
              </a:rPr>
              <a:t>教师谈哈工大</a:t>
            </a:r>
            <a:endParaRPr lang="zh-CN" altLang="en-US" sz="3200" dirty="0">
              <a:solidFill>
                <a:schemeClr val="bg1"/>
              </a:solidFill>
              <a:latin typeface="+mn-ea"/>
              <a:cs typeface="Times New Roman"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74" y="0"/>
            <a:ext cx="628650" cy="762000"/>
          </a:xfrm>
          <a:prstGeom prst="rect">
            <a:avLst/>
          </a:prstGeom>
        </p:spPr>
      </p:pic>
      <p:sp>
        <p:nvSpPr>
          <p:cNvPr id="8" name="矩形 5"/>
          <p:cNvSpPr>
            <a:spLocks noChangeArrowheads="1"/>
          </p:cNvSpPr>
          <p:nvPr/>
        </p:nvSpPr>
        <p:spPr bwMode="auto">
          <a:xfrm>
            <a:off x="9954925" y="1192388"/>
            <a:ext cx="261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xmlns="" id="{574539DE-07C7-4A1A-A085-1F0668EDF898}"/>
              </a:ext>
            </a:extLst>
          </p:cNvPr>
          <p:cNvSpPr/>
          <p:nvPr/>
        </p:nvSpPr>
        <p:spPr>
          <a:xfrm>
            <a:off x="929987" y="1392413"/>
            <a:ext cx="10393363" cy="4662488"/>
          </a:xfrm>
          <a:prstGeom prst="rect">
            <a:avLst/>
          </a:prstGeom>
        </p:spPr>
        <p:txBody>
          <a:bodyPr>
            <a:spAutoFit/>
          </a:bodyPr>
          <a:lstStyle/>
          <a:p>
            <a:pPr indent="304800" algn="just" eaLnBrk="1" hangingPunct="1">
              <a:lnSpc>
                <a:spcPct val="150000"/>
              </a:lnSpc>
              <a:spcAft>
                <a:spcPts val="0"/>
              </a:spcAft>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特点是在比较中显露的，哈工大的“实干精神”非常突出，搞科研从不停留在概念上、文字上，一定要动手，做出来给人看，在实践中发现问题，解决问题。</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哈工大人不是坐而论道的白面书生，而是经世济用的国家栋梁</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自古文人相轻，可能哈工大的人都不是经典意义上的文人吧，哈工大的传统是“甘为人梯”，十年一代，每一代都在积极地推举支持下一代人，看着下一代顺利发展而深感欣慰。哈工大计算机领域的几位知名校友都是在年轻的时候被校领导选拔出来，推上前台，给他们创造了比其他学校同龄人更多的锻炼机会。 </a:t>
            </a:r>
          </a:p>
          <a:p>
            <a:pPr indent="304800" algn="just" eaLnBrk="1" hangingPunct="1">
              <a:lnSpc>
                <a:spcPct val="150000"/>
              </a:lnSpc>
              <a:spcAft>
                <a:spcPts val="0"/>
              </a:spcAft>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如果把北京的高校比作文人骚客，江浙的大学比作美女才女，那么哈工大则是一介武夫，并不是李逵、张飞那种鲁莽汉子，而是林冲、赵云，浓眉大眼、健壮骁勇，懂礼法、重感情，人品厚重、武艺绝伦，但不通音律、不晓诗文，辞能达意而不知渲染，技能致用而不知伪饰。 </a:t>
            </a:r>
          </a:p>
          <a:p>
            <a:pPr indent="304800" algn="just" eaLnBrk="1" hangingPunct="1">
              <a:lnSpc>
                <a:spcPct val="150000"/>
              </a:lnSpc>
              <a:spcAft>
                <a:spcPts val="0"/>
              </a:spcAft>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哈工大没有未名湖的灵秀，没有西湖的温婉，却有江的澎湃，雪的洁白，松的伟岸，风的刚劲，哈工大的灵魂就是“江雪松风”的灵魂。</a:t>
            </a:r>
          </a:p>
        </p:txBody>
      </p:sp>
      <p:sp>
        <p:nvSpPr>
          <p:cNvPr id="10" name="矩形 6"/>
          <p:cNvSpPr>
            <a:spLocks noChangeArrowheads="1"/>
          </p:cNvSpPr>
          <p:nvPr/>
        </p:nvSpPr>
        <p:spPr bwMode="auto">
          <a:xfrm>
            <a:off x="5782974" y="6114143"/>
            <a:ext cx="4433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800" b="1" dirty="0">
                <a:solidFill>
                  <a:srgbClr val="282828"/>
                </a:solidFill>
                <a:latin typeface="微软雅黑" panose="020B0503020204020204" pitchFamily="34" charset="-122"/>
                <a:ea typeface="微软雅黑" panose="020B0503020204020204" pitchFamily="34" charset="-122"/>
              </a:rPr>
              <a:t>——</a:t>
            </a:r>
            <a:r>
              <a:rPr lang="zh-CN" altLang="en-US" sz="1800" b="1" dirty="0">
                <a:solidFill>
                  <a:srgbClr val="282828"/>
                </a:solidFill>
                <a:latin typeface="微软雅黑" panose="020B0503020204020204" pitchFamily="34" charset="-122"/>
                <a:ea typeface="微软雅黑" panose="020B0503020204020204" pitchFamily="34" charset="-122"/>
              </a:rPr>
              <a:t>摘自：</a:t>
            </a:r>
            <a:r>
              <a:rPr lang="zh-CN" altLang="zh-CN" sz="1800" b="1" dirty="0">
                <a:solidFill>
                  <a:srgbClr val="282828"/>
                </a:solidFill>
                <a:latin typeface="微软雅黑" panose="020B0503020204020204" pitchFamily="34" charset="-122"/>
                <a:ea typeface="微软雅黑" panose="020B0503020204020204" pitchFamily="34" charset="-122"/>
              </a:rPr>
              <a:t>博文《江雪松风话母校》</a:t>
            </a:r>
            <a:r>
              <a:rPr lang="en-US" altLang="zh-CN" sz="1800" b="1" dirty="0">
                <a:solidFill>
                  <a:srgbClr val="282828"/>
                </a:solidFill>
                <a:latin typeface="微软雅黑" panose="020B0503020204020204" pitchFamily="34" charset="-122"/>
                <a:ea typeface="微软雅黑" panose="020B0503020204020204" pitchFamily="34" charset="-122"/>
              </a:rPr>
              <a:t> </a:t>
            </a:r>
            <a:r>
              <a:rPr lang="zh-CN" altLang="zh-CN" sz="1800" b="1" dirty="0">
                <a:solidFill>
                  <a:srgbClr val="282828"/>
                </a:solidFill>
                <a:latin typeface="微软雅黑" panose="020B0503020204020204" pitchFamily="34" charset="-122"/>
                <a:ea typeface="微软雅黑" panose="020B0503020204020204" pitchFamily="34" charset="-122"/>
              </a:rPr>
              <a:t>刘挺</a:t>
            </a:r>
            <a:endParaRPr lang="zh-CN" altLang="en-US" sz="1800" b="1" dirty="0">
              <a:solidFill>
                <a:srgbClr val="28282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944843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3" name="矩形 2"/>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四、哈工大</a:t>
            </a:r>
            <a:r>
              <a:rPr lang="zh-CN" altLang="en-US" sz="3200" dirty="0" smtClean="0">
                <a:solidFill>
                  <a:schemeClr val="bg1"/>
                </a:solidFill>
                <a:latin typeface="黑体" pitchFamily="2" charset="-122"/>
                <a:ea typeface="黑体" pitchFamily="2" charset="-122"/>
              </a:rPr>
              <a:t>精神</a:t>
            </a:r>
            <a:r>
              <a:rPr lang="en-US" altLang="zh-CN"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2" charset="-122"/>
                <a:ea typeface="黑体" pitchFamily="2" charset="-122"/>
              </a:rPr>
              <a:t>校友谈哈工大</a:t>
            </a:r>
            <a:endParaRPr lang="zh-CN" altLang="en-US" sz="3200" dirty="0">
              <a:solidFill>
                <a:schemeClr val="bg1"/>
              </a:solidFill>
              <a:latin typeface="+mn-ea"/>
              <a:cs typeface="Times New Roman"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 y="-6471"/>
            <a:ext cx="628650" cy="762000"/>
          </a:xfrm>
          <a:prstGeom prst="rect">
            <a:avLst/>
          </a:prstGeom>
        </p:spPr>
      </p:pic>
      <p:sp>
        <p:nvSpPr>
          <p:cNvPr id="7" name="矩形 5"/>
          <p:cNvSpPr>
            <a:spLocks noChangeArrowheads="1"/>
          </p:cNvSpPr>
          <p:nvPr/>
        </p:nvSpPr>
        <p:spPr bwMode="auto">
          <a:xfrm>
            <a:off x="9982634" y="1259404"/>
            <a:ext cx="261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xmlns="" id="{574539DE-07C7-4A1A-A085-1F0668EDF898}"/>
              </a:ext>
            </a:extLst>
          </p:cNvPr>
          <p:cNvSpPr/>
          <p:nvPr/>
        </p:nvSpPr>
        <p:spPr>
          <a:xfrm>
            <a:off x="957696" y="1459429"/>
            <a:ext cx="10393363" cy="4662488"/>
          </a:xfrm>
          <a:prstGeom prst="rect">
            <a:avLst/>
          </a:prstGeom>
        </p:spPr>
        <p:txBody>
          <a:bodyPr>
            <a:spAutoFit/>
          </a:bodyPr>
          <a:lstStyle/>
          <a:p>
            <a:pPr indent="304800" algn="just" eaLnBrk="1" hangingPunct="1">
              <a:lnSpc>
                <a:spcPct val="150000"/>
              </a:lnSpc>
              <a:spcAft>
                <a:spcPts val="0"/>
              </a:spcAft>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随着离校时间越来越久，越感觉这八个字</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非常准确的勾勒出了哈工大和哈工大人的特色，勾勒出了哈工大历史形成、文化积淀的特色</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eaLnBrk="1" hangingPunct="1">
              <a:lnSpc>
                <a:spcPct val="150000"/>
              </a:lnSpc>
              <a:spcAft>
                <a:spcPts val="0"/>
              </a:spcAft>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不论进口是什么样、响应什么国家要求，</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想出哈工大、想取得哈工大的毕业证书是同一个标准</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，这就是规格严格的出处。另外四个字“功夫到家”，工农干部怎么跟通过严格高考上来的考生一起考外语、数学？他自己要努力，教师要努力，帮开小灶，助教也要努力帮助，这就是“功夫到家”的来源，即</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想尽一切办法加班加点，下苦功夫超常规学习</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eaLnBrk="1" hangingPunct="1">
              <a:lnSpc>
                <a:spcPct val="150000"/>
              </a:lnSpc>
              <a:spcAft>
                <a:spcPts val="0"/>
              </a:spcAft>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任何国家尤其是大国，都会把最先进的技术应用到国防工业，同时因为军工更为严细和精密，对一致性、稳定性的要求更高，要求万无一失，这点应该也是我们规格严格功夫到家的源流。</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eaLnBrk="1" hangingPunct="1">
              <a:lnSpc>
                <a:spcPct val="150000"/>
              </a:lnSpc>
              <a:spcAft>
                <a:spcPts val="0"/>
              </a:spcAft>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站在今天新的历史起点上，国家提出了“大国工匠”，我们觉得</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“规格严格、功夫到家”是物联网时代大国工匠精神的一个体现</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。从这样一个维度来看，</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“规格严格、功夫到家”这个校训构成了哈工大人或哈工大治学的文化基础</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9" name="矩形 6"/>
          <p:cNvSpPr>
            <a:spLocks noChangeArrowheads="1"/>
          </p:cNvSpPr>
          <p:nvPr/>
        </p:nvSpPr>
        <p:spPr bwMode="auto">
          <a:xfrm>
            <a:off x="5013471" y="6063231"/>
            <a:ext cx="596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800" b="1" dirty="0">
                <a:solidFill>
                  <a:srgbClr val="282828"/>
                </a:solidFill>
                <a:latin typeface="微软雅黑" panose="020B0503020204020204" pitchFamily="34" charset="-122"/>
                <a:ea typeface="微软雅黑" panose="020B0503020204020204" pitchFamily="34" charset="-122"/>
              </a:rPr>
              <a:t>——</a:t>
            </a:r>
            <a:r>
              <a:rPr lang="zh-CN" altLang="en-US" sz="1800" b="1" dirty="0">
                <a:solidFill>
                  <a:srgbClr val="282828"/>
                </a:solidFill>
                <a:latin typeface="微软雅黑" panose="020B0503020204020204" pitchFamily="34" charset="-122"/>
                <a:ea typeface="微软雅黑" panose="020B0503020204020204" pitchFamily="34" charset="-122"/>
              </a:rPr>
              <a:t> 国富资本董事长、原北京金融资产交易所总裁  熊焰</a:t>
            </a:r>
          </a:p>
        </p:txBody>
      </p:sp>
    </p:spTree>
    <p:extLst>
      <p:ext uri="{BB962C8B-B14F-4D97-AF65-F5344CB8AC3E}">
        <p14:creationId xmlns:p14="http://schemas.microsoft.com/office/powerpoint/2010/main" val="10774984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90" y="0"/>
            <a:ext cx="628650" cy="762000"/>
          </a:xfrm>
          <a:prstGeom prst="rect">
            <a:avLst/>
          </a:prstGeom>
        </p:spPr>
      </p:pic>
      <p:sp>
        <p:nvSpPr>
          <p:cNvPr id="11" name="TextBox 2"/>
          <p:cNvSpPr txBox="1">
            <a:spLocks noChangeArrowheads="1"/>
          </p:cNvSpPr>
          <p:nvPr/>
        </p:nvSpPr>
        <p:spPr bwMode="auto">
          <a:xfrm>
            <a:off x="1579418" y="640340"/>
            <a:ext cx="9144000" cy="5580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800" dirty="0" smtClean="0">
                <a:ea typeface="楷体_GB2312" pitchFamily="49" charset="-122"/>
              </a:rPr>
              <a:t>哈</a:t>
            </a:r>
            <a:r>
              <a:rPr lang="zh-CN" altLang="en-US" sz="2800" dirty="0">
                <a:ea typeface="楷体_GB2312" pitchFamily="49" charset="-122"/>
              </a:rPr>
              <a:t>工大校徽</a:t>
            </a:r>
            <a:endParaRPr lang="en-US" altLang="zh-CN" sz="2800" dirty="0">
              <a:ea typeface="楷体_GB2312" pitchFamily="49" charset="-122"/>
            </a:endParaRPr>
          </a:p>
        </p:txBody>
      </p:sp>
      <p:pic>
        <p:nvPicPr>
          <p:cNvPr id="12" name="Picture 7" descr="http://www.hit.edu.cn/UploadFile/2009/04-13/200941392004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618" y="1348365"/>
            <a:ext cx="2590800"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8"/>
          <p:cNvSpPr>
            <a:spLocks noChangeArrowheads="1"/>
          </p:cNvSpPr>
          <p:nvPr/>
        </p:nvSpPr>
        <p:spPr bwMode="auto">
          <a:xfrm>
            <a:off x="1769918" y="1337252"/>
            <a:ext cx="66675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sz="1800"/>
              <a:t>哈尔滨工业大学校徽是由“展开的书、英文字母、数字、美丽的建筑和环绕的齿轮”所组成。 </a:t>
            </a:r>
            <a:br>
              <a:rPr lang="zh-CN" altLang="en-US" sz="1800"/>
            </a:br>
            <a:r>
              <a:rPr lang="zh-CN" altLang="en-US" sz="1800"/>
              <a:t>    </a:t>
            </a:r>
            <a:br>
              <a:rPr lang="zh-CN" altLang="en-US" sz="1800"/>
            </a:br>
            <a:r>
              <a:rPr lang="zh-CN" altLang="en-US" sz="1800"/>
              <a:t>    展开的书：形如鸟的双翼，寓意哈工大人永远飞翔在知识的世界，不懈地探求真理； </a:t>
            </a:r>
            <a:br>
              <a:rPr lang="zh-CN" altLang="en-US" sz="1800"/>
            </a:br>
            <a:r>
              <a:rPr lang="zh-CN" altLang="en-US" sz="1800"/>
              <a:t>    英文字母</a:t>
            </a:r>
            <a:r>
              <a:rPr lang="en-US" altLang="zh-CN" sz="1800"/>
              <a:t>HIT</a:t>
            </a:r>
            <a:r>
              <a:rPr lang="zh-CN" altLang="en-US" sz="1800"/>
              <a:t>：哈工大英文全称“</a:t>
            </a:r>
            <a:r>
              <a:rPr lang="en-US" altLang="zh-CN" sz="1800"/>
              <a:t>Harbin Institute of Technology”</a:t>
            </a:r>
            <a:r>
              <a:rPr lang="zh-CN" altLang="en-US" sz="1800"/>
              <a:t>的缩写，寓意哈工大国际化、开放式的办学理念； </a:t>
            </a:r>
            <a:br>
              <a:rPr lang="zh-CN" altLang="en-US" sz="1800"/>
            </a:br>
            <a:r>
              <a:rPr lang="zh-CN" altLang="en-US" sz="1800"/>
              <a:t>    数字</a:t>
            </a:r>
            <a:r>
              <a:rPr lang="en-US" altLang="zh-CN" sz="1800"/>
              <a:t>1920</a:t>
            </a:r>
            <a:r>
              <a:rPr lang="zh-CN" altLang="en-US" sz="1800"/>
              <a:t>：哈工大的建校时间，彰显哈工大积淀深厚的悠久历史； </a:t>
            </a:r>
            <a:br>
              <a:rPr lang="zh-CN" altLang="en-US" sz="1800"/>
            </a:br>
            <a:r>
              <a:rPr lang="zh-CN" altLang="en-US" sz="1800"/>
              <a:t>    美丽的建筑：造型独特、气势恢宏、中心对称、细部收敛的俄式风格的学校主楼图案，寓意哈工大严谨、求实的作风和追求卓越的信念； </a:t>
            </a:r>
            <a:br>
              <a:rPr lang="zh-CN" altLang="en-US" sz="1800"/>
            </a:br>
            <a:r>
              <a:rPr lang="zh-CN" altLang="en-US" sz="1800"/>
              <a:t>    环绕的齿轮：环形而放射形状，象征知识和科技的力量，代表哈工大的理工特色，寓意哈工大不断向社会输送知识和优秀人才。 </a:t>
            </a:r>
            <a:br>
              <a:rPr lang="zh-CN" altLang="en-US" sz="1800"/>
            </a:br>
            <a:r>
              <a:rPr lang="zh-CN" altLang="en-US" sz="1800"/>
              <a:t/>
            </a:r>
            <a:br>
              <a:rPr lang="zh-CN" altLang="en-US" sz="1800"/>
            </a:br>
            <a:r>
              <a:rPr lang="zh-CN" altLang="en-US" sz="1800"/>
              <a:t>    校徽似东升旭日，表现了哈尔滨工业大学自</a:t>
            </a:r>
            <a:r>
              <a:rPr lang="en-US" altLang="zh-CN" sz="1800"/>
              <a:t>1920</a:t>
            </a:r>
            <a:r>
              <a:rPr lang="zh-CN" altLang="en-US" sz="1800"/>
              <a:t>年建校起就是一所探求真理，服务社会，追求卓越的开放式大学。</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7861903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2"/>
          <p:cNvSpPr>
            <a:spLocks noChangeArrowheads="1"/>
          </p:cNvSpPr>
          <p:nvPr/>
        </p:nvSpPr>
        <p:spPr bwMode="auto">
          <a:xfrm flipH="1">
            <a:off x="9602044" y="5875490"/>
            <a:ext cx="71438" cy="109834"/>
          </a:xfrm>
          <a:prstGeom prst="octagon">
            <a:avLst>
              <a:gd name="adj" fmla="val 29287"/>
            </a:avLst>
          </a:prstGeom>
          <a:solidFill>
            <a:schemeClr val="bg1"/>
          </a:solidFill>
          <a:ln w="9525">
            <a:noFill/>
            <a:miter lim="800000"/>
          </a:ln>
          <a:effectLst/>
        </p:spPr>
        <p:txBody>
          <a:bodyPr wrap="none" anchor="ctr"/>
          <a:lstStyle/>
          <a:p>
            <a:endParaRPr lang="zh-CN" altLang="en-US"/>
          </a:p>
        </p:txBody>
      </p:sp>
      <p:sp>
        <p:nvSpPr>
          <p:cNvPr id="3" name="AutoShape 13"/>
          <p:cNvSpPr>
            <a:spLocks noChangeArrowheads="1"/>
          </p:cNvSpPr>
          <p:nvPr/>
        </p:nvSpPr>
        <p:spPr bwMode="auto">
          <a:xfrm flipH="1">
            <a:off x="8019306" y="5875490"/>
            <a:ext cx="71438" cy="109834"/>
          </a:xfrm>
          <a:prstGeom prst="octagon">
            <a:avLst>
              <a:gd name="adj" fmla="val 29287"/>
            </a:avLst>
          </a:prstGeom>
          <a:solidFill>
            <a:schemeClr val="bg1"/>
          </a:solidFill>
          <a:ln w="9525">
            <a:noFill/>
            <a:miter lim="800000"/>
          </a:ln>
          <a:effectLst/>
        </p:spPr>
        <p:txBody>
          <a:bodyPr wrap="none" anchor="ctr"/>
          <a:lstStyle/>
          <a:p>
            <a:endParaRPr lang="zh-CN" altLang="en-US"/>
          </a:p>
        </p:txBody>
      </p:sp>
      <p:sp>
        <p:nvSpPr>
          <p:cNvPr id="4" name="Text Box 23"/>
          <p:cNvSpPr txBox="1">
            <a:spLocks noChangeArrowheads="1"/>
          </p:cNvSpPr>
          <p:nvPr/>
        </p:nvSpPr>
        <p:spPr bwMode="auto">
          <a:xfrm>
            <a:off x="2466231" y="2127672"/>
            <a:ext cx="2133600" cy="3416320"/>
          </a:xfrm>
          <a:prstGeom prst="rect">
            <a:avLst/>
          </a:prstGeom>
          <a:noFill/>
          <a:ln w="9525" algn="ctr">
            <a:noFill/>
            <a:miter lim="800000"/>
          </a:ln>
          <a:effectLst/>
        </p:spPr>
        <p:txBody>
          <a:bodyPr>
            <a:spAutoFit/>
          </a:bodyPr>
          <a:lstStyle/>
          <a:p>
            <a:pPr algn="ctr" eaLnBrk="0" hangingPunct="0"/>
            <a:r>
              <a:rPr lang="en-US" altLang="zh-CN" sz="2400" b="1" kern="0" dirty="0" smtClean="0">
                <a:solidFill>
                  <a:srgbClr val="C00000"/>
                </a:solidFill>
                <a:latin typeface="微软雅黑" panose="020B0503020204020204" pitchFamily="34" charset="-122"/>
                <a:ea typeface="微软雅黑" panose="020B0503020204020204" pitchFamily="34" charset="-122"/>
              </a:rPr>
              <a:t>2020</a:t>
            </a:r>
            <a:r>
              <a:rPr lang="zh-CN" altLang="en-US" sz="2400" b="1" kern="0" dirty="0" smtClean="0">
                <a:solidFill>
                  <a:srgbClr val="C00000"/>
                </a:solidFill>
                <a:latin typeface="微软雅黑" panose="020B0503020204020204" pitchFamily="34" charset="-122"/>
                <a:ea typeface="微软雅黑" panose="020B0503020204020204" pitchFamily="34" charset="-122"/>
              </a:rPr>
              <a:t>年</a:t>
            </a:r>
            <a:endParaRPr lang="zh-CN" altLang="en-US" sz="2400" dirty="0" smtClean="0"/>
          </a:p>
          <a:p>
            <a:pPr eaLnBrk="0" hangingPunct="0"/>
            <a:r>
              <a:rPr lang="zh-CN" altLang="en-US" sz="2400" kern="0" dirty="0" smtClean="0">
                <a:solidFill>
                  <a:srgbClr val="006699"/>
                </a:solidFill>
                <a:latin typeface="微软雅黑" panose="020B0503020204020204" pitchFamily="34" charset="-122"/>
                <a:ea typeface="微软雅黑" panose="020B0503020204020204" pitchFamily="34" charset="-122"/>
              </a:rPr>
              <a:t>建校</a:t>
            </a:r>
            <a:r>
              <a:rPr lang="en-US" sz="2400" kern="0" dirty="0" smtClean="0">
                <a:solidFill>
                  <a:srgbClr val="006699"/>
                </a:solidFill>
                <a:latin typeface="微软雅黑" panose="020B0503020204020204" pitchFamily="34" charset="-122"/>
                <a:ea typeface="微软雅黑" panose="020B0503020204020204" pitchFamily="34" charset="-122"/>
              </a:rPr>
              <a:t>100</a:t>
            </a:r>
            <a:r>
              <a:rPr lang="zh-CN" altLang="en-US" sz="2400" kern="0" dirty="0" smtClean="0">
                <a:solidFill>
                  <a:srgbClr val="006699"/>
                </a:solidFill>
                <a:latin typeface="微软雅黑" panose="020B0503020204020204" pitchFamily="34" charset="-122"/>
                <a:ea typeface="微软雅黑" panose="020B0503020204020204" pitchFamily="34" charset="-122"/>
              </a:rPr>
              <a:t>周年时，</a:t>
            </a:r>
            <a:r>
              <a:rPr lang="en-US" sz="2400" b="1" kern="0" dirty="0" smtClean="0">
                <a:solidFill>
                  <a:srgbClr val="006699"/>
                </a:solidFill>
                <a:latin typeface="微软雅黑" panose="020B0503020204020204" pitchFamily="34" charset="-122"/>
                <a:ea typeface="微软雅黑" panose="020B0503020204020204" pitchFamily="34" charset="-122"/>
              </a:rPr>
              <a:t>5</a:t>
            </a:r>
            <a:r>
              <a:rPr lang="zh-CN" altLang="en-US" sz="2400" b="1" kern="0" dirty="0" smtClean="0">
                <a:solidFill>
                  <a:srgbClr val="006699"/>
                </a:solidFill>
                <a:latin typeface="微软雅黑" panose="020B0503020204020204" pitchFamily="34" charset="-122"/>
                <a:ea typeface="微软雅黑" panose="020B0503020204020204" pitchFamily="34" charset="-122"/>
              </a:rPr>
              <a:t>～</a:t>
            </a:r>
            <a:r>
              <a:rPr lang="en-US" sz="2400" b="1" kern="0" dirty="0" smtClean="0">
                <a:solidFill>
                  <a:srgbClr val="006699"/>
                </a:solidFill>
                <a:latin typeface="微软雅黑" panose="020B0503020204020204" pitchFamily="34" charset="-122"/>
                <a:ea typeface="微软雅黑" panose="020B0503020204020204" pitchFamily="34" charset="-122"/>
              </a:rPr>
              <a:t>7</a:t>
            </a:r>
            <a:r>
              <a:rPr lang="zh-CN" altLang="en-US" sz="2400" b="1" kern="0" dirty="0" smtClean="0">
                <a:solidFill>
                  <a:srgbClr val="006699"/>
                </a:solidFill>
                <a:latin typeface="微软雅黑" panose="020B0503020204020204" pitchFamily="34" charset="-122"/>
                <a:ea typeface="微软雅黑" panose="020B0503020204020204" pitchFamily="34" charset="-122"/>
              </a:rPr>
              <a:t>个学科跻身世界一流，</a:t>
            </a:r>
            <a:r>
              <a:rPr lang="en-US" sz="2400" b="1" kern="0" dirty="0" smtClean="0">
                <a:solidFill>
                  <a:srgbClr val="006699"/>
                </a:solidFill>
                <a:latin typeface="微软雅黑" panose="020B0503020204020204" pitchFamily="34" charset="-122"/>
                <a:ea typeface="微软雅黑" panose="020B0503020204020204" pitchFamily="34" charset="-122"/>
              </a:rPr>
              <a:t>2</a:t>
            </a:r>
            <a:r>
              <a:rPr lang="zh-CN" altLang="en-US" sz="2400" b="1" kern="0" dirty="0" smtClean="0">
                <a:solidFill>
                  <a:srgbClr val="006699"/>
                </a:solidFill>
                <a:latin typeface="微软雅黑" panose="020B0503020204020204" pitchFamily="34" charset="-122"/>
                <a:ea typeface="微软雅黑" panose="020B0503020204020204" pitchFamily="34" charset="-122"/>
              </a:rPr>
              <a:t>～</a:t>
            </a:r>
            <a:r>
              <a:rPr lang="en-US" sz="2400" b="1" kern="0" dirty="0" smtClean="0">
                <a:solidFill>
                  <a:srgbClr val="006699"/>
                </a:solidFill>
                <a:latin typeface="微软雅黑" panose="020B0503020204020204" pitchFamily="34" charset="-122"/>
                <a:ea typeface="微软雅黑" panose="020B0503020204020204" pitchFamily="34" charset="-122"/>
              </a:rPr>
              <a:t>3</a:t>
            </a:r>
            <a:r>
              <a:rPr lang="zh-CN" altLang="en-US" sz="2400" b="1" kern="0" dirty="0" smtClean="0">
                <a:solidFill>
                  <a:srgbClr val="006699"/>
                </a:solidFill>
                <a:latin typeface="微软雅黑" panose="020B0503020204020204" pitchFamily="34" charset="-122"/>
                <a:ea typeface="微软雅黑" panose="020B0503020204020204" pitchFamily="34" charset="-122"/>
              </a:rPr>
              <a:t>个学科位居世界一流前列，学校整体进入世界一流大学行列</a:t>
            </a:r>
            <a:endParaRPr lang="en-US" altLang="zh-CN" dirty="0">
              <a:solidFill>
                <a:srgbClr val="000000"/>
              </a:solidFill>
            </a:endParaRPr>
          </a:p>
        </p:txBody>
      </p:sp>
      <p:sp>
        <p:nvSpPr>
          <p:cNvPr id="5" name="Text Box 24"/>
          <p:cNvSpPr txBox="1">
            <a:spLocks noChangeArrowheads="1"/>
          </p:cNvSpPr>
          <p:nvPr/>
        </p:nvSpPr>
        <p:spPr bwMode="auto">
          <a:xfrm>
            <a:off x="4904661" y="1913358"/>
            <a:ext cx="2133600" cy="3046988"/>
          </a:xfrm>
          <a:prstGeom prst="rect">
            <a:avLst/>
          </a:prstGeom>
          <a:noFill/>
          <a:ln w="9525" algn="ctr">
            <a:noFill/>
            <a:miter lim="800000"/>
          </a:ln>
          <a:effectLst/>
        </p:spPr>
        <p:txBody>
          <a:bodyPr>
            <a:spAutoFit/>
          </a:bodyPr>
          <a:lstStyle/>
          <a:p>
            <a:pPr algn="ctr" eaLnBrk="0" hangingPunct="0"/>
            <a:r>
              <a:rPr lang="en-US" altLang="zh-CN" sz="2400" b="1" kern="0" dirty="0" smtClean="0">
                <a:solidFill>
                  <a:srgbClr val="C00000"/>
                </a:solidFill>
                <a:latin typeface="微软雅黑" panose="020B0503020204020204" pitchFamily="34" charset="-122"/>
                <a:ea typeface="微软雅黑" panose="020B0503020204020204" pitchFamily="34" charset="-122"/>
              </a:rPr>
              <a:t>2030</a:t>
            </a:r>
            <a:r>
              <a:rPr lang="zh-CN" altLang="en-US" sz="2400" b="1" kern="0" dirty="0" smtClean="0">
                <a:solidFill>
                  <a:srgbClr val="C00000"/>
                </a:solidFill>
                <a:latin typeface="微软雅黑" panose="020B0503020204020204" pitchFamily="34" charset="-122"/>
                <a:ea typeface="微软雅黑" panose="020B0503020204020204" pitchFamily="34" charset="-122"/>
              </a:rPr>
              <a:t>年</a:t>
            </a:r>
            <a:endParaRPr lang="zh-CN" altLang="en-US" sz="2400" dirty="0" smtClean="0"/>
          </a:p>
          <a:p>
            <a:pPr eaLnBrk="0" hangingPunct="0"/>
            <a:r>
              <a:rPr lang="zh-CN" altLang="en-US" sz="2400" kern="0" dirty="0" smtClean="0">
                <a:solidFill>
                  <a:srgbClr val="006699"/>
                </a:solidFill>
                <a:latin typeface="微软雅黑" panose="020B0503020204020204" pitchFamily="34" charset="-122"/>
                <a:ea typeface="微软雅黑" panose="020B0503020204020204" pitchFamily="34" charset="-122"/>
              </a:rPr>
              <a:t>一批学科进入世界一流行列，</a:t>
            </a:r>
            <a:r>
              <a:rPr lang="en-US" altLang="zh-CN" sz="2400" kern="0" dirty="0" smtClean="0">
                <a:solidFill>
                  <a:srgbClr val="006699"/>
                </a:solidFill>
                <a:latin typeface="微软雅黑" panose="020B0503020204020204" pitchFamily="34" charset="-122"/>
                <a:ea typeface="微软雅黑" panose="020B0503020204020204" pitchFamily="34" charset="-122"/>
              </a:rPr>
              <a:t>4</a:t>
            </a:r>
            <a:r>
              <a:rPr lang="zh-CN" altLang="en-US" sz="2400" kern="0" dirty="0" smtClean="0">
                <a:solidFill>
                  <a:srgbClr val="006699"/>
                </a:solidFill>
                <a:latin typeface="微软雅黑" panose="020B0503020204020204" pitchFamily="34" charset="-122"/>
                <a:ea typeface="微软雅黑" panose="020B0503020204020204" pitchFamily="34" charset="-122"/>
              </a:rPr>
              <a:t>～</a:t>
            </a:r>
            <a:r>
              <a:rPr lang="en-US" altLang="zh-CN" sz="2400" kern="0" dirty="0" smtClean="0">
                <a:solidFill>
                  <a:srgbClr val="006699"/>
                </a:solidFill>
                <a:latin typeface="微软雅黑" panose="020B0503020204020204" pitchFamily="34" charset="-122"/>
                <a:ea typeface="微软雅黑" panose="020B0503020204020204" pitchFamily="34" charset="-122"/>
              </a:rPr>
              <a:t>6</a:t>
            </a:r>
            <a:r>
              <a:rPr lang="zh-CN" altLang="en-US" sz="2400" kern="0" dirty="0" smtClean="0">
                <a:solidFill>
                  <a:srgbClr val="006699"/>
                </a:solidFill>
                <a:latin typeface="微软雅黑" panose="020B0503020204020204" pitchFamily="34" charset="-122"/>
                <a:ea typeface="微软雅黑" panose="020B0503020204020204" pitchFamily="34" charset="-122"/>
              </a:rPr>
              <a:t>个学科进入世界一流前列，</a:t>
            </a:r>
            <a:r>
              <a:rPr lang="zh-CN" altLang="en-US" sz="2400" b="1" kern="0" dirty="0" smtClean="0">
                <a:solidFill>
                  <a:srgbClr val="006699"/>
                </a:solidFill>
                <a:latin typeface="微软雅黑" panose="020B0503020204020204" pitchFamily="34" charset="-122"/>
                <a:ea typeface="微软雅黑" panose="020B0503020204020204" pitchFamily="34" charset="-122"/>
              </a:rPr>
              <a:t>学校整体进入世界一流大学前列</a:t>
            </a:r>
            <a:endParaRPr lang="en-US" altLang="zh-CN" sz="2400" dirty="0">
              <a:solidFill>
                <a:srgbClr val="000000"/>
              </a:solidFill>
            </a:endParaRPr>
          </a:p>
        </p:txBody>
      </p:sp>
      <p:sp>
        <p:nvSpPr>
          <p:cNvPr id="6" name="Text Box 25"/>
          <p:cNvSpPr txBox="1">
            <a:spLocks noChangeArrowheads="1"/>
          </p:cNvSpPr>
          <p:nvPr/>
        </p:nvSpPr>
        <p:spPr bwMode="auto">
          <a:xfrm>
            <a:off x="7609765" y="1556168"/>
            <a:ext cx="1500198" cy="3046988"/>
          </a:xfrm>
          <a:prstGeom prst="rect">
            <a:avLst/>
          </a:prstGeom>
          <a:noFill/>
          <a:ln w="9525" algn="ctr">
            <a:noFill/>
            <a:miter lim="800000"/>
          </a:ln>
          <a:effectLst/>
        </p:spPr>
        <p:txBody>
          <a:bodyPr wrap="square">
            <a:spAutoFit/>
          </a:bodyPr>
          <a:lstStyle/>
          <a:p>
            <a:pPr algn="ctr" eaLnBrk="0" hangingPunct="0"/>
            <a:r>
              <a:rPr lang="en-US" altLang="zh-CN" sz="2400" b="1" kern="0" dirty="0" smtClean="0">
                <a:solidFill>
                  <a:srgbClr val="C00000"/>
                </a:solidFill>
                <a:latin typeface="微软雅黑" panose="020B0503020204020204" pitchFamily="34" charset="-122"/>
                <a:ea typeface="微软雅黑" panose="020B0503020204020204" pitchFamily="34" charset="-122"/>
              </a:rPr>
              <a:t>2050</a:t>
            </a:r>
            <a:r>
              <a:rPr lang="zh-CN" altLang="en-US" sz="2400" b="1" kern="0" dirty="0" smtClean="0">
                <a:solidFill>
                  <a:srgbClr val="C00000"/>
                </a:solidFill>
                <a:latin typeface="微软雅黑" panose="020B0503020204020204" pitchFamily="34" charset="-122"/>
                <a:ea typeface="微软雅黑" panose="020B0503020204020204" pitchFamily="34" charset="-122"/>
              </a:rPr>
              <a:t>年</a:t>
            </a:r>
            <a:endParaRPr lang="en-US" altLang="zh-CN" sz="2400" b="1" kern="0" dirty="0" smtClean="0">
              <a:solidFill>
                <a:srgbClr val="C00000"/>
              </a:solidFill>
              <a:latin typeface="微软雅黑" panose="020B0503020204020204" pitchFamily="34" charset="-122"/>
              <a:ea typeface="微软雅黑" panose="020B0503020204020204" pitchFamily="34" charset="-122"/>
            </a:endParaRPr>
          </a:p>
          <a:p>
            <a:pPr eaLnBrk="0" hangingPunct="0"/>
            <a:r>
              <a:rPr lang="zh-CN" altLang="en-US" sz="2400" kern="0" dirty="0" smtClean="0">
                <a:solidFill>
                  <a:srgbClr val="006699"/>
                </a:solidFill>
                <a:latin typeface="微软雅黑" panose="020B0503020204020204" pitchFamily="34" charset="-122"/>
                <a:ea typeface="微软雅黑" panose="020B0503020204020204" pitchFamily="34" charset="-122"/>
              </a:rPr>
              <a:t>学校成为具有重大国际影响力和核心竞争力的</a:t>
            </a:r>
            <a:r>
              <a:rPr lang="zh-CN" altLang="en-US" sz="2400" b="1" kern="0" dirty="0" smtClean="0">
                <a:solidFill>
                  <a:srgbClr val="006699"/>
                </a:solidFill>
                <a:latin typeface="微软雅黑" panose="020B0503020204020204" pitchFamily="34" charset="-122"/>
                <a:ea typeface="微软雅黑" panose="020B0503020204020204" pitchFamily="34" charset="-122"/>
              </a:rPr>
              <a:t>世界顶尖大学</a:t>
            </a:r>
            <a:r>
              <a:rPr lang="zh-CN" altLang="en-US" sz="2400" kern="0" dirty="0" smtClean="0">
                <a:solidFill>
                  <a:srgbClr val="006699"/>
                </a:solidFill>
                <a:latin typeface="微软雅黑" panose="020B0503020204020204" pitchFamily="34" charset="-122"/>
                <a:ea typeface="微软雅黑" panose="020B0503020204020204" pitchFamily="34" charset="-122"/>
              </a:rPr>
              <a:t> </a:t>
            </a:r>
            <a:endParaRPr lang="en-US" altLang="zh-CN" sz="2400" dirty="0">
              <a:solidFill>
                <a:srgbClr val="000000"/>
              </a:solidFill>
            </a:endParaRPr>
          </a:p>
        </p:txBody>
      </p:sp>
      <p:sp>
        <p:nvSpPr>
          <p:cNvPr id="7" name="标题 1"/>
          <p:cNvSpPr txBox="1"/>
          <p:nvPr/>
        </p:nvSpPr>
        <p:spPr>
          <a:xfrm>
            <a:off x="1851891" y="627474"/>
            <a:ext cx="8229600" cy="500066"/>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j-cs"/>
              </a:rPr>
              <a:t>哈工大规划建设</a:t>
            </a:r>
            <a:r>
              <a:rPr kumimoji="0" lang="zh-CN" altLang="en-US" sz="2800" b="1" i="0" u="none" strike="noStrike" kern="120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j-cs"/>
              </a:rPr>
              <a:t>目标</a:t>
            </a:r>
          </a:p>
        </p:txBody>
      </p:sp>
      <p:sp>
        <p:nvSpPr>
          <p:cNvPr id="8" name="矩形 7"/>
          <p:cNvSpPr/>
          <p:nvPr/>
        </p:nvSpPr>
        <p:spPr>
          <a:xfrm>
            <a:off x="2609105" y="5699572"/>
            <a:ext cx="1928826" cy="461665"/>
          </a:xfrm>
          <a:prstGeom prst="rect">
            <a:avLst/>
          </a:prstGeom>
        </p:spPr>
        <p:txBody>
          <a:bodyPr wrap="square">
            <a:spAutoFit/>
          </a:bodyPr>
          <a:lstStyle/>
          <a:p>
            <a:pPr algn="ctr"/>
            <a:r>
              <a:rPr lang="zh-CN" altLang="en-US" sz="2400" b="1" kern="0" dirty="0" smtClean="0">
                <a:solidFill>
                  <a:srgbClr val="C00000"/>
                </a:solidFill>
                <a:latin typeface="微软雅黑" panose="020B0503020204020204" pitchFamily="34" charset="-122"/>
                <a:ea typeface="微软雅黑" panose="020B0503020204020204" pitchFamily="34" charset="-122"/>
              </a:rPr>
              <a:t>近期目标</a:t>
            </a:r>
            <a:endParaRPr lang="en-US" altLang="zh-CN" sz="2400" b="1" kern="0" dirty="0" smtClean="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5252311" y="5199506"/>
            <a:ext cx="1415772" cy="461665"/>
          </a:xfrm>
          <a:prstGeom prst="rect">
            <a:avLst/>
          </a:prstGeom>
        </p:spPr>
        <p:txBody>
          <a:bodyPr wrap="none">
            <a:spAutoFit/>
          </a:bodyPr>
          <a:lstStyle/>
          <a:p>
            <a:pPr algn="ctr"/>
            <a:r>
              <a:rPr lang="zh-CN" altLang="en-US" sz="2400" b="1" kern="0" dirty="0" smtClean="0">
                <a:solidFill>
                  <a:srgbClr val="C00000"/>
                </a:solidFill>
                <a:latin typeface="微软雅黑" panose="020B0503020204020204" pitchFamily="34" charset="-122"/>
                <a:ea typeface="微软雅黑" panose="020B0503020204020204" pitchFamily="34" charset="-122"/>
              </a:rPr>
              <a:t>中期目标</a:t>
            </a:r>
            <a:endParaRPr lang="en-US" altLang="zh-CN" sz="2400" b="1" kern="0" dirty="0" smtClean="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7681203" y="4654261"/>
            <a:ext cx="1415772" cy="461665"/>
          </a:xfrm>
          <a:prstGeom prst="rect">
            <a:avLst/>
          </a:prstGeom>
        </p:spPr>
        <p:txBody>
          <a:bodyPr wrap="none">
            <a:spAutoFit/>
          </a:bodyPr>
          <a:lstStyle/>
          <a:p>
            <a:pPr algn="ctr"/>
            <a:r>
              <a:rPr lang="zh-CN" altLang="en-US" sz="2400" b="1" kern="0" dirty="0" smtClean="0">
                <a:solidFill>
                  <a:srgbClr val="C00000"/>
                </a:solidFill>
                <a:latin typeface="微软雅黑" panose="020B0503020204020204" pitchFamily="34" charset="-122"/>
                <a:ea typeface="微软雅黑" panose="020B0503020204020204" pitchFamily="34" charset="-122"/>
              </a:rPr>
              <a:t>远期目标</a:t>
            </a:r>
            <a:endParaRPr lang="en-US" altLang="zh-CN" sz="2400" b="1" kern="0" dirty="0" smtClean="0">
              <a:solidFill>
                <a:srgbClr val="C0000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94691" y="1197390"/>
            <a:ext cx="9144000" cy="158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2" cstate="print"/>
          <a:srcRect/>
          <a:stretch>
            <a:fillRect/>
          </a:stretch>
        </p:blipFill>
        <p:spPr bwMode="auto">
          <a:xfrm>
            <a:off x="9585118" y="556036"/>
            <a:ext cx="596415" cy="542944"/>
          </a:xfrm>
          <a:prstGeom prst="rect">
            <a:avLst/>
          </a:prstGeom>
          <a:noFill/>
          <a:ln w="9525">
            <a:noFill/>
            <a:miter lim="800000"/>
            <a:headEnd/>
            <a:tailEnd/>
          </a:ln>
          <a:effectLst/>
        </p:spPr>
      </p:pic>
      <p:cxnSp>
        <p:nvCxnSpPr>
          <p:cNvPr id="13" name="直接连接符 12"/>
          <p:cNvCxnSpPr/>
          <p:nvPr/>
        </p:nvCxnSpPr>
        <p:spPr>
          <a:xfrm>
            <a:off x="2037601" y="5556407"/>
            <a:ext cx="2786082" cy="187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flipV="1">
            <a:off x="4573650" y="5306663"/>
            <a:ext cx="500066"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23683" y="5056630"/>
            <a:ext cx="2357454"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flipH="1" flipV="1">
            <a:off x="6931104" y="4806597"/>
            <a:ext cx="500066"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181137" y="4556564"/>
            <a:ext cx="2428892"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3637425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672038" y="1292703"/>
            <a:ext cx="4248473" cy="4493538"/>
          </a:xfrm>
          <a:prstGeom prst="rect">
            <a:avLst/>
          </a:prstGeom>
          <a:noFill/>
          <a:ln w="9525">
            <a:solidFill>
              <a:srgbClr val="000000"/>
            </a:solidFill>
            <a:miter lim="800000"/>
          </a:ln>
          <a:scene3d>
            <a:camera prst="perspectiveRight"/>
            <a:lightRig rig="threePt" dir="t"/>
          </a:scene3d>
          <a:extLst>
            <a:ext uri="{909E8E84-426E-40DD-AFC4-6F175D3DCCD1}">
              <a14:hiddenFill xmlns:a14="http://schemas.microsoft.com/office/drawing/2010/main">
                <a:solidFill>
                  <a:srgbClr val="FFFFFF"/>
                </a:solidFill>
              </a14:hiddenFill>
            </a:ext>
          </a:extLst>
        </p:spPr>
        <p:txBody>
          <a:bodyPr>
            <a:spAutoFit/>
          </a:bodyPr>
          <a:lstStyle>
            <a:lvl1pPr eaLnBrk="0" hangingPunct="0">
              <a:defRPr b="1" i="1">
                <a:solidFill>
                  <a:schemeClr val="tx1"/>
                </a:solidFill>
                <a:latin typeface="汉仪书魂体简" pitchFamily="1" charset="-122"/>
                <a:ea typeface="汉仪书魂体简" pitchFamily="1" charset="-122"/>
              </a:defRPr>
            </a:lvl1pPr>
            <a:lvl2pPr marL="742950" indent="-285750" eaLnBrk="0" hangingPunct="0">
              <a:defRPr b="1" i="1">
                <a:solidFill>
                  <a:schemeClr val="tx1"/>
                </a:solidFill>
                <a:latin typeface="汉仪书魂体简" pitchFamily="1" charset="-122"/>
                <a:ea typeface="汉仪书魂体简" pitchFamily="1" charset="-122"/>
              </a:defRPr>
            </a:lvl2pPr>
            <a:lvl3pPr marL="1143000" indent="-228600" eaLnBrk="0" hangingPunct="0">
              <a:defRPr b="1" i="1">
                <a:solidFill>
                  <a:schemeClr val="tx1"/>
                </a:solidFill>
                <a:latin typeface="汉仪书魂体简" pitchFamily="1" charset="-122"/>
                <a:ea typeface="汉仪书魂体简" pitchFamily="1" charset="-122"/>
              </a:defRPr>
            </a:lvl3pPr>
            <a:lvl4pPr marL="1600200" indent="-228600" eaLnBrk="0" hangingPunct="0">
              <a:defRPr b="1" i="1">
                <a:solidFill>
                  <a:schemeClr val="tx1"/>
                </a:solidFill>
                <a:latin typeface="汉仪书魂体简" pitchFamily="1" charset="-122"/>
                <a:ea typeface="汉仪书魂体简" pitchFamily="1" charset="-122"/>
              </a:defRPr>
            </a:lvl4pPr>
            <a:lvl5pPr marL="2057400" indent="-228600" eaLnBrk="0" hangingPunct="0">
              <a:defRPr b="1" i="1">
                <a:solidFill>
                  <a:schemeClr val="tx1"/>
                </a:solidFill>
                <a:latin typeface="汉仪书魂体简" pitchFamily="1" charset="-122"/>
                <a:ea typeface="汉仪书魂体简" pitchFamily="1" charset="-122"/>
              </a:defRPr>
            </a:lvl5pPr>
            <a:lvl6pPr marL="2514600" indent="-228600" eaLnBrk="0" fontAlgn="base" hangingPunct="0">
              <a:spcBef>
                <a:spcPct val="0"/>
              </a:spcBef>
              <a:spcAft>
                <a:spcPct val="0"/>
              </a:spcAft>
              <a:buFont typeface="Arial" panose="020B0604020202020204" pitchFamily="34" charset="0"/>
              <a:defRPr b="1" i="1">
                <a:solidFill>
                  <a:schemeClr val="tx1"/>
                </a:solidFill>
                <a:latin typeface="汉仪书魂体简" pitchFamily="1" charset="-122"/>
                <a:ea typeface="汉仪书魂体简" pitchFamily="1" charset="-122"/>
              </a:defRPr>
            </a:lvl6pPr>
            <a:lvl7pPr marL="2971800" indent="-228600" eaLnBrk="0" fontAlgn="base" hangingPunct="0">
              <a:spcBef>
                <a:spcPct val="0"/>
              </a:spcBef>
              <a:spcAft>
                <a:spcPct val="0"/>
              </a:spcAft>
              <a:buFont typeface="Arial" panose="020B0604020202020204" pitchFamily="34" charset="0"/>
              <a:defRPr b="1" i="1">
                <a:solidFill>
                  <a:schemeClr val="tx1"/>
                </a:solidFill>
                <a:latin typeface="汉仪书魂体简" pitchFamily="1" charset="-122"/>
                <a:ea typeface="汉仪书魂体简" pitchFamily="1" charset="-122"/>
              </a:defRPr>
            </a:lvl7pPr>
            <a:lvl8pPr marL="3429000" indent="-228600" eaLnBrk="0" fontAlgn="base" hangingPunct="0">
              <a:spcBef>
                <a:spcPct val="0"/>
              </a:spcBef>
              <a:spcAft>
                <a:spcPct val="0"/>
              </a:spcAft>
              <a:buFont typeface="Arial" panose="020B0604020202020204" pitchFamily="34" charset="0"/>
              <a:defRPr b="1" i="1">
                <a:solidFill>
                  <a:schemeClr val="tx1"/>
                </a:solidFill>
                <a:latin typeface="汉仪书魂体简" pitchFamily="1" charset="-122"/>
                <a:ea typeface="汉仪书魂体简" pitchFamily="1" charset="-122"/>
              </a:defRPr>
            </a:lvl8pPr>
            <a:lvl9pPr marL="3886200" indent="-228600" eaLnBrk="0" fontAlgn="base" hangingPunct="0">
              <a:spcBef>
                <a:spcPct val="0"/>
              </a:spcBef>
              <a:spcAft>
                <a:spcPct val="0"/>
              </a:spcAft>
              <a:buFont typeface="Arial" panose="020B0604020202020204" pitchFamily="34" charset="0"/>
              <a:defRPr b="1" i="1">
                <a:solidFill>
                  <a:schemeClr val="tx1"/>
                </a:solidFill>
                <a:latin typeface="汉仪书魂体简" pitchFamily="1" charset="-122"/>
                <a:ea typeface="汉仪书魂体简" pitchFamily="1" charset="-122"/>
              </a:defRPr>
            </a:lvl9pPr>
          </a:lstStyle>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一个国家的繁荣和力量，</a:t>
            </a:r>
            <a:endParaRPr kumimoji="0" lang="en-US"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不取决于它的国库之殷实，</a:t>
            </a:r>
            <a:endParaRPr kumimoji="0" lang="en-US"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不取决于它的城堡之坚固，</a:t>
            </a:r>
            <a:endParaRPr kumimoji="0" lang="en-US"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不取决于它的公共设施之华丽，</a:t>
            </a:r>
            <a:endParaRPr kumimoji="0" lang="en-US"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而在于它的公民的文明素养，</a:t>
            </a:r>
            <a:endParaRPr kumimoji="0" lang="en-US"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即在于人们所受的教育，</a:t>
            </a:r>
            <a:endParaRPr kumimoji="0" lang="en-US"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人们的远见卓识与品格的高下，</a:t>
            </a:r>
            <a:endParaRPr kumimoji="0" lang="en-US"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这才是真正利害所在，</a:t>
            </a:r>
            <a:endParaRPr kumimoji="0" lang="en-US"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真正的力量所在。</a:t>
            </a:r>
            <a:endParaRPr kumimoji="0" lang="en-US" altLang="zh-CN" sz="2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3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a:t>
            </a:r>
            <a:r>
              <a:rPr kumimoji="0" lang="zh-CN"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马丁</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路德</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zh-CN" sz="20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金</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1" u="none" strike="noStrike" kern="1200" cap="none" spc="0" normalizeH="0" baseline="0" noProof="0" dirty="0" smtClean="0">
              <a:ln>
                <a:noFill/>
              </a:ln>
              <a:solidFill>
                <a:schemeClr val="tx1"/>
              </a:solidFill>
              <a:effectLst/>
              <a:uLnTx/>
              <a:uFillTx/>
              <a:latin typeface="汉仪书魂体简" pitchFamily="1" charset="-122"/>
              <a:ea typeface="汉仪书魂体简" pitchFamily="1" charset="-122"/>
              <a:cs typeface="+mn-cs"/>
            </a:endParaRPr>
          </a:p>
        </p:txBody>
      </p:sp>
      <p:pic>
        <p:nvPicPr>
          <p:cNvPr id="3" name="Picture 2" descr="https://gss1.bdstatic.com/9vo3dSag_xI4khGkpoWK1HF6hhy/baike/c0%3Dbaike220%2C5%2C5%2C220%2C73/sign=e5139c51cbef7609280691cd4fb4c8a9/8d5494eef01f3a29c4124d029925bc315d607c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0022" y="1148687"/>
            <a:ext cx="4212975" cy="5006560"/>
          </a:xfrm>
          <a:prstGeom prst="rect">
            <a:avLst/>
          </a:prstGeom>
          <a:noFill/>
          <a:scene3d>
            <a:camera prst="perspectiveLeft"/>
            <a:lightRig rig="threePt" dir="t"/>
          </a:scene3d>
          <a:sp3d>
            <a:bevelT prst="angle"/>
            <a:bevelB prst="angle"/>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42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92441" y="2163422"/>
            <a:ext cx="9352547" cy="3625857"/>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buNone/>
            </a:pPr>
            <a:endParaRPr lang="zh-CN" altLang="en-US" sz="3600" dirty="0"/>
          </a:p>
        </p:txBody>
      </p:sp>
      <p:sp>
        <p:nvSpPr>
          <p:cNvPr id="4" name="页脚占位符 3"/>
          <p:cNvSpPr>
            <a:spLocks noGrp="1"/>
          </p:cNvSpPr>
          <p:nvPr>
            <p:ph type="ftr" sz="quarter" idx="11"/>
          </p:nvPr>
        </p:nvSpPr>
        <p:spPr>
          <a:xfrm>
            <a:off x="4359442" y="6019466"/>
            <a:ext cx="2895600" cy="365125"/>
          </a:xfrm>
        </p:spPr>
        <p:txBody>
          <a:bodyPr/>
          <a:lstStyle/>
          <a:p>
            <a:r>
              <a:rPr lang="zh-CN" altLang="en-US" dirty="0" smtClean="0"/>
              <a:t>哈工大（深圳）</a:t>
            </a:r>
            <a:r>
              <a:rPr lang="en-US" altLang="zh-CN" dirty="0" smtClean="0"/>
              <a:t>2020</a:t>
            </a:r>
            <a:endParaRPr lang="zh-CN" altLang="en-US" dirty="0"/>
          </a:p>
        </p:txBody>
      </p:sp>
      <p:sp>
        <p:nvSpPr>
          <p:cNvPr id="5" name="灯片编号占位符 4"/>
          <p:cNvSpPr>
            <a:spLocks noGrp="1"/>
          </p:cNvSpPr>
          <p:nvPr>
            <p:ph type="sldNum" sz="quarter" idx="12"/>
          </p:nvPr>
        </p:nvSpPr>
        <p:spPr>
          <a:xfrm>
            <a:off x="7788442" y="6019466"/>
            <a:ext cx="2133600" cy="365125"/>
          </a:xfrm>
        </p:spPr>
        <p:txBody>
          <a:bodyPr/>
          <a:lstStyle/>
          <a:p>
            <a:fld id="{2FF98192-9D74-4013-B810-7A3AD46B4A4C}" type="slidenum">
              <a:rPr lang="zh-CN" altLang="en-US" smtClean="0"/>
              <a:pPr/>
              <a:t>127</a:t>
            </a:fld>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8" y="0"/>
            <a:ext cx="628650" cy="7620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692" y="6202028"/>
            <a:ext cx="3009900" cy="514350"/>
          </a:xfrm>
          <a:prstGeom prst="rect">
            <a:avLst/>
          </a:prstGeom>
        </p:spPr>
      </p:pic>
      <p:sp>
        <p:nvSpPr>
          <p:cNvPr id="7" name="文本框 6"/>
          <p:cNvSpPr txBox="1"/>
          <p:nvPr/>
        </p:nvSpPr>
        <p:spPr>
          <a:xfrm>
            <a:off x="1341066" y="1701629"/>
            <a:ext cx="7959143" cy="3170099"/>
          </a:xfrm>
          <a:prstGeom prst="rect">
            <a:avLst/>
          </a:prstGeom>
          <a:noFill/>
        </p:spPr>
        <p:txBody>
          <a:bodyPr wrap="square" rtlCol="0">
            <a:spAutoFit/>
          </a:bodyPr>
          <a:lstStyle/>
          <a:p>
            <a:r>
              <a:rPr lang="zh-CN" altLang="en-US" sz="4000" dirty="0" smtClean="0">
                <a:latin typeface="华文中宋" panose="02010600040101010101" pitchFamily="2" charset="-122"/>
                <a:ea typeface="华文中宋" panose="02010600040101010101" pitchFamily="2" charset="-122"/>
              </a:rPr>
              <a:t>北宋大思想家张载名言：</a:t>
            </a:r>
            <a:endParaRPr lang="en-US" altLang="zh-CN" sz="4000" dirty="0" smtClean="0">
              <a:latin typeface="华文中宋" panose="02010600040101010101" pitchFamily="2" charset="-122"/>
              <a:ea typeface="华文中宋" panose="02010600040101010101" pitchFamily="2" charset="-122"/>
            </a:endParaRPr>
          </a:p>
          <a:p>
            <a:r>
              <a:rPr lang="zh-CN" altLang="en-US" sz="4000" dirty="0" smtClean="0">
                <a:latin typeface="华文中宋" panose="02010600040101010101" pitchFamily="2" charset="-122"/>
                <a:ea typeface="华文中宋" panose="02010600040101010101" pitchFamily="2" charset="-122"/>
              </a:rPr>
              <a:t>“为天地立心，</a:t>
            </a:r>
            <a:endParaRPr lang="en-US" altLang="zh-CN" sz="4000" dirty="0" smtClean="0">
              <a:latin typeface="华文中宋" panose="02010600040101010101" pitchFamily="2" charset="-122"/>
              <a:ea typeface="华文中宋" panose="02010600040101010101" pitchFamily="2" charset="-122"/>
            </a:endParaRPr>
          </a:p>
          <a:p>
            <a:r>
              <a:rPr lang="zh-CN" altLang="en-US" sz="4000" dirty="0" smtClean="0">
                <a:latin typeface="华文中宋" panose="02010600040101010101" pitchFamily="2" charset="-122"/>
                <a:ea typeface="华文中宋" panose="02010600040101010101" pitchFamily="2" charset="-122"/>
              </a:rPr>
              <a:t>   为生民立命，</a:t>
            </a:r>
            <a:endParaRPr lang="en-US" altLang="zh-CN" sz="4000" dirty="0" smtClean="0">
              <a:latin typeface="华文中宋" panose="02010600040101010101" pitchFamily="2" charset="-122"/>
              <a:ea typeface="华文中宋" panose="02010600040101010101" pitchFamily="2" charset="-122"/>
            </a:endParaRPr>
          </a:p>
          <a:p>
            <a:r>
              <a:rPr lang="zh-CN" altLang="en-US" sz="4000" dirty="0" smtClean="0">
                <a:latin typeface="华文中宋" panose="02010600040101010101" pitchFamily="2" charset="-122"/>
                <a:ea typeface="华文中宋" panose="02010600040101010101" pitchFamily="2" charset="-122"/>
              </a:rPr>
              <a:t>   为往圣继绝学，</a:t>
            </a:r>
            <a:endParaRPr lang="en-US" altLang="zh-CN" sz="4000" dirty="0" smtClean="0">
              <a:latin typeface="华文中宋" panose="02010600040101010101" pitchFamily="2" charset="-122"/>
              <a:ea typeface="华文中宋" panose="02010600040101010101" pitchFamily="2" charset="-122"/>
            </a:endParaRPr>
          </a:p>
          <a:p>
            <a:r>
              <a:rPr lang="zh-CN" altLang="en-US" sz="4000" dirty="0" smtClean="0">
                <a:latin typeface="华文中宋" panose="02010600040101010101" pitchFamily="2" charset="-122"/>
                <a:ea typeface="华文中宋" panose="02010600040101010101" pitchFamily="2" charset="-122"/>
              </a:rPr>
              <a:t>   为万世开太平。”</a:t>
            </a:r>
            <a:endParaRPr lang="zh-CN" altLang="en-US" sz="4000" dirty="0">
              <a:latin typeface="华文中宋" panose="02010600040101010101" pitchFamily="2" charset="-122"/>
              <a:ea typeface="华文中宋" panose="02010600040101010101" pitchFamily="2" charset="-122"/>
            </a:endParaRPr>
          </a:p>
        </p:txBody>
      </p:sp>
      <p:sp>
        <p:nvSpPr>
          <p:cNvPr id="8" name="TextBox 3"/>
          <p:cNvSpPr txBox="1"/>
          <p:nvPr/>
        </p:nvSpPr>
        <p:spPr>
          <a:xfrm>
            <a:off x="1757805" y="435036"/>
            <a:ext cx="9144000" cy="369332"/>
          </a:xfrm>
          <a:prstGeom prst="rect">
            <a:avLst/>
          </a:prstGeom>
          <a:solidFill>
            <a:srgbClr val="00B050"/>
          </a:solidFill>
        </p:spPr>
        <p:txBody>
          <a:bodyPr wrap="square" rtlCol="0">
            <a:spAutoFit/>
          </a:bodyPr>
          <a:lstStyle/>
          <a:p>
            <a:endParaRPr lang="zh-CN" altLang="en-US" dirty="0"/>
          </a:p>
        </p:txBody>
      </p:sp>
      <p:sp>
        <p:nvSpPr>
          <p:cNvPr id="9" name="矩形 8"/>
          <p:cNvSpPr/>
          <p:nvPr/>
        </p:nvSpPr>
        <p:spPr>
          <a:xfrm>
            <a:off x="1598581" y="435036"/>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5"/>
          <p:cNvSpPr txBox="1"/>
          <p:nvPr/>
        </p:nvSpPr>
        <p:spPr>
          <a:xfrm>
            <a:off x="1830593" y="441683"/>
            <a:ext cx="9144000" cy="830997"/>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4800" dirty="0" smtClean="0">
                <a:solidFill>
                  <a:schemeClr val="bg1"/>
                </a:solidFill>
                <a:latin typeface="黑体" pitchFamily="2" charset="-122"/>
                <a:ea typeface="黑体" pitchFamily="2" charset="-122"/>
              </a:rPr>
              <a:t>我们的坐标</a:t>
            </a:r>
            <a:endParaRPr lang="zh-CN" altLang="en-US" sz="4800" dirty="0">
              <a:solidFill>
                <a:schemeClr val="bg1"/>
              </a:solidFill>
              <a:latin typeface="+mn-ea"/>
              <a:cs typeface="Times New Roman" pitchFamily="18" charset="0"/>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664" y="2468739"/>
            <a:ext cx="5458495" cy="2673295"/>
          </a:xfrm>
          <a:prstGeom prst="rect">
            <a:avLst/>
          </a:prstGeom>
        </p:spPr>
      </p:pic>
    </p:spTree>
    <p:extLst>
      <p:ext uri="{BB962C8B-B14F-4D97-AF65-F5344CB8AC3E}">
        <p14:creationId xmlns:p14="http://schemas.microsoft.com/office/powerpoint/2010/main" val="30833603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1856" y="822036"/>
            <a:ext cx="8691418" cy="5724644"/>
          </a:xfrm>
          <a:prstGeom prst="rect">
            <a:avLst/>
          </a:prstGeom>
          <a:noFill/>
        </p:spPr>
        <p:txBody>
          <a:bodyPr wrap="square" rtlCol="0">
            <a:spAutoFit/>
          </a:bodyPr>
          <a:lstStyle/>
          <a:p>
            <a:r>
              <a:rPr lang="zh-CN" altLang="en-US" sz="3600" dirty="0" smtClean="0">
                <a:latin typeface="华文中宋" panose="02010600040101010101" pitchFamily="2" charset="-122"/>
                <a:ea typeface="华文中宋" panose="02010600040101010101" pitchFamily="2" charset="-122"/>
              </a:rPr>
              <a:t>关于</a:t>
            </a:r>
            <a:r>
              <a:rPr lang="en-US" altLang="zh-CN" sz="3600" dirty="0" smtClean="0">
                <a:latin typeface="华文中宋" panose="02010600040101010101" pitchFamily="2" charset="-122"/>
                <a:ea typeface="华文中宋" panose="02010600040101010101" pitchFamily="2" charset="-122"/>
              </a:rPr>
              <a:t>《</a:t>
            </a:r>
            <a:r>
              <a:rPr lang="zh-CN" altLang="en-US" sz="3600" dirty="0" smtClean="0">
                <a:latin typeface="华文中宋" panose="02010600040101010101" pitchFamily="2" charset="-122"/>
                <a:ea typeface="华文中宋" panose="02010600040101010101" pitchFamily="2" charset="-122"/>
              </a:rPr>
              <a:t>形势与政策</a:t>
            </a:r>
            <a:r>
              <a:rPr lang="en-US" altLang="zh-CN" sz="3600" dirty="0" smtClean="0">
                <a:latin typeface="华文中宋" panose="02010600040101010101" pitchFamily="2" charset="-122"/>
                <a:ea typeface="华文中宋" panose="02010600040101010101" pitchFamily="2" charset="-122"/>
              </a:rPr>
              <a:t>》</a:t>
            </a:r>
            <a:r>
              <a:rPr lang="zh-CN" altLang="en-US" sz="3600" dirty="0" smtClean="0">
                <a:latin typeface="华文中宋" panose="02010600040101010101" pitchFamily="2" charset="-122"/>
                <a:ea typeface="华文中宋" panose="02010600040101010101" pitchFamily="2" charset="-122"/>
              </a:rPr>
              <a:t>的考试说明</a:t>
            </a:r>
            <a:endParaRPr lang="en-US" altLang="zh-CN" sz="3600" dirty="0" smtClean="0">
              <a:latin typeface="华文中宋" panose="02010600040101010101" pitchFamily="2" charset="-122"/>
              <a:ea typeface="华文中宋" panose="02010600040101010101" pitchFamily="2" charset="-122"/>
            </a:endParaRPr>
          </a:p>
          <a:p>
            <a:endParaRPr lang="en-US" altLang="zh-CN" dirty="0" smtClean="0"/>
          </a:p>
          <a:p>
            <a:r>
              <a:rPr lang="zh-CN" altLang="en-US" sz="2800" dirty="0" smtClean="0">
                <a:latin typeface="华文楷体" panose="02010600040101010101" pitchFamily="2" charset="-122"/>
                <a:ea typeface="华文楷体" panose="02010600040101010101" pitchFamily="2" charset="-122"/>
              </a:rPr>
              <a:t>结合</a:t>
            </a:r>
            <a:r>
              <a:rPr lang="zh-CN" altLang="en-US" sz="2800" dirty="0">
                <a:latin typeface="华文楷体" panose="02010600040101010101" pitchFamily="2" charset="-122"/>
                <a:ea typeface="华文楷体" panose="02010600040101010101" pitchFamily="2" charset="-122"/>
              </a:rPr>
              <a:t>本</a:t>
            </a:r>
            <a:r>
              <a:rPr lang="zh-CN" altLang="en-US" sz="2800" dirty="0" smtClean="0">
                <a:latin typeface="华文楷体" panose="02010600040101010101" pitchFamily="2" charset="-122"/>
                <a:ea typeface="华文楷体" panose="02010600040101010101" pitchFamily="2" charset="-122"/>
              </a:rPr>
              <a:t>学期各学院书记、院长讲授的“开学第一课：疫情防控教育”和本次授课内容，写一篇</a:t>
            </a:r>
            <a:r>
              <a:rPr lang="en-US" altLang="zh-CN" sz="2800" dirty="0" smtClean="0">
                <a:latin typeface="华文楷体" panose="02010600040101010101" pitchFamily="2" charset="-122"/>
                <a:ea typeface="华文楷体" panose="02010600040101010101" pitchFamily="2" charset="-122"/>
              </a:rPr>
              <a:t>1500-3000</a:t>
            </a:r>
            <a:r>
              <a:rPr lang="zh-CN" altLang="en-US" sz="2800" dirty="0" smtClean="0">
                <a:latin typeface="华文楷体" panose="02010600040101010101" pitchFamily="2" charset="-122"/>
                <a:ea typeface="华文楷体" panose="02010600040101010101" pitchFamily="2" charset="-122"/>
              </a:rPr>
              <a:t>字的学习报告。题目自定，于</a:t>
            </a:r>
            <a:r>
              <a:rPr lang="en-US" altLang="zh-CN" sz="2800" dirty="0" smtClean="0">
                <a:latin typeface="华文楷体" panose="02010600040101010101" pitchFamily="2" charset="-122"/>
                <a:ea typeface="华文楷体" panose="02010600040101010101" pitchFamily="2" charset="-122"/>
              </a:rPr>
              <a:t>2</a:t>
            </a:r>
            <a:r>
              <a:rPr lang="zh-CN" altLang="en-US" sz="2800" smtClean="0">
                <a:latin typeface="华文楷体" panose="02010600040101010101" pitchFamily="2" charset="-122"/>
                <a:ea typeface="华文楷体" panose="02010600040101010101" pitchFamily="2" charset="-122"/>
              </a:rPr>
              <a:t>周内授课的辅导员老师。</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smtClean="0">
              <a:latin typeface="华文楷体" panose="02010600040101010101" pitchFamily="2" charset="-122"/>
              <a:ea typeface="华文楷体" panose="02010600040101010101" pitchFamily="2" charset="-122"/>
            </a:endParaRPr>
          </a:p>
          <a:p>
            <a:r>
              <a:rPr lang="zh-CN" altLang="en-US" sz="3200" dirty="0" smtClean="0">
                <a:latin typeface="华文中宋" panose="02010600040101010101" pitchFamily="2" charset="-122"/>
                <a:ea typeface="华文中宋" panose="02010600040101010101" pitchFamily="2" charset="-122"/>
              </a:rPr>
              <a:t>具体要求：</a:t>
            </a:r>
            <a:endParaRPr lang="en-US" altLang="zh-CN" sz="3200" dirty="0" smtClean="0">
              <a:latin typeface="华文中宋" panose="02010600040101010101" pitchFamily="2" charset="-122"/>
              <a:ea typeface="华文中宋" panose="02010600040101010101" pitchFamily="2" charset="-122"/>
            </a:endParaRPr>
          </a:p>
          <a:p>
            <a:pPr>
              <a:lnSpc>
                <a:spcPts val="3600"/>
              </a:lnSpc>
            </a:pPr>
            <a:r>
              <a:rPr lang="zh-CN" altLang="en-US" sz="2800" b="1" dirty="0">
                <a:latin typeface="华文楷体" panose="02010600040101010101" pitchFamily="2" charset="-122"/>
                <a:ea typeface="华文楷体" panose="02010600040101010101" pitchFamily="2" charset="-122"/>
              </a:rPr>
              <a:t>报告标题</a:t>
            </a:r>
            <a:r>
              <a:rPr lang="zh-CN" altLang="en-US" sz="2800" dirty="0">
                <a:latin typeface="华文楷体" panose="02010600040101010101" pitchFamily="2" charset="-122"/>
                <a:ea typeface="华文楷体" panose="02010600040101010101" pitchFamily="2" charset="-122"/>
              </a:rPr>
              <a:t>（小三号黑体）</a:t>
            </a:r>
            <a:endParaRPr lang="en-US" altLang="zh-CN" sz="2800" dirty="0">
              <a:latin typeface="华文楷体" panose="02010600040101010101" pitchFamily="2" charset="-122"/>
              <a:ea typeface="华文楷体" panose="02010600040101010101" pitchFamily="2" charset="-122"/>
            </a:endParaRPr>
          </a:p>
          <a:p>
            <a:pPr>
              <a:lnSpc>
                <a:spcPts val="3600"/>
              </a:lnSpc>
            </a:pPr>
            <a:r>
              <a:rPr lang="en-US" altLang="zh-CN" sz="2800" dirty="0">
                <a:latin typeface="华文楷体" panose="02010600040101010101" pitchFamily="2" charset="-122"/>
                <a:ea typeface="华文楷体" panose="02010600040101010101" pitchFamily="2" charset="-122"/>
              </a:rPr>
              <a:t>   </a:t>
            </a:r>
            <a:r>
              <a:rPr lang="zh-CN" altLang="en-US" sz="2800" b="1" dirty="0">
                <a:latin typeface="华文楷体" panose="02010600040101010101" pitchFamily="2" charset="-122"/>
                <a:ea typeface="华文楷体" panose="02010600040101010101" pitchFamily="2" charset="-122"/>
              </a:rPr>
              <a:t>标题下标出姓名、学号、学院班级</a:t>
            </a:r>
            <a:r>
              <a:rPr lang="zh-CN" altLang="en-US" sz="2800" dirty="0">
                <a:latin typeface="华文楷体" panose="02010600040101010101" pitchFamily="2" charset="-122"/>
                <a:ea typeface="华文楷体" panose="02010600040101010101" pitchFamily="2" charset="-122"/>
              </a:rPr>
              <a:t>（五号楷体）</a:t>
            </a:r>
            <a:endParaRPr lang="en-US" altLang="zh-CN" sz="2800" dirty="0">
              <a:latin typeface="华文楷体" panose="02010600040101010101" pitchFamily="2" charset="-122"/>
              <a:ea typeface="华文楷体" panose="02010600040101010101" pitchFamily="2" charset="-122"/>
            </a:endParaRPr>
          </a:p>
          <a:p>
            <a:pPr>
              <a:lnSpc>
                <a:spcPts val="3600"/>
              </a:lnSpc>
            </a:pPr>
            <a:r>
              <a:rPr lang="en-US" altLang="zh-CN" sz="2800" dirty="0">
                <a:latin typeface="华文楷体" panose="02010600040101010101" pitchFamily="2" charset="-122"/>
                <a:ea typeface="华文楷体" panose="02010600040101010101" pitchFamily="2" charset="-122"/>
              </a:rPr>
              <a:t>   </a:t>
            </a:r>
            <a:r>
              <a:rPr lang="zh-CN" altLang="en-US" sz="2800" b="1" dirty="0">
                <a:latin typeface="华文楷体" panose="02010600040101010101" pitchFamily="2" charset="-122"/>
                <a:ea typeface="华文楷体" panose="02010600040101010101" pitchFamily="2" charset="-122"/>
              </a:rPr>
              <a:t>正文至少分三部分，</a:t>
            </a:r>
            <a:r>
              <a:rPr lang="zh-CN" altLang="en-US" sz="2800" dirty="0">
                <a:latin typeface="华文楷体" panose="02010600040101010101" pitchFamily="2" charset="-122"/>
                <a:ea typeface="华文楷体" panose="02010600040101010101" pitchFamily="2" charset="-122"/>
              </a:rPr>
              <a:t>小标题（小四号黑体），正文（五号宋体）。</a:t>
            </a:r>
            <a:endParaRPr lang="en-US" altLang="zh-CN" sz="2800" dirty="0">
              <a:latin typeface="华文楷体" panose="02010600040101010101" pitchFamily="2" charset="-122"/>
              <a:ea typeface="华文楷体" panose="02010600040101010101" pitchFamily="2" charset="-122"/>
            </a:endParaRPr>
          </a:p>
          <a:p>
            <a:pPr>
              <a:lnSpc>
                <a:spcPts val="3600"/>
              </a:lnSpc>
            </a:pPr>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   标准</a:t>
            </a:r>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间距，</a:t>
            </a:r>
            <a:r>
              <a:rPr lang="en-US" altLang="zh-CN" sz="2800" dirty="0">
                <a:latin typeface="华文楷体" panose="02010600040101010101" pitchFamily="2" charset="-122"/>
                <a:ea typeface="华文楷体" panose="02010600040101010101" pitchFamily="2" charset="-122"/>
                <a:cs typeface="Times New Roman" panose="02020603050405020304" pitchFamily="18" charset="0"/>
              </a:rPr>
              <a:t>word</a:t>
            </a:r>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版。</a:t>
            </a:r>
          </a:p>
          <a:p>
            <a:endParaRPr lang="zh-CN" altLang="en-US" dirty="0"/>
          </a:p>
        </p:txBody>
      </p:sp>
    </p:spTree>
    <p:extLst>
      <p:ext uri="{BB962C8B-B14F-4D97-AF65-F5344CB8AC3E}">
        <p14:creationId xmlns:p14="http://schemas.microsoft.com/office/powerpoint/2010/main" val="8253059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073" y="718170"/>
            <a:ext cx="7653049" cy="4819029"/>
          </a:xfrm>
          <a:prstGeom prst="rect">
            <a:avLst/>
          </a:prstGeom>
        </p:spPr>
      </p:pic>
      <p:sp>
        <p:nvSpPr>
          <p:cNvPr id="3" name="矩形 46"/>
          <p:cNvSpPr>
            <a:spLocks noChangeArrowheads="1"/>
          </p:cNvSpPr>
          <p:nvPr/>
        </p:nvSpPr>
        <p:spPr bwMode="auto">
          <a:xfrm>
            <a:off x="2086667" y="5638908"/>
            <a:ext cx="8568952" cy="923330"/>
          </a:xfrm>
          <a:prstGeom prst="rect">
            <a:avLst/>
          </a:prstGeom>
          <a:noFill/>
        </p:spPr>
        <p:txBody>
          <a:bodyPr wrap="square">
            <a:spAutoFit/>
          </a:bodyPr>
          <a:lstStyle/>
          <a:p>
            <a:pPr algn="ctr" fontAlgn="auto">
              <a:spcBef>
                <a:spcPts val="0"/>
              </a:spcBef>
              <a:spcAft>
                <a:spcPts val="0"/>
              </a:spcAft>
              <a:buClr>
                <a:schemeClr val="tx1"/>
              </a:buClr>
              <a:buSzPct val="120000"/>
              <a:defRPr/>
            </a:pPr>
            <a:r>
              <a:rPr lang="zh-CN" altLang="en-US" sz="5400" b="1" spc="300" dirty="0" smtClean="0">
                <a:ln w="12700" cmpd="sng">
                  <a:solidFill>
                    <a:schemeClr val="accent1">
                      <a:tint val="10000"/>
                    </a:schemeClr>
                  </a:solidFill>
                  <a:prstDash val="solid"/>
                  <a:miter lim="800000"/>
                </a:ln>
                <a:gradFill>
                  <a:gsLst>
                    <a:gs pos="10000">
                      <a:srgbClr val="00B0F0"/>
                    </a:gs>
                    <a:gs pos="75000">
                      <a:srgbClr val="002774"/>
                    </a:gs>
                  </a:gsLst>
                  <a:lin ang="5400000"/>
                </a:gradFill>
                <a:effectLst>
                  <a:glow rad="45500">
                    <a:srgbClr val="00B0F0">
                      <a:alpha val="35000"/>
                    </a:srgbClr>
                  </a:glow>
                </a:effectLst>
                <a:latin typeface="微软雅黑" pitchFamily="34" charset="-122"/>
                <a:ea typeface="微软雅黑" pitchFamily="34" charset="-122"/>
              </a:rPr>
              <a:t>感谢大家！</a:t>
            </a:r>
            <a:endParaRPr lang="zh-CN" altLang="en-US" sz="5400" b="1" spc="300" dirty="0">
              <a:ln w="12700" cmpd="sng">
                <a:solidFill>
                  <a:schemeClr val="accent1">
                    <a:tint val="10000"/>
                  </a:schemeClr>
                </a:solidFill>
                <a:prstDash val="solid"/>
                <a:miter lim="800000"/>
              </a:ln>
              <a:gradFill>
                <a:gsLst>
                  <a:gs pos="10000">
                    <a:srgbClr val="00B0F0"/>
                  </a:gs>
                  <a:gs pos="75000">
                    <a:srgbClr val="002774"/>
                  </a:gs>
                </a:gsLst>
                <a:lin ang="5400000"/>
              </a:gradFill>
              <a:effectLst>
                <a:glow rad="45500">
                  <a:srgbClr val="00B0F0">
                    <a:alpha val="35000"/>
                  </a:srgbClr>
                </a:glow>
              </a:effectLst>
              <a:latin typeface="微软雅黑" pitchFamily="34" charset="-122"/>
              <a:ea typeface="微软雅黑" pitchFamily="34" charset="-122"/>
            </a:endParaRPr>
          </a:p>
        </p:txBody>
      </p:sp>
    </p:spTree>
    <p:extLst>
      <p:ext uri="{BB962C8B-B14F-4D97-AF65-F5344CB8AC3E}">
        <p14:creationId xmlns:p14="http://schemas.microsoft.com/office/powerpoint/2010/main" val="2562120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82783" y="5803502"/>
            <a:ext cx="3312695" cy="369332"/>
          </a:xfrm>
          <a:prstGeom prst="rect">
            <a:avLst/>
          </a:prstGeom>
          <a:noFill/>
        </p:spPr>
        <p:txBody>
          <a:bodyPr wrap="square" rtlCol="0">
            <a:spAutoFit/>
          </a:bodyPr>
          <a:lstStyle/>
          <a:p>
            <a:r>
              <a:rPr lang="en-US" altLang="zh-CN" dirty="0" smtClean="0"/>
              <a:t>1930</a:t>
            </a:r>
            <a:r>
              <a:rPr lang="zh-CN" altLang="en-US" dirty="0" smtClean="0"/>
              <a:t>年</a:t>
            </a:r>
            <a:r>
              <a:rPr lang="zh-CN" altLang="en-US" dirty="0"/>
              <a:t>的</a:t>
            </a:r>
            <a:r>
              <a:rPr lang="zh-CN" altLang="en-US" dirty="0" smtClean="0"/>
              <a:t>哈尔滨。</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055" y="66423"/>
            <a:ext cx="5524500" cy="3429000"/>
          </a:xfrm>
          <a:prstGeom prst="rect">
            <a:avLst/>
          </a:prstGeom>
        </p:spPr>
      </p:pic>
      <p:sp>
        <p:nvSpPr>
          <p:cNvPr id="5" name="文本框 4"/>
          <p:cNvSpPr txBox="1"/>
          <p:nvPr/>
        </p:nvSpPr>
        <p:spPr>
          <a:xfrm>
            <a:off x="412630" y="1203157"/>
            <a:ext cx="461665" cy="2037347"/>
          </a:xfrm>
          <a:prstGeom prst="rect">
            <a:avLst/>
          </a:prstGeom>
          <a:noFill/>
        </p:spPr>
        <p:txBody>
          <a:bodyPr vert="eaVert" wrap="square" rtlCol="0">
            <a:spAutoFit/>
          </a:bodyPr>
          <a:lstStyle/>
          <a:p>
            <a:r>
              <a:rPr lang="en-US" altLang="zh-CN" dirty="0"/>
              <a:t>1935</a:t>
            </a:r>
            <a:r>
              <a:rPr lang="zh-CN" altLang="en-US" dirty="0"/>
              <a:t>年，哈尔滨。</a:t>
            </a:r>
          </a:p>
        </p:txBody>
      </p:sp>
      <p:pic>
        <p:nvPicPr>
          <p:cNvPr id="8" name="图片 7" descr="C:\Users\lenovo\Documents\WeChat Files\wxid_ay5konuc3t1912\FileStorage\Temp\fef3158771f7aa8851ef0698485738c1.jpg"/>
          <p:cNvPicPr/>
          <p:nvPr/>
        </p:nvPicPr>
        <p:blipFill>
          <a:blip r:embed="rId3">
            <a:extLst>
              <a:ext uri="{28A0092B-C50C-407E-A947-70E740481C1C}">
                <a14:useLocalDpi xmlns:a14="http://schemas.microsoft.com/office/drawing/2010/main" val="0"/>
              </a:ext>
            </a:extLst>
          </a:blip>
          <a:srcRect/>
          <a:stretch>
            <a:fillRect/>
          </a:stretch>
        </p:blipFill>
        <p:spPr bwMode="auto">
          <a:xfrm>
            <a:off x="4239058" y="3495423"/>
            <a:ext cx="3270150" cy="3362577"/>
          </a:xfrm>
          <a:prstGeom prst="rect">
            <a:avLst/>
          </a:prstGeom>
          <a:noFill/>
          <a:ln>
            <a:noFill/>
          </a:ln>
        </p:spPr>
      </p:pic>
      <p:sp>
        <p:nvSpPr>
          <p:cNvPr id="10" name="文本框 9"/>
          <p:cNvSpPr txBox="1"/>
          <p:nvPr/>
        </p:nvSpPr>
        <p:spPr>
          <a:xfrm>
            <a:off x="775422" y="4182824"/>
            <a:ext cx="3463636" cy="2308324"/>
          </a:xfrm>
          <a:prstGeom prst="rect">
            <a:avLst/>
          </a:prstGeom>
          <a:noFill/>
        </p:spPr>
        <p:txBody>
          <a:bodyPr wrap="square" rtlCol="0">
            <a:spAutoFit/>
          </a:bodyPr>
          <a:lstStyle/>
          <a:p>
            <a:r>
              <a:rPr lang="en-US" altLang="zh-CN" dirty="0" smtClean="0">
                <a:latin typeface="华文中宋" panose="02010600040101010101" pitchFamily="2" charset="-122"/>
                <a:ea typeface="华文中宋" panose="02010600040101010101" pitchFamily="2" charset="-122"/>
              </a:rPr>
              <a:t>      </a:t>
            </a:r>
            <a:r>
              <a:rPr lang="zh-CN" altLang="zh-CN" dirty="0" smtClean="0">
                <a:latin typeface="华文中宋" panose="02010600040101010101" pitchFamily="2" charset="-122"/>
                <a:ea typeface="华文中宋" panose="02010600040101010101" pitchFamily="2" charset="-122"/>
              </a:rPr>
              <a:t>当时</a:t>
            </a:r>
            <a:r>
              <a:rPr lang="zh-CN" altLang="en-US" dirty="0" smtClean="0">
                <a:latin typeface="华文中宋" panose="02010600040101010101" pitchFamily="2" charset="-122"/>
                <a:ea typeface="华文中宋" panose="02010600040101010101" pitchFamily="2" charset="-122"/>
              </a:rPr>
              <a:t>的</a:t>
            </a:r>
            <a:r>
              <a:rPr lang="zh-CN" altLang="zh-CN" dirty="0" smtClean="0">
                <a:latin typeface="华文中宋" panose="02010600040101010101" pitchFamily="2" charset="-122"/>
                <a:ea typeface="华文中宋" panose="02010600040101010101" pitchFamily="2" charset="-122"/>
              </a:rPr>
              <a:t>哈尔滨市</a:t>
            </a:r>
            <a:r>
              <a:rPr lang="zh-CN" altLang="en-US" dirty="0" smtClean="0">
                <a:latin typeface="华文中宋" panose="02010600040101010101" pitchFamily="2" charset="-122"/>
                <a:ea typeface="华文中宋" panose="02010600040101010101" pitchFamily="2" charset="-122"/>
              </a:rPr>
              <a:t>是</a:t>
            </a:r>
            <a:r>
              <a:rPr lang="zh-CN" altLang="zh-CN" dirty="0" smtClean="0">
                <a:latin typeface="华文中宋" panose="02010600040101010101" pitchFamily="2" charset="-122"/>
                <a:ea typeface="华文中宋" panose="02010600040101010101" pitchFamily="2" charset="-122"/>
              </a:rPr>
              <a:t>远东</a:t>
            </a:r>
            <a:r>
              <a:rPr lang="zh-CN" altLang="zh-CN" dirty="0">
                <a:latin typeface="华文中宋" panose="02010600040101010101" pitchFamily="2" charset="-122"/>
                <a:ea typeface="华文中宋" panose="02010600040101010101" pitchFamily="2" charset="-122"/>
              </a:rPr>
              <a:t>最大的金融中心。集合了</a:t>
            </a:r>
            <a:r>
              <a:rPr lang="en-US" altLang="zh-CN" dirty="0">
                <a:latin typeface="华文中宋" panose="02010600040101010101" pitchFamily="2" charset="-122"/>
                <a:ea typeface="华文中宋" panose="02010600040101010101" pitchFamily="2" charset="-122"/>
              </a:rPr>
              <a:t>55</a:t>
            </a:r>
            <a:r>
              <a:rPr lang="zh-CN" altLang="zh-CN" dirty="0">
                <a:latin typeface="华文中宋" panose="02010600040101010101" pitchFamily="2" charset="-122"/>
                <a:ea typeface="华文中宋" panose="02010600040101010101" pitchFamily="2" charset="-122"/>
              </a:rPr>
              <a:t>个欧亚民族。黑龙江省的欧洲人比亚洲人更多。各民族杂居通婚。以色列总理内塔尼亚胡的</a:t>
            </a:r>
            <a:r>
              <a:rPr lang="zh-CN" altLang="zh-CN" dirty="0" smtClean="0">
                <a:latin typeface="华文中宋" panose="02010600040101010101" pitchFamily="2" charset="-122"/>
                <a:ea typeface="华文中宋" panose="02010600040101010101" pitchFamily="2" charset="-122"/>
              </a:rPr>
              <a:t>父亲</a:t>
            </a:r>
            <a:r>
              <a:rPr lang="zh-CN" altLang="en-US" dirty="0" smtClean="0">
                <a:latin typeface="华文中宋" panose="02010600040101010101" pitchFamily="2" charset="-122"/>
                <a:ea typeface="华文中宋" panose="02010600040101010101" pitchFamily="2" charset="-122"/>
              </a:rPr>
              <a:t>就</a:t>
            </a:r>
            <a:r>
              <a:rPr lang="zh-CN" altLang="zh-CN" dirty="0" smtClean="0">
                <a:latin typeface="华文中宋" panose="02010600040101010101" pitchFamily="2" charset="-122"/>
                <a:ea typeface="华文中宋" panose="02010600040101010101" pitchFamily="2" charset="-122"/>
              </a:rPr>
              <a:t>曾在</a:t>
            </a:r>
            <a:r>
              <a:rPr lang="zh-CN" altLang="zh-CN" dirty="0">
                <a:latin typeface="华文中宋" panose="02010600040101010101" pitchFamily="2" charset="-122"/>
                <a:ea typeface="华文中宋" panose="02010600040101010101" pitchFamily="2" charset="-122"/>
              </a:rPr>
              <a:t>这里</a:t>
            </a:r>
            <a:r>
              <a:rPr lang="zh-CN" altLang="zh-CN" dirty="0" smtClean="0">
                <a:latin typeface="华文中宋" panose="02010600040101010101" pitchFamily="2" charset="-122"/>
                <a:ea typeface="华文中宋" panose="02010600040101010101" pitchFamily="2" charset="-122"/>
              </a:rPr>
              <a:t>教</a:t>
            </a:r>
            <a:r>
              <a:rPr lang="zh-CN" altLang="en-US" dirty="0" smtClean="0">
                <a:latin typeface="华文中宋" panose="02010600040101010101" pitchFamily="2" charset="-122"/>
                <a:ea typeface="华文中宋" panose="02010600040101010101" pitchFamily="2" charset="-122"/>
              </a:rPr>
              <a:t>授</a:t>
            </a:r>
            <a:r>
              <a:rPr lang="zh-CN" altLang="zh-CN" dirty="0" smtClean="0">
                <a:latin typeface="华文中宋" panose="02010600040101010101" pitchFamily="2" charset="-122"/>
                <a:ea typeface="华文中宋" panose="02010600040101010101" pitchFamily="2" charset="-122"/>
              </a:rPr>
              <a:t>中文</a:t>
            </a:r>
            <a:r>
              <a:rPr lang="zh-CN" altLang="zh-CN" dirty="0">
                <a:latin typeface="华文中宋" panose="02010600040101010101" pitchFamily="2" charset="-122"/>
                <a:ea typeface="华文中宋" panose="02010600040101010101" pitchFamily="2" charset="-122"/>
              </a:rPr>
              <a:t>。临终前说那是他人生中最美好的时光。</a:t>
            </a:r>
          </a:p>
          <a:p>
            <a:endParaRPr lang="zh-CN" altLang="en-US" dirty="0">
              <a:latin typeface="华文中宋" panose="02010600040101010101" pitchFamily="2" charset="-122"/>
              <a:ea typeface="华文中宋" panose="02010600040101010101" pitchFamily="2" charset="-122"/>
            </a:endParaRPr>
          </a:p>
        </p:txBody>
      </p:sp>
      <p:pic>
        <p:nvPicPr>
          <p:cNvPr id="9" name="图片 8" descr="C:\Users\lenovo\Documents\WeChat Files\wxid_ay5konuc3t1912\FileStorage\Temp\39f6b1d158d54d3d476c64db7377c089"/>
          <p:cNvPicPr/>
          <p:nvPr/>
        </p:nvPicPr>
        <p:blipFill>
          <a:blip r:embed="rId4">
            <a:extLst>
              <a:ext uri="{28A0092B-C50C-407E-A947-70E740481C1C}">
                <a14:useLocalDpi xmlns:a14="http://schemas.microsoft.com/office/drawing/2010/main" val="0"/>
              </a:ext>
            </a:extLst>
          </a:blip>
          <a:srcRect/>
          <a:stretch>
            <a:fillRect/>
          </a:stretch>
        </p:blipFill>
        <p:spPr bwMode="auto">
          <a:xfrm>
            <a:off x="7509208" y="692423"/>
            <a:ext cx="3986270" cy="5096162"/>
          </a:xfrm>
          <a:prstGeom prst="rect">
            <a:avLst/>
          </a:prstGeom>
          <a:noFill/>
          <a:ln>
            <a:noFill/>
          </a:ln>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641341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lenovo\Documents\WeChat Files\wxid_ay5konuc3t1912\FileStorage\Temp\b6b53447d70401564949646d0626ebf9.jpg"/>
          <p:cNvPicPr/>
          <p:nvPr/>
        </p:nvPicPr>
        <p:blipFill>
          <a:blip r:embed="rId2">
            <a:extLst>
              <a:ext uri="{28A0092B-C50C-407E-A947-70E740481C1C}">
                <a14:useLocalDpi xmlns:a14="http://schemas.microsoft.com/office/drawing/2010/main" val="0"/>
              </a:ext>
            </a:extLst>
          </a:blip>
          <a:srcRect/>
          <a:stretch>
            <a:fillRect/>
          </a:stretch>
        </p:blipFill>
        <p:spPr bwMode="auto">
          <a:xfrm>
            <a:off x="208395" y="1"/>
            <a:ext cx="3282950" cy="3408218"/>
          </a:xfrm>
          <a:prstGeom prst="rect">
            <a:avLst/>
          </a:prstGeom>
          <a:noFill/>
          <a:ln>
            <a:noFill/>
          </a:ln>
        </p:spPr>
      </p:pic>
      <p:pic>
        <p:nvPicPr>
          <p:cNvPr id="3" name="图片 2" descr="C:\Users\lenovo\Documents\WeChat Files\wxid_ay5konuc3t1912\FileStorage\Temp\998d2710fbd242aae2fd52a89ddd1d72.jpg"/>
          <p:cNvPicPr/>
          <p:nvPr/>
        </p:nvPicPr>
        <p:blipFill>
          <a:blip r:embed="rId3">
            <a:extLst>
              <a:ext uri="{28A0092B-C50C-407E-A947-70E740481C1C}">
                <a14:useLocalDpi xmlns:a14="http://schemas.microsoft.com/office/drawing/2010/main" val="0"/>
              </a:ext>
            </a:extLst>
          </a:blip>
          <a:srcRect/>
          <a:stretch>
            <a:fillRect/>
          </a:stretch>
        </p:blipFill>
        <p:spPr bwMode="auto">
          <a:xfrm>
            <a:off x="3491345" y="2"/>
            <a:ext cx="4701310" cy="3408218"/>
          </a:xfrm>
          <a:prstGeom prst="rect">
            <a:avLst/>
          </a:prstGeom>
          <a:noFill/>
          <a:ln>
            <a:noFill/>
          </a:ln>
        </p:spPr>
      </p:pic>
      <p:pic>
        <p:nvPicPr>
          <p:cNvPr id="4" name="图片 3" descr="C:\Users\lenovo\Documents\WeChat Files\wxid_ay5konuc3t1912\FileStorage\Temp\cf833ed68c664f4a23180b2ca079992b.jpg"/>
          <p:cNvPicPr/>
          <p:nvPr/>
        </p:nvPicPr>
        <p:blipFill>
          <a:blip r:embed="rId4">
            <a:extLst>
              <a:ext uri="{28A0092B-C50C-407E-A947-70E740481C1C}">
                <a14:useLocalDpi xmlns:a14="http://schemas.microsoft.com/office/drawing/2010/main" val="0"/>
              </a:ext>
            </a:extLst>
          </a:blip>
          <a:srcRect/>
          <a:stretch>
            <a:fillRect/>
          </a:stretch>
        </p:blipFill>
        <p:spPr bwMode="auto">
          <a:xfrm>
            <a:off x="7666182" y="2"/>
            <a:ext cx="4525818" cy="3408218"/>
          </a:xfrm>
          <a:prstGeom prst="rect">
            <a:avLst/>
          </a:prstGeom>
          <a:noFill/>
          <a:ln>
            <a:noFill/>
          </a:ln>
        </p:spPr>
      </p:pic>
      <p:pic>
        <p:nvPicPr>
          <p:cNvPr id="5" name="图片 4" descr="C:\Users\lenovo\Documents\WeChat Files\wxid_ay5konuc3t1912\FileStorage\Temp\0809b8e91a337148a2712030c9c81a43.jpg"/>
          <p:cNvPicPr/>
          <p:nvPr/>
        </p:nvPicPr>
        <p:blipFill>
          <a:blip r:embed="rId5">
            <a:extLst>
              <a:ext uri="{28A0092B-C50C-407E-A947-70E740481C1C}">
                <a14:useLocalDpi xmlns:a14="http://schemas.microsoft.com/office/drawing/2010/main" val="0"/>
              </a:ext>
            </a:extLst>
          </a:blip>
          <a:srcRect/>
          <a:stretch>
            <a:fillRect/>
          </a:stretch>
        </p:blipFill>
        <p:spPr bwMode="auto">
          <a:xfrm>
            <a:off x="3491345" y="3408219"/>
            <a:ext cx="4572000" cy="3449781"/>
          </a:xfrm>
          <a:prstGeom prst="rect">
            <a:avLst/>
          </a:prstGeom>
          <a:noFill/>
          <a:ln>
            <a:noFill/>
          </a:ln>
        </p:spPr>
      </p:pic>
      <p:pic>
        <p:nvPicPr>
          <p:cNvPr id="6" name="图片 5" descr="C:\Users\lenovo\Documents\WeChat Files\wxid_ay5konuc3t1912\FileStorage\Temp\adf2fe3fa193f1eeb5dc0ac4e9f84ff9.jpg"/>
          <p:cNvPicPr/>
          <p:nvPr/>
        </p:nvPicPr>
        <p:blipFill>
          <a:blip r:embed="rId6">
            <a:extLst>
              <a:ext uri="{28A0092B-C50C-407E-A947-70E740481C1C}">
                <a14:useLocalDpi xmlns:a14="http://schemas.microsoft.com/office/drawing/2010/main" val="0"/>
              </a:ext>
            </a:extLst>
          </a:blip>
          <a:srcRect/>
          <a:stretch>
            <a:fillRect/>
          </a:stretch>
        </p:blipFill>
        <p:spPr bwMode="auto">
          <a:xfrm>
            <a:off x="7666182" y="3408218"/>
            <a:ext cx="4525818" cy="3449782"/>
          </a:xfrm>
          <a:prstGeom prst="rect">
            <a:avLst/>
          </a:prstGeom>
          <a:noFill/>
          <a:ln>
            <a:noFill/>
          </a:ln>
        </p:spPr>
      </p:pic>
      <p:pic>
        <p:nvPicPr>
          <p:cNvPr id="7" name="图片 6" descr="C:\Users\lenovo\Documents\WeChat Files\wxid_ay5konuc3t1912\FileStorage\Temp\3a9bf861178834c8409a5a2c9bc1744e.jpg"/>
          <p:cNvPicPr/>
          <p:nvPr/>
        </p:nvPicPr>
        <p:blipFill>
          <a:blip r:embed="rId7">
            <a:extLst>
              <a:ext uri="{28A0092B-C50C-407E-A947-70E740481C1C}">
                <a14:useLocalDpi xmlns:a14="http://schemas.microsoft.com/office/drawing/2010/main" val="0"/>
              </a:ext>
            </a:extLst>
          </a:blip>
          <a:srcRect/>
          <a:stretch>
            <a:fillRect/>
          </a:stretch>
        </p:blipFill>
        <p:spPr bwMode="auto">
          <a:xfrm>
            <a:off x="208395" y="3472872"/>
            <a:ext cx="3920260" cy="3385127"/>
          </a:xfrm>
          <a:prstGeom prst="rect">
            <a:avLst/>
          </a:prstGeom>
          <a:noFill/>
          <a:ln>
            <a:noFill/>
          </a:ln>
        </p:spPr>
      </p:pic>
    </p:spTree>
    <p:extLst>
      <p:ext uri="{BB962C8B-B14F-4D97-AF65-F5344CB8AC3E}">
        <p14:creationId xmlns:p14="http://schemas.microsoft.com/office/powerpoint/2010/main" val="626169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51710" y="1505527"/>
            <a:ext cx="6077528" cy="4524315"/>
          </a:xfrm>
          <a:prstGeom prst="rect">
            <a:avLst/>
          </a:prstGeom>
          <a:noFill/>
        </p:spPr>
        <p:txBody>
          <a:bodyPr wrap="square" rtlCol="0">
            <a:spAutoFit/>
          </a:bodyPr>
          <a:lstStyle/>
          <a:p>
            <a:r>
              <a:rPr lang="zh-CN" altLang="en-US" sz="3600" dirty="0">
                <a:latin typeface="华文中宋" panose="02010600040101010101" pitchFamily="2" charset="-122"/>
                <a:ea typeface="华文中宋" panose="02010600040101010101" pitchFamily="2" charset="-122"/>
              </a:rPr>
              <a:t>中东铁路是沙俄殖民主义侵略扩张政策的产物，但客观上促进了哈尔滨近代城市的形成。中东铁路建成后，哈尔滨作为中东铁路的枢纽，逐步演进为近代城市，并迅速崛起，成为远东著名的工商巨埠。</a:t>
            </a:r>
            <a:endParaRPr lang="zh-CN" altLang="en-US" sz="3600" dirty="0">
              <a:latin typeface="华文中宋" panose="02010600040101010101" pitchFamily="2" charset="-122"/>
              <a:ea typeface="华文中宋" panose="02010600040101010101" pitchFamily="2" charset="-122"/>
            </a:endParaRPr>
          </a:p>
        </p:txBody>
      </p:sp>
      <p:sp>
        <p:nvSpPr>
          <p:cNvPr id="4" name="TextBox 3"/>
          <p:cNvSpPr txBox="1">
            <a:spLocks noChangeArrowheads="1"/>
          </p:cNvSpPr>
          <p:nvPr/>
        </p:nvSpPr>
        <p:spPr bwMode="auto">
          <a:xfrm>
            <a:off x="1876926" y="481263"/>
            <a:ext cx="9144000" cy="369888"/>
          </a:xfrm>
          <a:prstGeom prst="rect">
            <a:avLst/>
          </a:prstGeom>
          <a:noFill/>
          <a:ln w="9525">
            <a:noFill/>
            <a:miter lim="800000"/>
            <a:headEnd/>
            <a:tailEnd/>
          </a:ln>
        </p:spPr>
        <p:txBody>
          <a:bodyPr>
            <a:spAutoFit/>
          </a:bodyPr>
          <a:lstStyle/>
          <a:p>
            <a:endParaRPr lang="zh-CN" altLang="en-US"/>
          </a:p>
        </p:txBody>
      </p:sp>
      <p:sp>
        <p:nvSpPr>
          <p:cNvPr id="5" name="矩形 4"/>
          <p:cNvSpPr/>
          <p:nvPr/>
        </p:nvSpPr>
        <p:spPr>
          <a:xfrm>
            <a:off x="1563539" y="481265"/>
            <a:ext cx="9775835"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1923290" y="702675"/>
            <a:ext cx="8633874" cy="584775"/>
          </a:xfrm>
          <a:prstGeom prst="rect">
            <a:avLst/>
          </a:prstGeom>
        </p:spPr>
        <p:txBody>
          <a:bodyPr wrap="square">
            <a:spAutoFit/>
          </a:bodyPr>
          <a:lstStyle/>
          <a:p>
            <a:pPr lvl="0"/>
            <a:r>
              <a:rPr lang="zh-CN" altLang="en-US" sz="3200" b="1" dirty="0">
                <a:latin typeface="华文中宋" panose="02010600040101010101" pitchFamily="2" charset="-122"/>
                <a:ea typeface="华文中宋" panose="02010600040101010101" pitchFamily="2" charset="-122"/>
              </a:rPr>
              <a:t>铁路上崛起的</a:t>
            </a:r>
            <a:r>
              <a:rPr lang="zh-CN" altLang="en-US" sz="3200" b="1" dirty="0" smtClean="0">
                <a:latin typeface="华文中宋" panose="02010600040101010101" pitchFamily="2" charset="-122"/>
                <a:ea typeface="华文中宋" panose="02010600040101010101" pitchFamily="2" charset="-122"/>
              </a:rPr>
              <a:t>新城市</a:t>
            </a:r>
            <a:r>
              <a:rPr lang="en-US" altLang="zh-CN" sz="3200" b="1" dirty="0" smtClean="0"/>
              <a:t>----</a:t>
            </a:r>
            <a:r>
              <a:rPr lang="zh-CN" altLang="en-US" sz="3200" b="1" dirty="0" smtClean="0">
                <a:latin typeface="方正粗黑宋简体" pitchFamily="2" charset="-122"/>
                <a:ea typeface="方正粗黑宋简体" pitchFamily="2" charset="-122"/>
              </a:rPr>
              <a:t>哈尔滨市</a:t>
            </a:r>
            <a:r>
              <a:rPr lang="zh-CN" altLang="en-US" sz="3100" b="1" dirty="0" smtClean="0">
                <a:latin typeface="方正粗黑宋简体" pitchFamily="2" charset="-122"/>
                <a:ea typeface="方正粗黑宋简体" pitchFamily="2" charset="-122"/>
              </a:rPr>
              <a:t>诞生的背景</a:t>
            </a:r>
            <a:endParaRPr lang="zh-CN" altLang="en-US" sz="3100" b="1" dirty="0">
              <a:latin typeface="方正粗黑宋简体" pitchFamily="2" charset="-122"/>
              <a:ea typeface="方正粗黑宋简体" pitchFamily="2"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315" y="0"/>
            <a:ext cx="628650" cy="762000"/>
          </a:xfrm>
          <a:prstGeom prst="rect">
            <a:avLst/>
          </a:prstGeom>
        </p:spPr>
      </p:pic>
      <p:pic>
        <p:nvPicPr>
          <p:cNvPr id="8" name="图片 7" descr="C:\Users\lenovo\Documents\WeChat Files\wxid_ay5konuc3t1912\FileStorage\Temp\b8ebf3f1f07165571d2abf54cd92ab88"/>
          <p:cNvPicPr/>
          <p:nvPr/>
        </p:nvPicPr>
        <p:blipFill>
          <a:blip r:embed="rId3">
            <a:extLst>
              <a:ext uri="{28A0092B-C50C-407E-A947-70E740481C1C}">
                <a14:useLocalDpi xmlns:a14="http://schemas.microsoft.com/office/drawing/2010/main" val="0"/>
              </a:ext>
            </a:extLst>
          </a:blip>
          <a:srcRect/>
          <a:stretch>
            <a:fillRect/>
          </a:stretch>
        </p:blipFill>
        <p:spPr bwMode="auto">
          <a:xfrm>
            <a:off x="7629238" y="1425200"/>
            <a:ext cx="3553119" cy="5123543"/>
          </a:xfrm>
          <a:prstGeom prst="rect">
            <a:avLst/>
          </a:prstGeom>
          <a:noFill/>
          <a:ln>
            <a:noFill/>
          </a:ln>
        </p:spPr>
      </p:pic>
    </p:spTree>
    <p:extLst>
      <p:ext uri="{BB962C8B-B14F-4D97-AF65-F5344CB8AC3E}">
        <p14:creationId xmlns:p14="http://schemas.microsoft.com/office/powerpoint/2010/main" val="2855990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lenovo\Documents\WeChat Files\wxid_ay5konuc3t1912\FileStorage\Temp\36c5c80dbb6b60497144e0f9c1d0a373.jpg"/>
          <p:cNvPicPr/>
          <p:nvPr/>
        </p:nvPicPr>
        <p:blipFill>
          <a:blip r:embed="rId2">
            <a:extLst>
              <a:ext uri="{28A0092B-C50C-407E-A947-70E740481C1C}">
                <a14:useLocalDpi xmlns:a14="http://schemas.microsoft.com/office/drawing/2010/main" val="0"/>
              </a:ext>
            </a:extLst>
          </a:blip>
          <a:srcRect/>
          <a:stretch>
            <a:fillRect/>
          </a:stretch>
        </p:blipFill>
        <p:spPr bwMode="auto">
          <a:xfrm>
            <a:off x="189172" y="0"/>
            <a:ext cx="4253519" cy="3029527"/>
          </a:xfrm>
          <a:prstGeom prst="rect">
            <a:avLst/>
          </a:prstGeom>
          <a:noFill/>
          <a:ln>
            <a:noFill/>
          </a:ln>
        </p:spPr>
      </p:pic>
      <p:pic>
        <p:nvPicPr>
          <p:cNvPr id="3" name="图片 2" descr="C:\Users\lenovo\Documents\WeChat Files\wxid_ay5konuc3t1912\FileStorage\Temp\43eb7ebfab57d684fd6c93b05d51cfd3.jpg"/>
          <p:cNvPicPr/>
          <p:nvPr/>
        </p:nvPicPr>
        <p:blipFill>
          <a:blip r:embed="rId3">
            <a:extLst>
              <a:ext uri="{28A0092B-C50C-407E-A947-70E740481C1C}">
                <a14:useLocalDpi xmlns:a14="http://schemas.microsoft.com/office/drawing/2010/main" val="0"/>
              </a:ext>
            </a:extLst>
          </a:blip>
          <a:srcRect/>
          <a:stretch>
            <a:fillRect/>
          </a:stretch>
        </p:blipFill>
        <p:spPr bwMode="auto">
          <a:xfrm>
            <a:off x="189172" y="3549015"/>
            <a:ext cx="2955493" cy="3308985"/>
          </a:xfrm>
          <a:prstGeom prst="rect">
            <a:avLst/>
          </a:prstGeom>
          <a:noFill/>
          <a:ln>
            <a:noFill/>
          </a:ln>
        </p:spPr>
      </p:pic>
      <p:pic>
        <p:nvPicPr>
          <p:cNvPr id="4" name="图片 3" descr="C:\Users\lenovo\Documents\WeChat Files\wxid_ay5konuc3t1912\FileStorage\Temp\ee0f6d26c9cc7fe50a2527c7279afe93.jpg"/>
          <p:cNvPicPr/>
          <p:nvPr/>
        </p:nvPicPr>
        <p:blipFill>
          <a:blip r:embed="rId4">
            <a:extLst>
              <a:ext uri="{28A0092B-C50C-407E-A947-70E740481C1C}">
                <a14:useLocalDpi xmlns:a14="http://schemas.microsoft.com/office/drawing/2010/main" val="0"/>
              </a:ext>
            </a:extLst>
          </a:blip>
          <a:srcRect/>
          <a:stretch>
            <a:fillRect/>
          </a:stretch>
        </p:blipFill>
        <p:spPr bwMode="auto">
          <a:xfrm>
            <a:off x="7195126" y="0"/>
            <a:ext cx="4996873" cy="3029527"/>
          </a:xfrm>
          <a:prstGeom prst="rect">
            <a:avLst/>
          </a:prstGeom>
          <a:noFill/>
          <a:ln>
            <a:noFill/>
          </a:ln>
        </p:spPr>
      </p:pic>
      <p:pic>
        <p:nvPicPr>
          <p:cNvPr id="5" name="图片 4" descr="C:\Users\lenovo\Documents\WeChat Files\wxid_ay5konuc3t1912\FileStorage\Temp\b4ed9789e4d8a6cfbd4412446ff1d926.jpg"/>
          <p:cNvPicPr/>
          <p:nvPr/>
        </p:nvPicPr>
        <p:blipFill>
          <a:blip r:embed="rId5">
            <a:extLst>
              <a:ext uri="{28A0092B-C50C-407E-A947-70E740481C1C}">
                <a14:useLocalDpi xmlns:a14="http://schemas.microsoft.com/office/drawing/2010/main" val="0"/>
              </a:ext>
            </a:extLst>
          </a:blip>
          <a:srcRect/>
          <a:stretch>
            <a:fillRect/>
          </a:stretch>
        </p:blipFill>
        <p:spPr bwMode="auto">
          <a:xfrm>
            <a:off x="3024593" y="3549015"/>
            <a:ext cx="5274310" cy="3308985"/>
          </a:xfrm>
          <a:prstGeom prst="rect">
            <a:avLst/>
          </a:prstGeom>
          <a:noFill/>
          <a:ln>
            <a:noFill/>
          </a:ln>
        </p:spPr>
      </p:pic>
      <p:pic>
        <p:nvPicPr>
          <p:cNvPr id="6" name="图片 5" descr="C:\Users\lenovo\Documents\WeChat Files\wxid_ay5konuc3t1912\FileStorage\Temp\51e638b8d9225b2fa2b9c0a138cf7f56.jpg"/>
          <p:cNvPicPr/>
          <p:nvPr/>
        </p:nvPicPr>
        <p:blipFill>
          <a:blip r:embed="rId6">
            <a:extLst>
              <a:ext uri="{28A0092B-C50C-407E-A947-70E740481C1C}">
                <a14:useLocalDpi xmlns:a14="http://schemas.microsoft.com/office/drawing/2010/main" val="0"/>
              </a:ext>
            </a:extLst>
          </a:blip>
          <a:srcRect/>
          <a:stretch>
            <a:fillRect/>
          </a:stretch>
        </p:blipFill>
        <p:spPr bwMode="auto">
          <a:xfrm>
            <a:off x="7823200" y="3549014"/>
            <a:ext cx="4364209" cy="3308985"/>
          </a:xfrm>
          <a:prstGeom prst="rect">
            <a:avLst/>
          </a:prstGeom>
          <a:noFill/>
          <a:ln>
            <a:noFill/>
          </a:ln>
        </p:spPr>
      </p:pic>
      <p:pic>
        <p:nvPicPr>
          <p:cNvPr id="7" name="图片 6" descr="C:\Users\lenovo\Documents\WeChat Files\wxid_ay5konuc3t1912\FileStorage\Temp\fa8777eb2c0fec5662a7ee6de3d079d2.jpg"/>
          <p:cNvPicPr/>
          <p:nvPr/>
        </p:nvPicPr>
        <p:blipFill>
          <a:blip r:embed="rId7">
            <a:extLst>
              <a:ext uri="{28A0092B-C50C-407E-A947-70E740481C1C}">
                <a14:useLocalDpi xmlns:a14="http://schemas.microsoft.com/office/drawing/2010/main" val="0"/>
              </a:ext>
            </a:extLst>
          </a:blip>
          <a:srcRect/>
          <a:stretch>
            <a:fillRect/>
          </a:stretch>
        </p:blipFill>
        <p:spPr bwMode="auto">
          <a:xfrm>
            <a:off x="4276436" y="0"/>
            <a:ext cx="3768437" cy="3029527"/>
          </a:xfrm>
          <a:prstGeom prst="rect">
            <a:avLst/>
          </a:prstGeom>
          <a:noFill/>
          <a:ln>
            <a:noFill/>
          </a:ln>
        </p:spPr>
      </p:pic>
      <p:sp>
        <p:nvSpPr>
          <p:cNvPr id="8" name="文本框 7"/>
          <p:cNvSpPr txBox="1"/>
          <p:nvPr/>
        </p:nvSpPr>
        <p:spPr>
          <a:xfrm>
            <a:off x="406400" y="3094182"/>
            <a:ext cx="11342254" cy="369332"/>
          </a:xfrm>
          <a:prstGeom prst="rect">
            <a:avLst/>
          </a:prstGeom>
          <a:noFill/>
        </p:spPr>
        <p:txBody>
          <a:bodyPr wrap="square" rtlCol="0">
            <a:spAutoFit/>
          </a:bodyPr>
          <a:lstStyle/>
          <a:p>
            <a:r>
              <a:rPr lang="en-US" altLang="zh-CN" dirty="0"/>
              <a:t>1920</a:t>
            </a:r>
            <a:r>
              <a:rPr lang="zh-CN" altLang="en-US" dirty="0"/>
              <a:t>年代末，哈尔滨作为东北城市，一直到</a:t>
            </a:r>
            <a:r>
              <a:rPr lang="en-US" altLang="zh-CN" dirty="0"/>
              <a:t>1931</a:t>
            </a:r>
            <a:r>
              <a:rPr lang="zh-CN" altLang="en-US" dirty="0"/>
              <a:t>年</a:t>
            </a:r>
            <a:r>
              <a:rPr lang="en-US" altLang="zh-CN" dirty="0"/>
              <a:t>918</a:t>
            </a:r>
            <a:r>
              <a:rPr lang="zh-CN" altLang="en-US" dirty="0"/>
              <a:t>前，都是远东最大的金融中心。各国驻在哈尔滨的银行</a:t>
            </a:r>
            <a:r>
              <a:rPr lang="zh-CN" altLang="en-US" dirty="0" smtClean="0"/>
              <a:t>。</a:t>
            </a:r>
            <a:endParaRPr lang="zh-CN" altLang="en-US" dirty="0"/>
          </a:p>
        </p:txBody>
      </p:sp>
    </p:spTree>
    <p:extLst>
      <p:ext uri="{BB962C8B-B14F-4D97-AF65-F5344CB8AC3E}">
        <p14:creationId xmlns:p14="http://schemas.microsoft.com/office/powerpoint/2010/main" val="73450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87056" y="803563"/>
            <a:ext cx="6918036" cy="5509200"/>
          </a:xfrm>
          <a:prstGeom prst="rect">
            <a:avLst/>
          </a:prstGeom>
          <a:noFill/>
        </p:spPr>
        <p:txBody>
          <a:bodyPr wrap="square" rtlCol="0">
            <a:spAutoFit/>
          </a:bodyPr>
          <a:lstStyle/>
          <a:p>
            <a:r>
              <a:rPr lang="zh-CN" altLang="en-US" sz="3200" dirty="0" smtClean="0">
                <a:latin typeface="华文中宋" panose="02010600040101010101" pitchFamily="2" charset="-122"/>
                <a:ea typeface="华文中宋" panose="02010600040101010101" pitchFamily="2" charset="-122"/>
              </a:rPr>
              <a:t>      大批</a:t>
            </a:r>
            <a:r>
              <a:rPr lang="zh-CN" altLang="en-US" sz="3200" dirty="0">
                <a:latin typeface="华文中宋" panose="02010600040101010101" pitchFamily="2" charset="-122"/>
                <a:ea typeface="华文中宋" panose="02010600040101010101" pitchFamily="2" charset="-122"/>
              </a:rPr>
              <a:t>俄侨的涌入，使哈尔滨充满了异国风情，古典文艺复兴式、巴洛克式、拜占庭式、浪漫主义、折衷主义、新艺术运动等各个流派的建筑风格各异，给哈尔滨带来了“东方小巴黎”的美誉</a:t>
            </a:r>
            <a:r>
              <a:rPr lang="zh-CN" altLang="en-US" sz="3200" dirty="0" smtClean="0">
                <a:latin typeface="华文中宋" panose="02010600040101010101" pitchFamily="2" charset="-122"/>
                <a:ea typeface="华文中宋" panose="02010600040101010101" pitchFamily="2" charset="-122"/>
              </a:rPr>
              <a:t>。</a:t>
            </a:r>
            <a:endParaRPr lang="en-US" altLang="zh-CN" sz="3200" dirty="0" smtClean="0">
              <a:latin typeface="华文中宋" panose="02010600040101010101" pitchFamily="2" charset="-122"/>
              <a:ea typeface="华文中宋" panose="02010600040101010101" pitchFamily="2" charset="-122"/>
            </a:endParaRPr>
          </a:p>
          <a:p>
            <a:r>
              <a:rPr lang="zh-CN" altLang="en-US" sz="3200" dirty="0" smtClean="0">
                <a:latin typeface="华文中宋" panose="02010600040101010101" pitchFamily="2" charset="-122"/>
                <a:ea typeface="华文中宋" panose="02010600040101010101" pitchFamily="2" charset="-122"/>
              </a:rPr>
              <a:t>      在</a:t>
            </a:r>
            <a:r>
              <a:rPr lang="zh-CN" altLang="en-US" sz="3200" dirty="0">
                <a:latin typeface="华文中宋" panose="02010600040101010101" pitchFamily="2" charset="-122"/>
                <a:ea typeface="华文中宋" panose="02010600040101010101" pitchFamily="2" charset="-122"/>
              </a:rPr>
              <a:t>政治、经济、文化等多方面因素的共同作用下，哈尔滨近代城市飞速发展，成为当时世界上国际化程度较高的城市，中西合璧的文化使哈尔滨这座移民城市形成了独特的风格。</a:t>
            </a:r>
            <a:endParaRPr lang="zh-CN" altLang="en-US" sz="3200" dirty="0">
              <a:latin typeface="华文中宋" panose="02010600040101010101" pitchFamily="2" charset="-122"/>
              <a:ea typeface="华文中宋" panose="02010600040101010101" pitchFamily="2" charset="-122"/>
            </a:endParaRPr>
          </a:p>
        </p:txBody>
      </p:sp>
      <p:pic>
        <p:nvPicPr>
          <p:cNvPr id="3" name="图片 2" descr="C:\Users\lenovo\Documents\WeChat Files\wxid_ay5konuc3t1912\FileStorage\Temp\221088fb39976f8cf23dba7f193aff84"/>
          <p:cNvPicPr/>
          <p:nvPr/>
        </p:nvPicPr>
        <p:blipFill>
          <a:blip r:embed="rId2">
            <a:extLst>
              <a:ext uri="{28A0092B-C50C-407E-A947-70E740481C1C}">
                <a14:useLocalDpi xmlns:a14="http://schemas.microsoft.com/office/drawing/2010/main" val="0"/>
              </a:ext>
            </a:extLst>
          </a:blip>
          <a:srcRect/>
          <a:stretch>
            <a:fillRect/>
          </a:stretch>
        </p:blipFill>
        <p:spPr bwMode="auto">
          <a:xfrm>
            <a:off x="8266545" y="147782"/>
            <a:ext cx="2881890" cy="6555278"/>
          </a:xfrm>
          <a:prstGeom prst="rect">
            <a:avLst/>
          </a:prstGeom>
          <a:noFill/>
          <a:ln>
            <a:noFill/>
          </a:ln>
        </p:spPr>
      </p:pic>
    </p:spTree>
    <p:extLst>
      <p:ext uri="{BB962C8B-B14F-4D97-AF65-F5344CB8AC3E}">
        <p14:creationId xmlns:p14="http://schemas.microsoft.com/office/powerpoint/2010/main" val="1836905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477107" y="729761"/>
          <a:ext cx="8964305" cy="6022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4"/>
          <p:cNvSpPr txBox="1">
            <a:spLocks noChangeArrowheads="1"/>
          </p:cNvSpPr>
          <p:nvPr/>
        </p:nvSpPr>
        <p:spPr bwMode="auto">
          <a:xfrm>
            <a:off x="2324466" y="449125"/>
            <a:ext cx="5759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汉仪书魂体简" pitchFamily="1" charset="-122"/>
              <a:ea typeface="汉仪书魂体简" pitchFamily="1" charset="-122"/>
            </a:endParaRPr>
          </a:p>
        </p:txBody>
      </p:sp>
      <p:sp>
        <p:nvSpPr>
          <p:cNvPr id="5" name="TextBox 3"/>
          <p:cNvSpPr txBox="1">
            <a:spLocks noChangeArrowheads="1"/>
          </p:cNvSpPr>
          <p:nvPr/>
        </p:nvSpPr>
        <p:spPr bwMode="auto">
          <a:xfrm>
            <a:off x="1876926" y="481262"/>
            <a:ext cx="9144000" cy="369332"/>
          </a:xfrm>
          <a:prstGeom prst="rect">
            <a:avLst/>
          </a:prstGeom>
          <a:noFill/>
          <a:ln w="9525">
            <a:noFill/>
            <a:miter lim="800000"/>
            <a:headEnd/>
            <a:tailEnd/>
          </a:ln>
        </p:spPr>
        <p:txBody>
          <a:bodyPr wrap="square">
            <a:spAutoFit/>
          </a:bodyPr>
          <a:lstStyle/>
          <a:p>
            <a:endParaRPr lang="zh-CN" altLang="en-US"/>
          </a:p>
        </p:txBody>
      </p:sp>
      <p:sp>
        <p:nvSpPr>
          <p:cNvPr id="6" name="矩形 5"/>
          <p:cNvSpPr/>
          <p:nvPr/>
        </p:nvSpPr>
        <p:spPr>
          <a:xfrm>
            <a:off x="1563539" y="481265"/>
            <a:ext cx="9775835" cy="84637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6"/>
          <p:cNvSpPr txBox="1"/>
          <p:nvPr/>
        </p:nvSpPr>
        <p:spPr>
          <a:xfrm>
            <a:off x="1943100" y="536331"/>
            <a:ext cx="3675185" cy="707886"/>
          </a:xfrm>
          <a:prstGeom prst="rect">
            <a:avLst/>
          </a:prstGeom>
          <a:noFill/>
        </p:spPr>
        <p:txBody>
          <a:bodyPr wrap="square" rtlCol="0">
            <a:spAutoFit/>
          </a:bodyPr>
          <a:lstStyle/>
          <a:p>
            <a:r>
              <a:rPr lang="zh-CN" altLang="en-US" sz="4000" dirty="0" smtClean="0">
                <a:solidFill>
                  <a:schemeClr val="bg1"/>
                </a:solidFill>
                <a:latin typeface="华文琥珀" pitchFamily="2" charset="-122"/>
                <a:ea typeface="华文琥珀" pitchFamily="2" charset="-122"/>
              </a:rPr>
              <a:t>哈 尔 滨 印 象</a:t>
            </a:r>
            <a:endParaRPr lang="zh-CN" altLang="en-US" sz="4000" dirty="0">
              <a:solidFill>
                <a:schemeClr val="bg1"/>
              </a:solidFill>
              <a:latin typeface="华文琥珀" pitchFamily="2" charset="-122"/>
              <a:ea typeface="华文琥珀" pitchFamily="2" charset="-122"/>
            </a:endParaRPr>
          </a:p>
        </p:txBody>
      </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881" y="0"/>
            <a:ext cx="628650" cy="762000"/>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445480" y="1440351"/>
            <a:ext cx="82804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a:p>
            <a:pPr eaLnBrk="1" hangingPunct="1"/>
            <a:endParaRPr lang="zh-CN" altLang="en-US"/>
          </a:p>
        </p:txBody>
      </p:sp>
      <p:pic>
        <p:nvPicPr>
          <p:cNvPr id="3" name="Picture 4" descr="C:\Documents and Settings\Wu_Xinghua\桌面\5316426_9900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0305" y="1873738"/>
            <a:ext cx="3744912"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8"/>
          <p:cNvSpPr txBox="1">
            <a:spLocks noChangeArrowheads="1"/>
          </p:cNvSpPr>
          <p:nvPr/>
        </p:nvSpPr>
        <p:spPr bwMode="auto">
          <a:xfrm>
            <a:off x="2958367" y="5185263"/>
            <a:ext cx="31845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9pPr>
          </a:lstStyle>
          <a:p>
            <a:pPr eaLnBrk="1" hangingPunct="1"/>
            <a:r>
              <a:rPr lang="zh-CN" altLang="en-US" sz="2400" i="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哈尔滨犹太老会堂</a:t>
            </a:r>
          </a:p>
          <a:p>
            <a:pPr eaLnBrk="1" hangingPunct="1"/>
            <a:endParaRPr lang="zh-CN" altLang="en-US" sz="2000" i="0" dirty="0">
              <a:solidFill>
                <a:srgbClr val="FF0000"/>
              </a:solidFill>
              <a:latin typeface="黑体" panose="02010600030101010101" pitchFamily="49" charset="-122"/>
              <a:ea typeface="黑体" panose="02010600030101010101" pitchFamily="49" charset="-122"/>
            </a:endParaRPr>
          </a:p>
        </p:txBody>
      </p:sp>
      <p:pic>
        <p:nvPicPr>
          <p:cNvPr id="5" name="图片 2" descr="u=452037729,2405596416&amp;fm=21&amp;gp=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3992" y="1873738"/>
            <a:ext cx="40306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1"/>
          <p:cNvSpPr txBox="1"/>
          <p:nvPr/>
        </p:nvSpPr>
        <p:spPr>
          <a:xfrm>
            <a:off x="2274129" y="747295"/>
            <a:ext cx="1970405" cy="640082"/>
          </a:xfrm>
          <a:prstGeom prst="rect">
            <a:avLst/>
          </a:prstGeom>
          <a:noFill/>
        </p:spPr>
        <p:txBody>
          <a:bodyPr>
            <a:spAutoFit/>
            <a:scene3d>
              <a:camera prst="orthographicFront"/>
              <a:lightRig rig="threePt" dir="t"/>
            </a:scene3d>
          </a:bodyPr>
          <a:lstStyle/>
          <a:p>
            <a:pPr>
              <a:defRPr/>
            </a:pPr>
            <a:r>
              <a:rPr lang="zh-CN" altLang="en-US" sz="3600" i="0" noProof="1">
                <a:ln w="22225">
                  <a:solidFill>
                    <a:schemeClr val="accent2"/>
                  </a:solidFill>
                  <a:prstDash val="solid"/>
                </a:ln>
                <a:solidFill>
                  <a:schemeClr val="accent2">
                    <a:lumMod val="40000"/>
                    <a:lumOff val="60000"/>
                  </a:schemeClr>
                </a:solidFill>
                <a:latin typeface="黑体" panose="02010600030101010101" pitchFamily="49" charset="-122"/>
                <a:ea typeface="黑体" panose="02010600030101010101" pitchFamily="49" charset="-122"/>
                <a:cs typeface="+mn-ea"/>
              </a:rPr>
              <a:t>包容</a:t>
            </a:r>
            <a:endParaRPr lang="zh-CN" altLang="en-US" sz="3600" i="0" noProof="1">
              <a:ln w="22225">
                <a:solidFill>
                  <a:schemeClr val="accent2"/>
                </a:solidFill>
                <a:prstDash val="solid"/>
              </a:ln>
              <a:solidFill>
                <a:schemeClr val="accent2">
                  <a:lumMod val="40000"/>
                  <a:lumOff val="60000"/>
                </a:schemeClr>
              </a:solidFill>
              <a:latin typeface="黑体" panose="02010600030101010101" pitchFamily="49" charset="-122"/>
              <a:ea typeface="黑体" panose="02010600030101010101" pitchFamily="49"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75" y="0"/>
            <a:ext cx="628650" cy="762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568" y="2179782"/>
            <a:ext cx="5321675" cy="3740727"/>
          </a:xfrm>
          <a:prstGeom prst="rect">
            <a:avLst/>
          </a:prstGeom>
        </p:spPr>
      </p:pic>
      <p:sp>
        <p:nvSpPr>
          <p:cNvPr id="4" name="文本框 3"/>
          <p:cNvSpPr txBox="1"/>
          <p:nvPr/>
        </p:nvSpPr>
        <p:spPr>
          <a:xfrm>
            <a:off x="1499320" y="1333171"/>
            <a:ext cx="4886036" cy="5262979"/>
          </a:xfrm>
          <a:prstGeom prst="rect">
            <a:avLst/>
          </a:prstGeom>
          <a:noFill/>
        </p:spPr>
        <p:txBody>
          <a:bodyPr wrap="square" rtlCol="0">
            <a:spAutoFit/>
          </a:bodyPr>
          <a:lstStyle/>
          <a:p>
            <a:r>
              <a:rPr lang="en-US" altLang="zh-CN" sz="2400" dirty="0">
                <a:latin typeface="华文中宋" panose="02010600040101010101" pitchFamily="2" charset="-122"/>
                <a:ea typeface="华文中宋" panose="02010600040101010101" pitchFamily="2" charset="-122"/>
              </a:rPr>
              <a:t>5</a:t>
            </a:r>
            <a:r>
              <a:rPr lang="zh-CN" altLang="en-US" sz="2400" dirty="0">
                <a:latin typeface="华文中宋" panose="02010600040101010101" pitchFamily="2" charset="-122"/>
                <a:ea typeface="华文中宋" panose="02010600040101010101" pitchFamily="2" charset="-122"/>
              </a:rPr>
              <a:t>月</a:t>
            </a:r>
            <a:r>
              <a:rPr lang="en-US" altLang="zh-CN" sz="2400" dirty="0">
                <a:latin typeface="华文中宋" panose="02010600040101010101" pitchFamily="2" charset="-122"/>
                <a:ea typeface="华文中宋" panose="02010600040101010101" pitchFamily="2" charset="-122"/>
              </a:rPr>
              <a:t>10</a:t>
            </a:r>
            <a:r>
              <a:rPr lang="zh-CN" altLang="en-US" sz="2400" dirty="0">
                <a:latin typeface="华文中宋" panose="02010600040101010101" pitchFamily="2" charset="-122"/>
                <a:ea typeface="华文中宋" panose="02010600040101010101" pitchFamily="2" charset="-122"/>
              </a:rPr>
              <a:t>日</a:t>
            </a:r>
            <a:r>
              <a:rPr lang="zh-CN" altLang="en-US" sz="2400" dirty="0" smtClean="0">
                <a:latin typeface="华文中宋" panose="02010600040101010101" pitchFamily="2" charset="-122"/>
                <a:ea typeface="华文中宋" panose="02010600040101010101" pitchFamily="2" charset="-122"/>
              </a:rPr>
              <a:t>上午在纪念</a:t>
            </a:r>
            <a:r>
              <a:rPr lang="zh-CN" altLang="en-US" sz="2400" dirty="0">
                <a:latin typeface="华文中宋" panose="02010600040101010101" pitchFamily="2" charset="-122"/>
                <a:ea typeface="华文中宋" panose="02010600040101010101" pitchFamily="2" charset="-122"/>
              </a:rPr>
              <a:t>建校</a:t>
            </a:r>
            <a:r>
              <a:rPr lang="en-US" altLang="zh-CN" sz="2400" dirty="0">
                <a:latin typeface="华文中宋" panose="02010600040101010101" pitchFamily="2" charset="-122"/>
                <a:ea typeface="华文中宋" panose="02010600040101010101" pitchFamily="2" charset="-122"/>
              </a:rPr>
              <a:t>100</a:t>
            </a:r>
            <a:r>
              <a:rPr lang="zh-CN" altLang="en-US" sz="2400" dirty="0">
                <a:latin typeface="华文中宋" panose="02010600040101010101" pitchFamily="2" charset="-122"/>
                <a:ea typeface="华文中宋" panose="02010600040101010101" pitchFamily="2" charset="-122"/>
              </a:rPr>
              <a:t>周年海内外校友通报</a:t>
            </a:r>
            <a:r>
              <a:rPr lang="zh-CN" altLang="en-US" sz="2400" dirty="0" smtClean="0">
                <a:latin typeface="华文中宋" panose="02010600040101010101" pitchFamily="2" charset="-122"/>
                <a:ea typeface="华文中宋" panose="02010600040101010101" pitchFamily="2" charset="-122"/>
              </a:rPr>
              <a:t>会上，周玉校长满怀深情地说</a:t>
            </a:r>
            <a:r>
              <a:rPr lang="zh-CN" altLang="en-US" sz="2400" dirty="0">
                <a:latin typeface="华文中宋" panose="02010600040101010101" pitchFamily="2" charset="-122"/>
                <a:ea typeface="华文中宋" panose="02010600040101010101" pitchFamily="2" charset="-122"/>
              </a:rPr>
              <a:t>：</a:t>
            </a:r>
            <a:r>
              <a:rPr lang="zh-CN" altLang="en-US" sz="2400" dirty="0" smtClean="0">
                <a:latin typeface="华文中宋" panose="02010600040101010101" pitchFamily="2" charset="-122"/>
                <a:ea typeface="华文中宋" panose="02010600040101010101" pitchFamily="2" charset="-122"/>
              </a:rPr>
              <a:t>回顾</a:t>
            </a:r>
            <a:r>
              <a:rPr lang="zh-CN" altLang="en-US" sz="2400" dirty="0">
                <a:latin typeface="华文中宋" panose="02010600040101010101" pitchFamily="2" charset="-122"/>
                <a:ea typeface="华文中宋" panose="02010600040101010101" pitchFamily="2" charset="-122"/>
              </a:rPr>
              <a:t>百年历史，哈工大的发展源于全体哈工大人的共同努力，源于</a:t>
            </a:r>
            <a:r>
              <a:rPr lang="zh-CN" altLang="en-US" sz="2400" dirty="0">
                <a:solidFill>
                  <a:srgbClr val="FF0000"/>
                </a:solidFill>
                <a:latin typeface="华文中宋" panose="02010600040101010101" pitchFamily="2" charset="-122"/>
                <a:ea typeface="华文中宋" panose="02010600040101010101" pitchFamily="2" charset="-122"/>
              </a:rPr>
              <a:t>哈工大精神</a:t>
            </a:r>
            <a:r>
              <a:rPr lang="zh-CN" altLang="en-US" sz="2400" dirty="0">
                <a:latin typeface="华文中宋" panose="02010600040101010101" pitchFamily="2" charset="-122"/>
                <a:ea typeface="华文中宋" panose="02010600040101010101" pitchFamily="2" charset="-122"/>
              </a:rPr>
              <a:t>的强大力量，这一百年是全体哈工大人弦歌不辍、砥砺奋进的一百年。一个世纪以来，</a:t>
            </a:r>
            <a:r>
              <a:rPr lang="zh-CN" altLang="en-US" sz="2400" dirty="0">
                <a:solidFill>
                  <a:srgbClr val="FF0000"/>
                </a:solidFill>
                <a:latin typeface="华文中宋" panose="02010600040101010101" pitchFamily="2" charset="-122"/>
                <a:ea typeface="华文中宋" panose="02010600040101010101" pitchFamily="2" charset="-122"/>
              </a:rPr>
              <a:t>铭记责任</a:t>
            </a:r>
            <a:r>
              <a:rPr lang="zh-CN" altLang="en-US" sz="2400" dirty="0">
                <a:latin typeface="华文中宋" panose="02010600040101010101" pitchFamily="2" charset="-122"/>
                <a:ea typeface="华文中宋" panose="02010600040101010101" pitchFamily="2" charset="-122"/>
              </a:rPr>
              <a:t>的哈工大人，始终以胸怀家国的初心牢记使命；</a:t>
            </a:r>
            <a:r>
              <a:rPr lang="zh-CN" altLang="en-US" sz="2400" dirty="0">
                <a:solidFill>
                  <a:srgbClr val="FF0000"/>
                </a:solidFill>
                <a:latin typeface="华文中宋" panose="02010600040101010101" pitchFamily="2" charset="-122"/>
                <a:ea typeface="华文中宋" panose="02010600040101010101" pitchFamily="2" charset="-122"/>
              </a:rPr>
              <a:t>求真务实</a:t>
            </a:r>
            <a:r>
              <a:rPr lang="zh-CN" altLang="en-US" sz="2400" dirty="0">
                <a:latin typeface="华文中宋" panose="02010600040101010101" pitchFamily="2" charset="-122"/>
                <a:ea typeface="华文中宋" panose="02010600040101010101" pitchFamily="2" charset="-122"/>
              </a:rPr>
              <a:t>的哈工大人，始终以脚踏实地的恒心坚守争上；</a:t>
            </a:r>
            <a:r>
              <a:rPr lang="zh-CN" altLang="en-US" sz="2400" dirty="0">
                <a:solidFill>
                  <a:srgbClr val="FF0000"/>
                </a:solidFill>
                <a:latin typeface="华文中宋" panose="02010600040101010101" pitchFamily="2" charset="-122"/>
                <a:ea typeface="华文中宋" panose="02010600040101010101" pitchFamily="2" charset="-122"/>
              </a:rPr>
              <a:t>海纳百川</a:t>
            </a:r>
            <a:r>
              <a:rPr lang="zh-CN" altLang="en-US" sz="2400" dirty="0">
                <a:latin typeface="华文中宋" panose="02010600040101010101" pitchFamily="2" charset="-122"/>
                <a:ea typeface="华文中宋" panose="02010600040101010101" pitchFamily="2" charset="-122"/>
              </a:rPr>
              <a:t>的哈工大人，始终以团结奋进的决心彰显担当；</a:t>
            </a:r>
            <a:r>
              <a:rPr lang="zh-CN" altLang="en-US" sz="2400" dirty="0">
                <a:solidFill>
                  <a:srgbClr val="FF0000"/>
                </a:solidFill>
                <a:latin typeface="华文中宋" panose="02010600040101010101" pitchFamily="2" charset="-122"/>
                <a:ea typeface="华文中宋" panose="02010600040101010101" pitchFamily="2" charset="-122"/>
              </a:rPr>
              <a:t>自强不息</a:t>
            </a:r>
            <a:r>
              <a:rPr lang="zh-CN" altLang="en-US" sz="2400" dirty="0">
                <a:latin typeface="华文中宋" panose="02010600040101010101" pitchFamily="2" charset="-122"/>
                <a:ea typeface="华文中宋" panose="02010600040101010101" pitchFamily="2" charset="-122"/>
              </a:rPr>
              <a:t>的哈工大人，始终以勇往直前的信心迎接挑战。</a:t>
            </a:r>
          </a:p>
        </p:txBody>
      </p:sp>
      <p:sp>
        <p:nvSpPr>
          <p:cNvPr id="5" name="TextBox 3"/>
          <p:cNvSpPr txBox="1"/>
          <p:nvPr/>
        </p:nvSpPr>
        <p:spPr>
          <a:xfrm>
            <a:off x="1740568" y="336884"/>
            <a:ext cx="9144000" cy="369332"/>
          </a:xfrm>
          <a:prstGeom prst="rect">
            <a:avLst/>
          </a:prstGeom>
          <a:solidFill>
            <a:srgbClr val="00B050"/>
          </a:solidFill>
        </p:spPr>
        <p:txBody>
          <a:bodyPr wrap="square" rtlCol="0">
            <a:spAutoFit/>
          </a:bodyPr>
          <a:lstStyle/>
          <a:p>
            <a:endParaRPr lang="zh-CN" altLang="en-US" dirty="0"/>
          </a:p>
        </p:txBody>
      </p:sp>
      <p:sp>
        <p:nvSpPr>
          <p:cNvPr id="6" name="矩形 5"/>
          <p:cNvSpPr/>
          <p:nvPr/>
        </p:nvSpPr>
        <p:spPr>
          <a:xfrm>
            <a:off x="1581344" y="336884"/>
            <a:ext cx="9608024" cy="9962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p:nvPr/>
        </p:nvSpPr>
        <p:spPr>
          <a:xfrm>
            <a:off x="1740568" y="463142"/>
            <a:ext cx="9144000" cy="584775"/>
          </a:xfrm>
          <a:prstGeom prst="rect">
            <a:avLst/>
          </a:prstGeom>
          <a:noFill/>
        </p:spPr>
        <p:txBody>
          <a:bodyPr wrap="square" rtlCol="0">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    一世纪规格功夫  新百年世界一流</a:t>
            </a:r>
            <a:endParaRPr lang="zh-CN" altLang="en-US" sz="3200" dirty="0">
              <a:solidFill>
                <a:schemeClr val="bg1"/>
              </a:solidFill>
              <a:latin typeface="+mn-ea"/>
              <a:cs typeface="Times New Roman"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38" y="8704"/>
            <a:ext cx="628650" cy="7620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769569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7254" y="558727"/>
            <a:ext cx="3754316" cy="914400"/>
          </a:xfrm>
          <a:prstGeom prst="rect">
            <a:avLst/>
          </a:prstGeom>
          <a:noFill/>
          <a:ln w="9525">
            <a:noFill/>
            <a:miter/>
          </a:ln>
        </p:spPr>
        <p:txBody>
          <a:bodyPr wrap="square">
            <a:spAutoFit/>
          </a:bodyPr>
          <a:lstStyle/>
          <a:p>
            <a:pPr algn="ctr">
              <a:defRPr/>
            </a:pPr>
            <a:r>
              <a:rPr lang="zh-CN" altLang="en-US" sz="5400" b="1" i="0" noProof="1">
                <a:ln w="12700">
                  <a:solidFill>
                    <a:schemeClr val="accent1"/>
                  </a:solidFill>
                  <a:prstDash val="solid"/>
                </a:ln>
                <a:effectLst>
                  <a:outerShdw dist="38100" dir="2640000" algn="bl" rotWithShape="0">
                    <a:schemeClr val="accent1"/>
                  </a:outerShdw>
                </a:effectLst>
                <a:latin typeface="隶书" panose="02010509060101010101" pitchFamily="49" charset="-122"/>
                <a:ea typeface="隶书" panose="02010509060101010101" pitchFamily="49" charset="-122"/>
                <a:cs typeface="+mn-ea"/>
              </a:rPr>
              <a:t>热情</a:t>
            </a:r>
            <a:endParaRPr lang="zh-CN" altLang="en-US" sz="5400" b="1" i="0" noProof="1">
              <a:effectLst>
                <a:outerShdw blurRad="38100" dist="19050" dir="2700000" algn="tl" rotWithShape="0">
                  <a:schemeClr val="dk1">
                    <a:alpha val="40000"/>
                  </a:schemeClr>
                </a:outerShdw>
              </a:effectLst>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cstate="print"/>
          <a:stretch>
            <a:fillRect/>
          </a:stretch>
        </p:blipFill>
        <p:spPr>
          <a:xfrm>
            <a:off x="2901462" y="2241258"/>
            <a:ext cx="5930358" cy="3500751"/>
          </a:xfrm>
          <a:prstGeom prst="round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59" y="0"/>
            <a:ext cx="628650" cy="7620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2342052" y="348273"/>
            <a:ext cx="5759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汉仪书魂体简" pitchFamily="1" charset="-122"/>
              <a:ea typeface="汉仪书魂体简" pitchFamily="1" charset="-122"/>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9000" y="3110809"/>
            <a:ext cx="7895206" cy="3240225"/>
          </a:xfrm>
          <a:prstGeom prst="rect">
            <a:avLst/>
          </a:prstGeom>
          <a:noFill/>
          <a:scene3d>
            <a:camera prst="perspectiveLeft"/>
            <a:lightRig rig="threePt" dir="t"/>
          </a:scene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94352" y="348273"/>
            <a:ext cx="2087562" cy="523875"/>
          </a:xfrm>
          <a:prstGeom prst="rect">
            <a:avLst/>
          </a:prstGeom>
          <a:noFill/>
        </p:spPr>
        <p:txBody>
          <a:bodyPr>
            <a:spAutoFit/>
          </a:bodyPr>
          <a:lstStyle/>
          <a:p>
            <a:pPr>
              <a:defRPr/>
            </a:pPr>
            <a:r>
              <a:rPr lang="zh-CN" altLang="en-US" sz="2800" b="1" i="0" noProof="1">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美丽</a:t>
            </a:r>
          </a:p>
        </p:txBody>
      </p:sp>
      <p:sp>
        <p:nvSpPr>
          <p:cNvPr id="5" name="TextBox 4"/>
          <p:cNvSpPr txBox="1"/>
          <p:nvPr/>
        </p:nvSpPr>
        <p:spPr>
          <a:xfrm>
            <a:off x="2131037" y="960804"/>
            <a:ext cx="7272337" cy="2539157"/>
          </a:xfrm>
          <a:prstGeom prst="rect">
            <a:avLst/>
          </a:prstGeom>
          <a:noFill/>
          <a:scene3d>
            <a:camera prst="perspectiveLeft"/>
            <a:lightRig rig="threePt" dir="t"/>
          </a:scene3d>
        </p:spPr>
        <p:txBody>
          <a:bodyPr>
            <a:spAutoFit/>
          </a:bodyPr>
          <a:lstStyle/>
          <a:p>
            <a:pPr>
              <a:lnSpc>
                <a:spcPts val="2700"/>
              </a:lnSpc>
              <a:defRPr/>
            </a:pP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始建于</a:t>
            </a:r>
            <a:r>
              <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1898</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年，初称“中国大街”</a:t>
            </a:r>
            <a:endPar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1925</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年改为沿袭至今的“中央大街”</a:t>
            </a:r>
            <a:endPar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1997</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日，改造为全国第一条商业步行街</a:t>
            </a:r>
            <a:endPar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2006</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年首届哈尔滨十大城市名片评选活动中，</a:t>
            </a:r>
            <a:endPar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被评为哈尔滨的城市名片</a:t>
            </a:r>
          </a:p>
          <a:p>
            <a:pPr>
              <a:lnSpc>
                <a:spcPts val="2700"/>
              </a:lnSpc>
              <a:defRPr/>
            </a:pPr>
            <a:r>
              <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2008</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年评为“哈尔滨十佳名景”</a:t>
            </a:r>
          </a:p>
          <a:p>
            <a:pPr>
              <a:defRPr/>
            </a:pPr>
            <a:endParaRPr lang="zh-CN" altLang="en-US" sz="240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9425354" y="671691"/>
            <a:ext cx="2198076" cy="6186309"/>
          </a:xfrm>
          <a:prstGeom prst="rect">
            <a:avLst/>
          </a:prstGeom>
          <a:noFill/>
        </p:spPr>
        <p:txBody>
          <a:bodyPr wrap="square" rtlCol="0">
            <a:spAutoFit/>
          </a:bodyPr>
          <a:lstStyle/>
          <a:p>
            <a:r>
              <a:rPr lang="en-US" altLang="zh-CN" dirty="0" smtClean="0"/>
              <a:t>1924</a:t>
            </a:r>
            <a:r>
              <a:rPr lang="zh-CN" altLang="en-US" dirty="0" smtClean="0"/>
              <a:t>年</a:t>
            </a:r>
            <a:r>
              <a:rPr lang="en-US" altLang="zh-CN" dirty="0" smtClean="0"/>
              <a:t>5</a:t>
            </a:r>
            <a:r>
              <a:rPr lang="zh-CN" altLang="en-US" dirty="0" smtClean="0"/>
              <a:t>月，由俄国工程师科姆特拉肖克设计、监工，中央大街铺上了方石。铺路用的方块石为花岗岩雕铸，长</a:t>
            </a:r>
            <a:r>
              <a:rPr lang="en-US" altLang="zh-CN" dirty="0" smtClean="0"/>
              <a:t>18</a:t>
            </a:r>
            <a:r>
              <a:rPr lang="zh-CN" altLang="en-US" dirty="0" smtClean="0"/>
              <a:t>厘米宽</a:t>
            </a:r>
            <a:r>
              <a:rPr lang="en-US" altLang="zh-CN" dirty="0" smtClean="0"/>
              <a:t>10</a:t>
            </a:r>
            <a:r>
              <a:rPr lang="zh-CN" altLang="en-US" dirty="0" smtClean="0"/>
              <a:t>厘米，其形状大小如俄式的小面包，一块一块，精精巧巧，密密实实，光光亮亮。路铺得这样艺术，在中外建筑史上都是少见的。据说当时一块方石的价格就值一个银元，一个银元够穷人吃一个月的。几百米的中国大街可谓金子铺成的路。</a:t>
            </a:r>
            <a:endParaRPr lang="zh-CN" altLang="en-US" dirty="0" smtClean="0">
              <a:hlinkClick r:id="rId3" tooltip="哈尔滨中央大街"/>
            </a:endParaRPr>
          </a:p>
          <a:p>
            <a:r>
              <a:rPr lang="zh-CN" altLang="en-US" dirty="0" smtClean="0"/>
              <a:t/>
            </a:r>
            <a:br>
              <a:rPr lang="zh-CN" altLang="en-US" dirty="0" smtClean="0"/>
            </a:br>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27" y="0"/>
            <a:ext cx="628650" cy="762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2350844" y="313103"/>
            <a:ext cx="5759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汉仪书魂体简" pitchFamily="1" charset="-122"/>
              <a:ea typeface="汉仪书魂体简" pitchFamily="1" charset="-122"/>
            </a:endParaRPr>
          </a:p>
        </p:txBody>
      </p:sp>
      <p:sp>
        <p:nvSpPr>
          <p:cNvPr id="3" name="TextBox 2"/>
          <p:cNvSpPr txBox="1"/>
          <p:nvPr/>
        </p:nvSpPr>
        <p:spPr>
          <a:xfrm>
            <a:off x="1703144" y="313103"/>
            <a:ext cx="5759450" cy="523875"/>
          </a:xfrm>
          <a:prstGeom prst="rect">
            <a:avLst/>
          </a:prstGeom>
          <a:noFill/>
        </p:spPr>
        <p:txBody>
          <a:bodyPr>
            <a:spAutoFit/>
          </a:bodyPr>
          <a:lstStyle/>
          <a:p>
            <a:pPr>
              <a:defRPr/>
            </a:pPr>
            <a:r>
              <a:rPr lang="zh-CN" altLang="en-US" sz="2800" b="1" i="0" noProof="1">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美丽：朱自清与哈尔滨中央大街</a:t>
            </a:r>
          </a:p>
        </p:txBody>
      </p:sp>
      <p:pic>
        <p:nvPicPr>
          <p:cNvPr id="4" name="Picture 2" descr="http://y2.ifengimg.com/4d5eeaa7fabed4d2/2014/1027/rdn_544e16c07bc9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0763" y="1255967"/>
            <a:ext cx="4031557" cy="5382988"/>
          </a:xfrm>
          <a:prstGeom prst="rect">
            <a:avLst/>
          </a:prstGeom>
          <a:noFill/>
          <a:ln>
            <a:noFill/>
          </a:ln>
          <a:scene3d>
            <a:camera prst="perspectiveLeft"/>
            <a:lightRig rig="threePt" dir="t"/>
          </a:scene3d>
          <a:sp3d>
            <a:bevelT/>
            <a:bevelB prst="angle"/>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846267" y="1105490"/>
            <a:ext cx="4247902" cy="5598327"/>
          </a:xfrm>
          <a:prstGeom prst="rect">
            <a:avLst/>
          </a:prstGeom>
          <a:noFill/>
          <a:ln>
            <a:solidFill>
              <a:srgbClr val="FF0000"/>
            </a:solidFill>
          </a:ln>
          <a:scene3d>
            <a:camera prst="perspectiveRight"/>
            <a:lightRig rig="threePt" dir="t"/>
          </a:scene3d>
        </p:spPr>
        <p:txBody>
          <a:bodyPr wrap="square">
            <a:spAutoFit/>
          </a:bodyPr>
          <a:lstStyle/>
          <a:p>
            <a:pPr>
              <a:lnSpc>
                <a:spcPts val="2700"/>
              </a:lnSpc>
              <a:defRPr/>
            </a:pPr>
            <a:r>
              <a:rPr lang="zh-CN" altLang="en-US" sz="2000" b="1" i="0" noProof="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朱自清</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曾经在给叶圣陶的信中提到过</a:t>
            </a:r>
            <a:r>
              <a:rPr lang="zh-CN" altLang="en-US" sz="2000" b="1" i="0" noProof="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中央大街</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，他说：“</a:t>
            </a:r>
            <a:endPar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这里</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的路都用石块筑成</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有人</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说石头路尘土少些</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至于</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不用柏油</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也许</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因为冬天太冷</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柏油</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不经冻之故</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总之</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，尘土少是真的</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北平到这儿</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想</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着尘土要多些</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那</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知适得其反</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这儿街上走</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好些方面看</a:t>
            </a: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zh-CN" altLang="en-US" sz="2000" b="1" i="0" noProof="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确</a:t>
            </a:r>
            <a:r>
              <a:rPr lang="zh-CN" altLang="en-US"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是比北平舒服多了”</a:t>
            </a:r>
            <a:endParaRPr lang="en-US" altLang="zh-CN" sz="2000"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defRPr/>
            </a:pPr>
            <a:r>
              <a:rPr lang="en-US" altLang="zh-CN"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写于</a:t>
            </a:r>
            <a:r>
              <a:rPr lang="en-US" altLang="zh-CN"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1931</a:t>
            </a:r>
            <a:r>
              <a:rPr lang="zh-CN" altLang="en-US"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zh-CN" altLang="en-US"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zh-CN" altLang="en-US" b="1" i="0" noProof="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日，伦敦</a:t>
            </a:r>
          </a:p>
          <a:p>
            <a:pPr>
              <a:lnSpc>
                <a:spcPts val="2700"/>
              </a:lnSpc>
              <a:defRPr/>
            </a:pPr>
            <a:endParaRPr lang="zh-CN" altLang="en-US" noProof="1"/>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94" y="0"/>
            <a:ext cx="628650" cy="762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842" y="0"/>
            <a:ext cx="5382463" cy="6858000"/>
          </a:xfrm>
          <a:prstGeom prst="rect">
            <a:avLst/>
          </a:prstGeom>
        </p:spPr>
      </p:pic>
      <p:sp>
        <p:nvSpPr>
          <p:cNvPr id="3" name="文本框 2"/>
          <p:cNvSpPr txBox="1"/>
          <p:nvPr/>
        </p:nvSpPr>
        <p:spPr>
          <a:xfrm>
            <a:off x="9862052" y="4820653"/>
            <a:ext cx="2021306" cy="646331"/>
          </a:xfrm>
          <a:prstGeom prst="rect">
            <a:avLst/>
          </a:prstGeom>
          <a:noFill/>
        </p:spPr>
        <p:txBody>
          <a:bodyPr wrap="square" rtlCol="0">
            <a:spAutoFit/>
          </a:bodyPr>
          <a:lstStyle/>
          <a:p>
            <a:r>
              <a:rPr lang="en-US" altLang="zh-CN" dirty="0"/>
              <a:t>1934</a:t>
            </a:r>
            <a:r>
              <a:rPr lang="zh-CN" altLang="en-US" dirty="0"/>
              <a:t>年，哈尔滨中央大街。</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83" y="585537"/>
            <a:ext cx="4273134" cy="3595686"/>
          </a:xfrm>
          <a:prstGeom prst="rect">
            <a:avLst/>
          </a:prstGeom>
        </p:spPr>
      </p:pic>
      <p:sp>
        <p:nvSpPr>
          <p:cNvPr id="5" name="文本框 4"/>
          <p:cNvSpPr txBox="1"/>
          <p:nvPr/>
        </p:nvSpPr>
        <p:spPr>
          <a:xfrm>
            <a:off x="1142665" y="4056329"/>
            <a:ext cx="2498894" cy="646331"/>
          </a:xfrm>
          <a:prstGeom prst="rect">
            <a:avLst/>
          </a:prstGeom>
          <a:noFill/>
        </p:spPr>
        <p:txBody>
          <a:bodyPr wrap="square" rtlCol="0">
            <a:spAutoFit/>
          </a:bodyPr>
          <a:lstStyle/>
          <a:p>
            <a:r>
              <a:rPr lang="zh-CN" altLang="en-US" dirty="0"/>
              <a:t/>
            </a:r>
            <a:br>
              <a:rPr lang="zh-CN" altLang="en-US" dirty="0"/>
            </a:br>
            <a:r>
              <a:rPr lang="en-US" altLang="zh-CN" dirty="0"/>
              <a:t>1921</a:t>
            </a:r>
            <a:r>
              <a:rPr lang="zh-CN" altLang="en-US" dirty="0"/>
              <a:t>年，哈尔滨。</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440513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8683" y="917104"/>
            <a:ext cx="8117647" cy="1446550"/>
          </a:xfrm>
          <a:prstGeom prst="rect">
            <a:avLst/>
          </a:prstGeom>
          <a:noFill/>
          <a:ln w="9525">
            <a:noFill/>
            <a:miter/>
          </a:ln>
        </p:spPr>
        <p:txBody>
          <a:bodyPr wrap="square">
            <a:spAutoFit/>
          </a:bodyPr>
          <a:lstStyle/>
          <a:p>
            <a:pPr algn="ctr">
              <a:defRPr/>
            </a:pPr>
            <a:r>
              <a:rPr lang="zh-CN" altLang="en-US" sz="4400" b="1" i="0" noProof="1">
                <a:ln w="12700">
                  <a:solidFill>
                    <a:schemeClr val="accent1"/>
                  </a:solidFill>
                  <a:prstDash val="solid"/>
                </a:ln>
                <a:effectLst>
                  <a:outerShdw dist="38100" dir="2640000" algn="bl" rotWithShape="0">
                    <a:schemeClr val="accent1"/>
                  </a:outerShdw>
                </a:effectLst>
                <a:latin typeface="隶书" panose="02010509060101010101" pitchFamily="49" charset="-122"/>
                <a:ea typeface="隶书" panose="02010509060101010101" pitchFamily="49" charset="-122"/>
                <a:cs typeface="+mn-ea"/>
              </a:rPr>
              <a:t>灵气</a:t>
            </a:r>
            <a:endParaRPr lang="zh-CN" altLang="en-US" sz="4400" b="1" i="0" noProof="1">
              <a:ln w="12700">
                <a:solidFill>
                  <a:schemeClr val="accent1"/>
                </a:solidFill>
                <a:prstDash val="solid"/>
              </a:ln>
              <a:effectLst>
                <a:outerShdw dist="38100" dir="2640000" algn="bl" rotWithShape="0">
                  <a:schemeClr val="accent1"/>
                </a:outerShdw>
              </a:effectLst>
              <a:latin typeface="隶书" panose="02010509060101010101" pitchFamily="49" charset="-122"/>
              <a:ea typeface="隶书" panose="02010509060101010101" pitchFamily="49" charset="-122"/>
            </a:endParaRPr>
          </a:p>
          <a:p>
            <a:pPr algn="ctr">
              <a:defRPr/>
            </a:pPr>
            <a:endParaRPr lang="zh-CN" altLang="en-US" sz="4400" i="0" noProof="1">
              <a:effectLst>
                <a:outerShdw blurRad="38100" dist="19050" dir="2700000" algn="tl" rotWithShape="0">
                  <a:schemeClr val="dk1">
                    <a:alpha val="40000"/>
                  </a:schemeClr>
                </a:outerShdw>
              </a:effectLst>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cstate="print"/>
          <a:stretch>
            <a:fillRect/>
          </a:stretch>
        </p:blipFill>
        <p:spPr>
          <a:xfrm>
            <a:off x="1462639" y="1781200"/>
            <a:ext cx="4329430" cy="3805557"/>
          </a:xfrm>
          <a:prstGeom prst="ellipse">
            <a:avLst/>
          </a:prstGeom>
        </p:spPr>
      </p:pic>
      <p:pic>
        <p:nvPicPr>
          <p:cNvPr id="4" name="图片 3"/>
          <p:cNvPicPr>
            <a:picLocks noChangeAspect="1"/>
          </p:cNvPicPr>
          <p:nvPr/>
        </p:nvPicPr>
        <p:blipFill>
          <a:blip r:embed="rId3" cstate="print"/>
          <a:stretch>
            <a:fillRect/>
          </a:stretch>
        </p:blipFill>
        <p:spPr>
          <a:xfrm>
            <a:off x="6145764" y="2022181"/>
            <a:ext cx="4076065" cy="3776982"/>
          </a:xfrm>
          <a:prstGeom prst="ellipse">
            <a:avLst/>
          </a:prstGeom>
        </p:spPr>
      </p:pic>
      <p:sp>
        <p:nvSpPr>
          <p:cNvPr id="5" name="文本框 3"/>
          <p:cNvSpPr txBox="1">
            <a:spLocks noChangeArrowheads="1"/>
          </p:cNvSpPr>
          <p:nvPr/>
        </p:nvSpPr>
        <p:spPr bwMode="auto">
          <a:xfrm>
            <a:off x="4775067" y="5453608"/>
            <a:ext cx="3894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9pPr>
          </a:lstStyle>
          <a:p>
            <a:pPr eaLnBrk="1" hangingPunct="1"/>
            <a:r>
              <a:rPr lang="zh-CN" altLang="en-US" sz="2400" i="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松花江</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80" y="0"/>
            <a:ext cx="628650" cy="762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5583" y="366060"/>
            <a:ext cx="7872726" cy="1446550"/>
          </a:xfrm>
          <a:prstGeom prst="rect">
            <a:avLst/>
          </a:prstGeom>
          <a:noFill/>
          <a:ln w="9525">
            <a:noFill/>
            <a:miter/>
          </a:ln>
        </p:spPr>
        <p:txBody>
          <a:bodyPr>
            <a:spAutoFit/>
          </a:bodyPr>
          <a:lstStyle/>
          <a:p>
            <a:pPr algn="ctr">
              <a:defRPr/>
            </a:pPr>
            <a:r>
              <a:rPr lang="zh-CN" altLang="en-US" sz="4400" b="1" i="0" noProof="1" smtClean="0">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cs typeface="+mn-ea"/>
              </a:rPr>
              <a:t>文艺</a:t>
            </a:r>
            <a:endParaRPr lang="zh-CN" altLang="en-US" sz="4400" b="1" i="0" noProof="1">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endParaRPr>
          </a:p>
          <a:p>
            <a:pPr algn="ctr">
              <a:defRPr/>
            </a:pPr>
            <a:endParaRPr lang="zh-CN" altLang="en-US" sz="4400" i="0" noProof="1">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endParaRPr>
          </a:p>
        </p:txBody>
      </p:sp>
      <p:pic>
        <p:nvPicPr>
          <p:cNvPr id="3" name="Picture 5">
            <a:hlinkClick r:id="rId2"/>
          </p:cNvPr>
          <p:cNvPicPr>
            <a:picLocks noChangeAspect="1"/>
          </p:cNvPicPr>
          <p:nvPr/>
        </p:nvPicPr>
        <p:blipFill>
          <a:blip r:embed="rId3" cstate="print"/>
          <a:stretch>
            <a:fillRect/>
          </a:stretch>
        </p:blipFill>
        <p:spPr>
          <a:xfrm>
            <a:off x="1382670" y="605372"/>
            <a:ext cx="3384376" cy="4283710"/>
          </a:xfrm>
          <a:prstGeom prst="roundRect">
            <a:avLst/>
          </a:prstGeom>
          <a:noFill/>
          <a:ln w="9525">
            <a:solidFill>
              <a:srgbClr val="FF0000"/>
            </a:solidFill>
            <a:miter/>
          </a:ln>
        </p:spPr>
      </p:pic>
      <p:pic>
        <p:nvPicPr>
          <p:cNvPr id="4" name="Picture 2" descr="https://imgsrc.baidu.com/baike/pic/item/f703738da9773912cbd035bef3198618377ae27f.jpg"/>
          <p:cNvPicPr>
            <a:picLocks noChangeAspect="1" noChangeArrowheads="1"/>
          </p:cNvPicPr>
          <p:nvPr/>
        </p:nvPicPr>
        <p:blipFill>
          <a:blip r:embed="rId4" cstate="print"/>
          <a:srcRect/>
          <a:stretch>
            <a:fillRect/>
          </a:stretch>
        </p:blipFill>
        <p:spPr bwMode="auto">
          <a:xfrm>
            <a:off x="6190801" y="2532820"/>
            <a:ext cx="3610372" cy="3960440"/>
          </a:xfrm>
          <a:prstGeom prst="rect">
            <a:avLst/>
          </a:prstGeom>
          <a:noFill/>
        </p:spPr>
      </p:pic>
      <p:sp>
        <p:nvSpPr>
          <p:cNvPr id="5" name="TextBox 6"/>
          <p:cNvSpPr txBox="1"/>
          <p:nvPr/>
        </p:nvSpPr>
        <p:spPr>
          <a:xfrm>
            <a:off x="5127086" y="1325452"/>
            <a:ext cx="5040560" cy="923330"/>
          </a:xfrm>
          <a:prstGeom prst="rect">
            <a:avLst/>
          </a:prstGeom>
          <a:noFill/>
        </p:spPr>
        <p:txBody>
          <a:bodyPr wrap="square" rtlCol="0">
            <a:spAutoFit/>
          </a:bodyPr>
          <a:lstStyle/>
          <a:p>
            <a:r>
              <a:rPr lang="en-US" altLang="zh-CN" b="1" dirty="0" smtClean="0">
                <a:latin typeface="黑体" panose="02010600030101010101" pitchFamily="49" charset="-122"/>
                <a:ea typeface="黑体" panose="02010600030101010101" pitchFamily="49" charset="-122"/>
              </a:rPr>
              <a:t>1934</a:t>
            </a:r>
            <a:r>
              <a:rPr lang="zh-CN" altLang="en-US" b="1" dirty="0" smtClean="0">
                <a:latin typeface="黑体" panose="02010600030101010101" pitchFamily="49" charset="-122"/>
                <a:ea typeface="黑体" panose="02010600030101010101" pitchFamily="49" charset="-122"/>
              </a:rPr>
              <a:t>年</a:t>
            </a:r>
            <a:r>
              <a:rPr lang="en-US" altLang="zh-CN" b="1" dirty="0" smtClean="0">
                <a:latin typeface="黑体" panose="02010600030101010101" pitchFamily="49" charset="-122"/>
                <a:ea typeface="黑体" panose="02010600030101010101" pitchFamily="49" charset="-122"/>
              </a:rPr>
              <a:t>11</a:t>
            </a:r>
            <a:r>
              <a:rPr lang="zh-CN" altLang="en-US" b="1" dirty="0" smtClean="0">
                <a:latin typeface="黑体" panose="02010600030101010101" pitchFamily="49" charset="-122"/>
                <a:ea typeface="黑体" panose="02010600030101010101" pitchFamily="49" charset="-122"/>
              </a:rPr>
              <a:t>月初，萧红、萧军前往上海，结识鲁迅。她第一次以“萧红”为笔名的长篇小说</a:t>
            </a:r>
            <a:r>
              <a:rPr lang="en-US" altLang="zh-CN" b="1" dirty="0" smtClean="0">
                <a:latin typeface="黑体" panose="02010600030101010101" pitchFamily="49" charset="-122"/>
                <a:ea typeface="黑体" panose="02010600030101010101" pitchFamily="49" charset="-122"/>
              </a:rPr>
              <a:t>《</a:t>
            </a:r>
            <a:r>
              <a:rPr lang="zh-CN" altLang="en-US" b="1" dirty="0" smtClean="0">
                <a:latin typeface="黑体" panose="02010600030101010101" pitchFamily="49" charset="-122"/>
                <a:ea typeface="黑体" panose="02010600030101010101" pitchFamily="49" charset="-122"/>
              </a:rPr>
              <a:t>生死场</a:t>
            </a:r>
            <a:r>
              <a:rPr lang="en-US" altLang="zh-CN" b="1" dirty="0" smtClean="0">
                <a:latin typeface="黑体" panose="02010600030101010101" pitchFamily="49" charset="-122"/>
                <a:ea typeface="黑体" panose="02010600030101010101" pitchFamily="49" charset="-122"/>
              </a:rPr>
              <a:t>》</a:t>
            </a:r>
            <a:r>
              <a:rPr lang="zh-CN" altLang="en-US" b="1" dirty="0" smtClean="0">
                <a:latin typeface="黑体" panose="02010600030101010101" pitchFamily="49" charset="-122"/>
                <a:ea typeface="黑体" panose="02010600030101010101" pitchFamily="49" charset="-122"/>
              </a:rPr>
              <a:t>在上海出版，在文学界引起巨大轰动。</a:t>
            </a:r>
            <a:endParaRPr lang="zh-CN" altLang="en-US" b="1" dirty="0">
              <a:latin typeface="黑体" panose="02010600030101010101" pitchFamily="49" charset="-122"/>
              <a:ea typeface="黑体" panose="02010600030101010101" pitchFamily="49" charset="-122"/>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08" y="0"/>
            <a:ext cx="628650" cy="762000"/>
          </a:xfrm>
          <a:prstGeom prst="rect">
            <a:avLst/>
          </a:prstGeom>
        </p:spPr>
      </p:pic>
    </p:spTree>
    <p:extLst>
      <p:ext uri="{BB962C8B-B14F-4D97-AF65-F5344CB8AC3E}">
        <p14:creationId xmlns:p14="http://schemas.microsoft.com/office/powerpoint/2010/main" val="2015798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1699962" y="125428"/>
            <a:ext cx="7872726" cy="1446550"/>
          </a:xfrm>
          <a:prstGeom prst="rect">
            <a:avLst/>
          </a:prstGeom>
          <a:noFill/>
          <a:ln w="9525">
            <a:noFill/>
            <a:miter/>
          </a:ln>
        </p:spPr>
        <p:txBody>
          <a:bodyPr>
            <a:spAutoFit/>
          </a:bodyPr>
          <a:lstStyle/>
          <a:p>
            <a:pPr algn="ctr">
              <a:defRPr/>
            </a:pPr>
            <a:r>
              <a:rPr lang="zh-CN" altLang="en-US" sz="4400" b="1" noProof="1" smtClean="0">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cs typeface="+mn-ea"/>
              </a:rPr>
              <a:t>       </a:t>
            </a:r>
            <a:r>
              <a:rPr lang="zh-CN" altLang="en-US" sz="4400" b="1" i="0" noProof="1" smtClean="0">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cs typeface="+mn-ea"/>
              </a:rPr>
              <a:t>文艺</a:t>
            </a:r>
            <a:endParaRPr lang="zh-CN" altLang="en-US" sz="4400" b="1" i="0" noProof="1">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endParaRPr>
          </a:p>
          <a:p>
            <a:pPr algn="ctr">
              <a:defRPr/>
            </a:pPr>
            <a:endParaRPr lang="zh-CN" altLang="en-US" sz="4400" i="0" noProof="1">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endParaRPr>
          </a:p>
        </p:txBody>
      </p:sp>
      <p:pic>
        <p:nvPicPr>
          <p:cNvPr id="7" name="Picture 8">
            <a:hlinkClick r:id="rId2"/>
          </p:cNvPr>
          <p:cNvPicPr>
            <a:picLocks noChangeAspect="1"/>
          </p:cNvPicPr>
          <p:nvPr/>
        </p:nvPicPr>
        <p:blipFill>
          <a:blip r:embed="rId3" cstate="print"/>
          <a:stretch>
            <a:fillRect/>
          </a:stretch>
        </p:blipFill>
        <p:spPr>
          <a:xfrm>
            <a:off x="6567609" y="985854"/>
            <a:ext cx="3586740" cy="4040505"/>
          </a:xfrm>
          <a:prstGeom prst="roundRect">
            <a:avLst/>
          </a:prstGeom>
          <a:noFill/>
          <a:ln w="9525">
            <a:solidFill>
              <a:srgbClr val="FF6600"/>
            </a:solidFill>
            <a:miter/>
          </a:ln>
        </p:spPr>
      </p:pic>
      <p:sp>
        <p:nvSpPr>
          <p:cNvPr id="8" name="文本框 1"/>
          <p:cNvSpPr txBox="1">
            <a:spLocks noChangeArrowheads="1"/>
          </p:cNvSpPr>
          <p:nvPr/>
        </p:nvSpPr>
        <p:spPr bwMode="auto">
          <a:xfrm>
            <a:off x="1815850" y="5269246"/>
            <a:ext cx="8496175"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9pPr>
          </a:lstStyle>
          <a:p>
            <a:pPr eaLnBrk="1" hangingPunct="1">
              <a:lnSpc>
                <a:spcPts val="3000"/>
              </a:lnSpc>
            </a:pPr>
            <a:r>
              <a:rPr lang="zh-CN" altLang="en-US" sz="2400" i="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萧红（</a:t>
            </a:r>
            <a:r>
              <a:rPr lang="en-US" altLang="zh-CN" sz="2400" i="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1911—1942</a:t>
            </a:r>
            <a:r>
              <a:rPr lang="zh-CN" altLang="en-US" sz="2400" i="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zh-CN" altLang="en-US" sz="2400" i="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rPr>
              <a:t>被誉为“</a:t>
            </a:r>
            <a:r>
              <a:rPr lang="en-US" altLang="zh-CN" sz="2400" i="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rPr>
              <a:t>30</a:t>
            </a:r>
            <a:r>
              <a:rPr lang="zh-CN" altLang="en-US" sz="2400" i="0" dirty="0">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rPr>
              <a:t>年代文学洛神”</a:t>
            </a:r>
          </a:p>
          <a:p>
            <a:pPr eaLnBrk="1" hangingPunct="1">
              <a:lnSpc>
                <a:spcPts val="3000"/>
              </a:lnSpc>
            </a:pPr>
            <a:r>
              <a:rPr lang="en-US" altLang="zh-CN" sz="2000" i="0" dirty="0" smtClean="0">
                <a:solidFill>
                  <a:srgbClr val="FF00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rPr>
              <a:t>“</a:t>
            </a:r>
            <a:r>
              <a:rPr lang="zh-CN" altLang="en-US" sz="2000" i="0" dirty="0" smtClean="0">
                <a:solidFill>
                  <a:srgbClr val="FF00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rPr>
              <a:t>人和动物一样，忙着生，忙着死。</a:t>
            </a:r>
            <a:endParaRPr lang="en-US" altLang="zh-CN" sz="2000" i="0" dirty="0" smtClean="0">
              <a:solidFill>
                <a:srgbClr val="FF00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endParaRPr>
          </a:p>
          <a:p>
            <a:pPr eaLnBrk="1" hangingPunct="1">
              <a:lnSpc>
                <a:spcPts val="3000"/>
              </a:lnSpc>
            </a:pPr>
            <a:r>
              <a:rPr lang="zh-CN" altLang="en-US" sz="2000" i="0" dirty="0" smtClean="0">
                <a:solidFill>
                  <a:srgbClr val="FF00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rPr>
              <a:t>我</a:t>
            </a:r>
            <a:r>
              <a:rPr lang="zh-CN" altLang="en-US" sz="2000" i="0" dirty="0">
                <a:solidFill>
                  <a:srgbClr val="FF00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rPr>
              <a:t>不能选择怎么生、怎么死，但我可以选择怎么活、怎么爱。</a:t>
            </a:r>
            <a:r>
              <a:rPr lang="en-US" altLang="zh-CN" sz="2000" i="0" dirty="0" smtClean="0">
                <a:solidFill>
                  <a:srgbClr val="FF00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rPr>
              <a:t>”</a:t>
            </a:r>
            <a:endParaRPr lang="en-US" altLang="zh-CN" sz="2000" i="0" dirty="0">
              <a:solidFill>
                <a:srgbClr val="FF00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sym typeface="宋体" panose="02010600030101010101" pitchFamily="2" charset="-122"/>
            </a:endParaRPr>
          </a:p>
        </p:txBody>
      </p:sp>
      <p:pic>
        <p:nvPicPr>
          <p:cNvPr id="9" name="Picture 2" descr="https://imgsrc.baidu.com/baike/pic/item/4e4a20a4462309f73c3a1dcd790e0cf3d6cad69c.jpg"/>
          <p:cNvPicPr>
            <a:picLocks noChangeAspect="1" noChangeArrowheads="1"/>
          </p:cNvPicPr>
          <p:nvPr/>
        </p:nvPicPr>
        <p:blipFill>
          <a:blip r:embed="rId4" cstate="print"/>
          <a:srcRect/>
          <a:stretch>
            <a:fillRect/>
          </a:stretch>
        </p:blipFill>
        <p:spPr bwMode="auto">
          <a:xfrm>
            <a:off x="1815081" y="1372852"/>
            <a:ext cx="3528392" cy="3706366"/>
          </a:xfrm>
          <a:prstGeom prst="rect">
            <a:avLst/>
          </a:prstGeom>
          <a:noFill/>
        </p:spPr>
      </p:pic>
      <p:sp>
        <p:nvSpPr>
          <p:cNvPr id="10" name="TextBox 6"/>
          <p:cNvSpPr txBox="1"/>
          <p:nvPr/>
        </p:nvSpPr>
        <p:spPr>
          <a:xfrm>
            <a:off x="1671065" y="508756"/>
            <a:ext cx="3960440" cy="984885"/>
          </a:xfrm>
          <a:prstGeom prst="rect">
            <a:avLst/>
          </a:prstGeom>
          <a:noFill/>
        </p:spPr>
        <p:txBody>
          <a:bodyPr wrap="square" rtlCol="0">
            <a:spAutoFit/>
          </a:bodyPr>
          <a:lstStyle/>
          <a:p>
            <a:r>
              <a:rPr lang="en-US" altLang="zh-CN" sz="2000" b="1" dirty="0" smtClean="0">
                <a:latin typeface="黑体" panose="02010600030101010101" pitchFamily="49" charset="-122"/>
                <a:ea typeface="黑体" panose="02010600030101010101" pitchFamily="49" charset="-122"/>
              </a:rPr>
              <a:t>1937</a:t>
            </a:r>
            <a:r>
              <a:rPr lang="zh-CN" altLang="en-US" sz="2000" b="1" dirty="0" smtClean="0">
                <a:latin typeface="黑体" panose="02010600030101010101" pitchFamily="49" charset="-122"/>
                <a:ea typeface="黑体" panose="02010600030101010101" pitchFamily="49" charset="-122"/>
              </a:rPr>
              <a:t>年，许广平、萧红、萧军、周海婴于鲁迅墓前合影</a:t>
            </a:r>
          </a:p>
          <a:p>
            <a:endParaRPr lang="zh-CN" altLang="en-US"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636" y="0"/>
            <a:ext cx="628650" cy="76200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754974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1646" y="117407"/>
            <a:ext cx="7872726" cy="1446550"/>
          </a:xfrm>
          <a:prstGeom prst="rect">
            <a:avLst/>
          </a:prstGeom>
          <a:noFill/>
          <a:ln w="9525">
            <a:noFill/>
            <a:miter/>
          </a:ln>
        </p:spPr>
        <p:txBody>
          <a:bodyPr>
            <a:spAutoFit/>
          </a:bodyPr>
          <a:lstStyle/>
          <a:p>
            <a:pPr algn="ctr">
              <a:defRPr/>
            </a:pPr>
            <a:r>
              <a:rPr lang="zh-CN" altLang="en-US" sz="4400" b="1" i="0" noProof="1" smtClean="0">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cs typeface="+mn-ea"/>
              </a:rPr>
              <a:t>文艺</a:t>
            </a:r>
            <a:endParaRPr lang="zh-CN" altLang="en-US" sz="4400" b="1" i="0" noProof="1">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endParaRPr>
          </a:p>
          <a:p>
            <a:pPr algn="ctr">
              <a:defRPr/>
            </a:pPr>
            <a:endParaRPr lang="zh-CN" altLang="en-US" sz="4400" i="0" noProof="1">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endParaRPr>
          </a:p>
        </p:txBody>
      </p:sp>
      <p:pic>
        <p:nvPicPr>
          <p:cNvPr id="3" name="Picture 4" descr="https://imgsrc.baidu.com/baike/pic/item/91529822720e0cf367a2fe240146f21fbf09aa9c.jpg"/>
          <p:cNvPicPr>
            <a:picLocks noChangeAspect="1" noChangeArrowheads="1"/>
          </p:cNvPicPr>
          <p:nvPr/>
        </p:nvPicPr>
        <p:blipFill>
          <a:blip r:embed="rId2" cstate="print"/>
          <a:srcRect/>
          <a:stretch>
            <a:fillRect/>
          </a:stretch>
        </p:blipFill>
        <p:spPr bwMode="auto">
          <a:xfrm>
            <a:off x="2240741" y="2228927"/>
            <a:ext cx="3779912" cy="4032448"/>
          </a:xfrm>
          <a:prstGeom prst="rect">
            <a:avLst/>
          </a:prstGeom>
          <a:noFill/>
        </p:spPr>
      </p:pic>
      <p:sp>
        <p:nvSpPr>
          <p:cNvPr id="4" name="TextBox 7"/>
          <p:cNvSpPr txBox="1"/>
          <p:nvPr/>
        </p:nvSpPr>
        <p:spPr>
          <a:xfrm>
            <a:off x="2240741" y="716759"/>
            <a:ext cx="4896544" cy="1015663"/>
          </a:xfrm>
          <a:prstGeom prst="rect">
            <a:avLst/>
          </a:prstGeom>
          <a:noFill/>
        </p:spPr>
        <p:txBody>
          <a:bodyPr wrap="square" rtlCol="0">
            <a:spAutoFit/>
          </a:bodyPr>
          <a:lstStyle/>
          <a:p>
            <a:r>
              <a:rPr lang="en-US" altLang="zh-CN" sz="2000" b="1" dirty="0" smtClean="0">
                <a:latin typeface="黑体" panose="02010600030101010101" pitchFamily="49" charset="-122"/>
                <a:ea typeface="黑体" panose="02010600030101010101" pitchFamily="49" charset="-122"/>
              </a:rPr>
              <a:t>1957</a:t>
            </a:r>
            <a:r>
              <a:rPr lang="zh-CN" altLang="en-US" sz="2000" b="1" dirty="0" smtClean="0">
                <a:latin typeface="黑体" panose="02010600030101010101" pitchFamily="49" charset="-122"/>
                <a:ea typeface="黑体" panose="02010600030101010101" pitchFamily="49" charset="-122"/>
              </a:rPr>
              <a:t>年</a:t>
            </a:r>
            <a:endParaRPr lang="en-US" altLang="zh-CN" sz="2000" b="1" dirty="0" smtClean="0">
              <a:latin typeface="黑体" panose="02010600030101010101" pitchFamily="49" charset="-122"/>
              <a:ea typeface="黑体" panose="02010600030101010101" pitchFamily="49" charset="-122"/>
            </a:endParaRPr>
          </a:p>
          <a:p>
            <a:r>
              <a:rPr lang="zh-CN" altLang="en-US" sz="2000" b="1" dirty="0" smtClean="0">
                <a:latin typeface="黑体" panose="02010600030101010101" pitchFamily="49" charset="-122"/>
                <a:ea typeface="黑体" panose="02010600030101010101" pitchFamily="49" charset="-122"/>
              </a:rPr>
              <a:t>萧红的骨灰被迁葬于广州的银河公墓。一生飘零，至死都未再回故乡。</a:t>
            </a:r>
            <a:endParaRPr lang="zh-CN" altLang="en-US" sz="2000" b="1" dirty="0">
              <a:latin typeface="黑体" panose="02010600030101010101" pitchFamily="49" charset="-122"/>
              <a:ea typeface="黑体" panose="02010600030101010101" pitchFamily="49" charset="-122"/>
            </a:endParaRPr>
          </a:p>
        </p:txBody>
      </p:sp>
      <p:sp>
        <p:nvSpPr>
          <p:cNvPr id="5" name="TextBox 8"/>
          <p:cNvSpPr txBox="1"/>
          <p:nvPr/>
        </p:nvSpPr>
        <p:spPr>
          <a:xfrm>
            <a:off x="6777245" y="2444951"/>
            <a:ext cx="3672408" cy="2523768"/>
          </a:xfrm>
          <a:prstGeom prst="rect">
            <a:avLst/>
          </a:prstGeom>
          <a:noFill/>
        </p:spPr>
        <p:txBody>
          <a:bodyPr wrap="square" rtlCol="0">
            <a:spAutoFit/>
          </a:bodyPr>
          <a:lstStyle/>
          <a:p>
            <a:pPr>
              <a:lnSpc>
                <a:spcPts val="2800"/>
              </a:lnSpc>
            </a:pPr>
            <a:r>
              <a:rPr lang="zh-CN" altLang="en-US" sz="2000" b="1" dirty="0" smtClean="0">
                <a:latin typeface="黑体" panose="02010600030101010101" pitchFamily="49" charset="-122"/>
                <a:ea typeface="黑体" panose="02010600030101010101" pitchFamily="49" charset="-122"/>
              </a:rPr>
              <a:t>“我将与蓝天碧水永处，留下那半部</a:t>
            </a:r>
            <a:r>
              <a:rPr lang="en-US" altLang="zh-CN" sz="2000" b="1" dirty="0" smtClean="0">
                <a:latin typeface="黑体" panose="02010600030101010101" pitchFamily="49" charset="-122"/>
                <a:ea typeface="黑体" panose="02010600030101010101" pitchFamily="49" charset="-122"/>
              </a:rPr>
              <a:t>《</a:t>
            </a:r>
            <a:r>
              <a:rPr lang="zh-CN" altLang="en-US" sz="2000" b="1" dirty="0" smtClean="0">
                <a:latin typeface="黑体" panose="02010600030101010101" pitchFamily="49" charset="-122"/>
                <a:ea typeface="黑体" panose="02010600030101010101" pitchFamily="49" charset="-122"/>
              </a:rPr>
              <a:t>红楼</a:t>
            </a:r>
            <a:r>
              <a:rPr lang="en-US" altLang="zh-CN" sz="2000" b="1" dirty="0" smtClean="0">
                <a:latin typeface="黑体" panose="02010600030101010101" pitchFamily="49" charset="-122"/>
                <a:ea typeface="黑体" panose="02010600030101010101" pitchFamily="49" charset="-122"/>
              </a:rPr>
              <a:t>》</a:t>
            </a:r>
            <a:r>
              <a:rPr lang="zh-CN" altLang="en-US" sz="2000" b="1" dirty="0" smtClean="0">
                <a:latin typeface="黑体" panose="02010600030101010101" pitchFamily="49" charset="-122"/>
                <a:ea typeface="黑体" panose="02010600030101010101" pitchFamily="49" charset="-122"/>
              </a:rPr>
              <a:t>给别人写了！半生尽遭白眼冷遇</a:t>
            </a:r>
            <a:r>
              <a:rPr lang="en-US" altLang="zh-CN" sz="2000" b="1" dirty="0" smtClean="0">
                <a:latin typeface="黑体" panose="02010600030101010101" pitchFamily="49" charset="-122"/>
                <a:ea typeface="黑体" panose="02010600030101010101" pitchFamily="49" charset="-122"/>
              </a:rPr>
              <a:t>……</a:t>
            </a:r>
            <a:r>
              <a:rPr lang="zh-CN" altLang="en-US" sz="2000" b="1" dirty="0" smtClean="0">
                <a:latin typeface="黑体" panose="02010600030101010101" pitchFamily="49" charset="-122"/>
                <a:ea typeface="黑体" panose="02010600030101010101" pitchFamily="49" charset="-122"/>
              </a:rPr>
              <a:t>身先死，不甘，不甘！”</a:t>
            </a:r>
          </a:p>
          <a:p>
            <a:pPr>
              <a:lnSpc>
                <a:spcPts val="2800"/>
              </a:lnSpc>
            </a:pPr>
            <a:r>
              <a:rPr lang="en-US" altLang="zh-CN" sz="2000" b="1" dirty="0" smtClean="0">
                <a:latin typeface="黑体" panose="02010600030101010101" pitchFamily="49" charset="-122"/>
                <a:ea typeface="黑体" panose="02010600030101010101" pitchFamily="49" charset="-122"/>
              </a:rPr>
              <a:t>1942</a:t>
            </a:r>
            <a:r>
              <a:rPr lang="zh-CN" altLang="en-US" sz="2000" b="1" dirty="0" smtClean="0">
                <a:latin typeface="黑体" panose="02010600030101010101" pitchFamily="49" charset="-122"/>
                <a:ea typeface="黑体" panose="02010600030101010101" pitchFamily="49" charset="-122"/>
              </a:rPr>
              <a:t>年</a:t>
            </a:r>
            <a:r>
              <a:rPr lang="en-US" altLang="zh-CN" sz="2000" b="1" dirty="0" smtClean="0">
                <a:latin typeface="黑体" panose="02010600030101010101" pitchFamily="49" charset="-122"/>
                <a:ea typeface="黑体" panose="02010600030101010101" pitchFamily="49" charset="-122"/>
              </a:rPr>
              <a:t>1</a:t>
            </a:r>
            <a:r>
              <a:rPr lang="zh-CN" altLang="en-US" sz="2000" b="1" dirty="0" smtClean="0">
                <a:latin typeface="黑体" panose="02010600030101010101" pitchFamily="49" charset="-122"/>
                <a:ea typeface="黑体" panose="02010600030101010101" pitchFamily="49" charset="-122"/>
              </a:rPr>
              <a:t>月</a:t>
            </a:r>
            <a:r>
              <a:rPr lang="en-US" altLang="zh-CN" sz="2000" b="1" dirty="0" smtClean="0">
                <a:latin typeface="黑体" panose="02010600030101010101" pitchFamily="49" charset="-122"/>
                <a:ea typeface="黑体" panose="02010600030101010101" pitchFamily="49" charset="-122"/>
              </a:rPr>
              <a:t>22</a:t>
            </a:r>
            <a:r>
              <a:rPr lang="zh-CN" altLang="en-US" sz="2000" b="1" dirty="0" smtClean="0">
                <a:latin typeface="黑体" panose="02010600030101010101" pitchFamily="49" charset="-122"/>
                <a:ea typeface="黑体" panose="02010600030101010101" pitchFamily="49" charset="-122"/>
              </a:rPr>
              <a:t>日，萧红带着无尽的怅恨在香港离开人世。</a:t>
            </a:r>
          </a:p>
          <a:p>
            <a:endParaRPr lang="zh-CN" altLang="en-US" dirty="0"/>
          </a:p>
        </p:txBody>
      </p:sp>
      <p:sp>
        <p:nvSpPr>
          <p:cNvPr id="6" name="文本框 5"/>
          <p:cNvSpPr txBox="1"/>
          <p:nvPr/>
        </p:nvSpPr>
        <p:spPr>
          <a:xfrm>
            <a:off x="6777245" y="4784047"/>
            <a:ext cx="3986463" cy="1477328"/>
          </a:xfrm>
          <a:prstGeom prst="rect">
            <a:avLst/>
          </a:prstGeom>
          <a:noFill/>
        </p:spPr>
        <p:txBody>
          <a:bodyPr wrap="square" rtlCol="0">
            <a:spAutoFit/>
          </a:bodyPr>
          <a:lstStyle/>
          <a:p>
            <a:r>
              <a:rPr lang="zh-CN" altLang="en-US" dirty="0">
                <a:latin typeface="隶书" panose="02010509060101010101" pitchFamily="49" charset="-122"/>
                <a:ea typeface="隶书" panose="02010509060101010101" pitchFamily="49" charset="-122"/>
                <a:sym typeface="宋体" panose="02010600030101010101" pitchFamily="2" charset="-122"/>
              </a:rPr>
              <a:t>萧红故居坐落在松花江北的呼兰河畔</a:t>
            </a:r>
            <a:r>
              <a:rPr lang="zh-CN" altLang="en-US" dirty="0" smtClean="0">
                <a:latin typeface="隶书" panose="02010509060101010101" pitchFamily="49" charset="-122"/>
                <a:ea typeface="隶书" panose="02010509060101010101" pitchFamily="49" charset="-122"/>
                <a:sym typeface="宋体" panose="02010600030101010101" pitchFamily="2" charset="-122"/>
              </a:rPr>
              <a:t>，是</a:t>
            </a:r>
            <a:r>
              <a:rPr lang="zh-CN" altLang="en-US" dirty="0">
                <a:latin typeface="隶书" panose="02010509060101010101" pitchFamily="49" charset="-122"/>
                <a:ea typeface="隶书" panose="02010509060101010101" pitchFamily="49" charset="-122"/>
                <a:sym typeface="宋体" panose="02010600030101010101" pitchFamily="2" charset="-122"/>
              </a:rPr>
              <a:t>北方乡村的典型建筑。萧红是</a:t>
            </a:r>
            <a:r>
              <a:rPr lang="en-US" altLang="zh-CN" dirty="0">
                <a:latin typeface="隶书" panose="02010509060101010101" pitchFamily="49" charset="-122"/>
                <a:ea typeface="隶书" panose="02010509060101010101" pitchFamily="49" charset="-122"/>
                <a:sym typeface="宋体" panose="02010600030101010101" pitchFamily="2" charset="-122"/>
              </a:rPr>
              <a:t>30</a:t>
            </a:r>
            <a:r>
              <a:rPr lang="zh-CN" altLang="en-US" dirty="0">
                <a:latin typeface="隶书" panose="02010509060101010101" pitchFamily="49" charset="-122"/>
                <a:ea typeface="隶书" panose="02010509060101010101" pitchFamily="49" charset="-122"/>
                <a:sym typeface="宋体" panose="02010600030101010101" pitchFamily="2" charset="-122"/>
              </a:rPr>
              <a:t>年代中国著名女作家，以反映中国北方民俗的长篇小说</a:t>
            </a:r>
            <a:r>
              <a:rPr lang="en-US" altLang="zh-CN" dirty="0">
                <a:latin typeface="隶书" panose="02010509060101010101" pitchFamily="49" charset="-122"/>
                <a:ea typeface="隶书" panose="02010509060101010101" pitchFamily="49" charset="-122"/>
                <a:sym typeface="宋体" panose="02010600030101010101" pitchFamily="2" charset="-122"/>
              </a:rPr>
              <a:t>《</a:t>
            </a:r>
            <a:r>
              <a:rPr lang="zh-CN" altLang="en-US" dirty="0">
                <a:latin typeface="隶书" panose="02010509060101010101" pitchFamily="49" charset="-122"/>
                <a:ea typeface="隶书" panose="02010509060101010101" pitchFamily="49" charset="-122"/>
                <a:sym typeface="宋体" panose="02010600030101010101" pitchFamily="2" charset="-122"/>
              </a:rPr>
              <a:t>呼兰河传</a:t>
            </a:r>
            <a:r>
              <a:rPr lang="en-US" altLang="zh-CN" dirty="0">
                <a:latin typeface="隶书" panose="02010509060101010101" pitchFamily="49" charset="-122"/>
                <a:ea typeface="隶书" panose="02010509060101010101" pitchFamily="49" charset="-122"/>
                <a:sym typeface="宋体" panose="02010600030101010101" pitchFamily="2" charset="-122"/>
              </a:rPr>
              <a:t>》</a:t>
            </a:r>
            <a:r>
              <a:rPr lang="zh-CN" altLang="en-US" dirty="0">
                <a:latin typeface="隶书" panose="02010509060101010101" pitchFamily="49" charset="-122"/>
                <a:ea typeface="隶书" panose="02010509060101010101" pitchFamily="49" charset="-122"/>
                <a:sym typeface="宋体" panose="02010600030101010101" pitchFamily="2" charset="-122"/>
              </a:rPr>
              <a:t>驰名中外</a:t>
            </a:r>
            <a:r>
              <a:rPr lang="zh-CN" altLang="en-US" dirty="0" smtClean="0">
                <a:latin typeface="隶书" panose="02010509060101010101" pitchFamily="49" charset="-122"/>
                <a:ea typeface="隶书" panose="02010509060101010101" pitchFamily="49" charset="-122"/>
                <a:sym typeface="宋体" panose="02010600030101010101" pitchFamily="2" charset="-122"/>
              </a:rPr>
              <a:t>文坛。</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43" y="0"/>
            <a:ext cx="628650" cy="7620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028763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0698" y="213660"/>
            <a:ext cx="7872726" cy="1446550"/>
          </a:xfrm>
          <a:prstGeom prst="rect">
            <a:avLst/>
          </a:prstGeom>
          <a:noFill/>
          <a:ln w="9525">
            <a:noFill/>
            <a:miter/>
          </a:ln>
        </p:spPr>
        <p:txBody>
          <a:bodyPr>
            <a:spAutoFit/>
          </a:bodyPr>
          <a:lstStyle/>
          <a:p>
            <a:pPr algn="ctr">
              <a:defRPr/>
            </a:pPr>
            <a:r>
              <a:rPr lang="zh-CN" altLang="en-US" sz="4400" b="1" i="0" noProof="1" smtClean="0">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cs typeface="+mn-ea"/>
              </a:rPr>
              <a:t>文艺</a:t>
            </a:r>
            <a:endParaRPr lang="zh-CN" altLang="en-US" sz="4400" b="1" i="0" noProof="1">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endParaRPr>
          </a:p>
          <a:p>
            <a:pPr algn="ctr">
              <a:defRPr/>
            </a:pPr>
            <a:endParaRPr lang="zh-CN" altLang="en-US" sz="4400" i="0" noProof="1">
              <a:ln w="12700">
                <a:solidFill>
                  <a:schemeClr val="accent1"/>
                </a:solidFill>
                <a:prstDash val="solid"/>
              </a:ln>
              <a:solidFill>
                <a:srgbClr val="0000FF"/>
              </a:solidFill>
              <a:effectLst>
                <a:outerShdw dist="38100" dir="2640000" algn="bl" rotWithShape="0">
                  <a:schemeClr val="accent1"/>
                </a:outerShdw>
              </a:effectLst>
              <a:latin typeface="隶书" panose="02010509060101010101" pitchFamily="49" charset="-122"/>
              <a:ea typeface="隶书" panose="02010509060101010101" pitchFamily="49" charset="-122"/>
            </a:endParaRPr>
          </a:p>
        </p:txBody>
      </p:sp>
      <p:pic>
        <p:nvPicPr>
          <p:cNvPr id="3" name="Picture 2" descr="https://imgsrc.baidu.com/baike/pic/item/0df3d7ca7bcb0a4641773be66063f6246a60af9c.jpg"/>
          <p:cNvPicPr>
            <a:picLocks noChangeAspect="1" noChangeArrowheads="1"/>
          </p:cNvPicPr>
          <p:nvPr/>
        </p:nvPicPr>
        <p:blipFill>
          <a:blip r:embed="rId2" cstate="print"/>
          <a:srcRect/>
          <a:stretch>
            <a:fillRect/>
          </a:stretch>
        </p:blipFill>
        <p:spPr bwMode="auto">
          <a:xfrm>
            <a:off x="1807785" y="957028"/>
            <a:ext cx="3600400" cy="4176193"/>
          </a:xfrm>
          <a:prstGeom prst="rect">
            <a:avLst/>
          </a:prstGeom>
          <a:noFill/>
        </p:spPr>
      </p:pic>
      <p:sp>
        <p:nvSpPr>
          <p:cNvPr id="4" name="TextBox 6"/>
          <p:cNvSpPr txBox="1"/>
          <p:nvPr/>
        </p:nvSpPr>
        <p:spPr>
          <a:xfrm>
            <a:off x="5840233" y="1677108"/>
            <a:ext cx="4608512" cy="4324261"/>
          </a:xfrm>
          <a:prstGeom prst="rect">
            <a:avLst/>
          </a:prstGeom>
          <a:noFill/>
          <a:ln w="38100">
            <a:solidFill>
              <a:schemeClr val="tx1"/>
            </a:solidFill>
          </a:ln>
        </p:spPr>
        <p:txBody>
          <a:bodyPr wrap="square" rtlCol="0">
            <a:spAutoFit/>
          </a:bodyPr>
          <a:lstStyle/>
          <a:p>
            <a:pPr>
              <a:lnSpc>
                <a:spcPts val="3300"/>
              </a:lnSpc>
            </a:pPr>
            <a:r>
              <a:rPr lang="en-US" altLang="zh-CN" sz="2400" b="1" dirty="0" smtClean="0">
                <a:latin typeface="黑体" panose="02010600030101010101" pitchFamily="49" charset="-122"/>
                <a:ea typeface="黑体" panose="02010600030101010101" pitchFamily="49" charset="-122"/>
              </a:rPr>
              <a:t>《</a:t>
            </a:r>
            <a:r>
              <a:rPr lang="zh-CN" altLang="en-US" sz="2400" b="1" dirty="0" smtClean="0">
                <a:latin typeface="黑体" panose="02010600030101010101" pitchFamily="49" charset="-122"/>
                <a:ea typeface="黑体" panose="02010600030101010101" pitchFamily="49" charset="-122"/>
              </a:rPr>
              <a:t>呼兰河传</a:t>
            </a:r>
            <a:r>
              <a:rPr lang="en-US" altLang="zh-CN" sz="2400" b="1" dirty="0" smtClean="0">
                <a:latin typeface="黑体" panose="02010600030101010101" pitchFamily="49" charset="-122"/>
                <a:ea typeface="黑体" panose="02010600030101010101" pitchFamily="49" charset="-122"/>
              </a:rPr>
              <a:t>》</a:t>
            </a:r>
          </a:p>
          <a:p>
            <a:pPr>
              <a:lnSpc>
                <a:spcPts val="3300"/>
              </a:lnSpc>
            </a:pPr>
            <a:r>
              <a:rPr lang="zh-CN" altLang="en-US" sz="2400" b="1" dirty="0" smtClean="0">
                <a:latin typeface="黑体" panose="02010600030101010101" pitchFamily="49" charset="-122"/>
                <a:ea typeface="黑体" panose="02010600030101010101" pitchFamily="49" charset="-122"/>
              </a:rPr>
              <a:t>“春夏秋冬，一年四季来回循环地走，那时自古也是这样的了。风霜雨雪，受得住的就过去了，受不住的，就寻求着自然的结果。那自然的结果不大好，把一个人默默地一声不响地拉着离开了这人间的世界。”</a:t>
            </a:r>
            <a:endParaRPr lang="en-US" altLang="zh-CN" sz="2400" b="1" dirty="0" smtClean="0">
              <a:latin typeface="黑体" panose="02010600030101010101" pitchFamily="49" charset="-122"/>
              <a:ea typeface="黑体" panose="02010600030101010101" pitchFamily="49" charset="-122"/>
            </a:endParaRPr>
          </a:p>
          <a:p>
            <a:pPr>
              <a:lnSpc>
                <a:spcPts val="3300"/>
              </a:lnSpc>
            </a:pPr>
            <a:r>
              <a:rPr lang="zh-CN" altLang="en-US" sz="2400" b="1" dirty="0" smtClean="0">
                <a:latin typeface="黑体" panose="02010600030101010101" pitchFamily="49" charset="-122"/>
                <a:ea typeface="黑体" panose="02010600030101010101" pitchFamily="49" charset="-122"/>
              </a:rPr>
              <a:t>                                              </a:t>
            </a:r>
            <a:r>
              <a:rPr lang="en-US" altLang="zh-CN" sz="2400" b="1" dirty="0" smtClean="0">
                <a:latin typeface="黑体" panose="02010600030101010101" pitchFamily="49" charset="-122"/>
                <a:ea typeface="黑体" panose="02010600030101010101" pitchFamily="49" charset="-122"/>
              </a:rPr>
              <a:t>——</a:t>
            </a:r>
            <a:r>
              <a:rPr lang="zh-CN" altLang="en-US" sz="2400" b="1" dirty="0" smtClean="0">
                <a:latin typeface="黑体" panose="02010600030101010101" pitchFamily="49" charset="-122"/>
                <a:ea typeface="黑体" panose="02010600030101010101" pitchFamily="49" charset="-122"/>
              </a:rPr>
              <a:t>萧红</a:t>
            </a:r>
            <a:endParaRPr lang="zh-CN" altLang="en-US" sz="2400" b="1" dirty="0">
              <a:latin typeface="黑体" panose="02010600030101010101" pitchFamily="49" charset="-122"/>
              <a:ea typeface="黑体" panose="02010600030101010101" pitchFamily="49" charset="-122"/>
            </a:endParaRPr>
          </a:p>
        </p:txBody>
      </p:sp>
      <p:sp>
        <p:nvSpPr>
          <p:cNvPr id="5" name="文本框 4"/>
          <p:cNvSpPr txBox="1"/>
          <p:nvPr/>
        </p:nvSpPr>
        <p:spPr>
          <a:xfrm>
            <a:off x="1684421" y="5133221"/>
            <a:ext cx="3625516" cy="1477328"/>
          </a:xfrm>
          <a:prstGeom prst="rect">
            <a:avLst/>
          </a:prstGeom>
          <a:noFill/>
        </p:spPr>
        <p:txBody>
          <a:bodyPr wrap="square" rtlCol="0">
            <a:spAutoFit/>
          </a:bodyPr>
          <a:lstStyle/>
          <a:p>
            <a:r>
              <a:rPr lang="zh-CN" altLang="en-US" dirty="0"/>
              <a:t>对于那些挣扎于时代和命运最底层，最终又被悄无声息地毁灭的人们的</a:t>
            </a:r>
            <a:r>
              <a:rPr lang="zh-CN" altLang="en-US" dirty="0" smtClean="0"/>
              <a:t>喟</a:t>
            </a:r>
            <a:r>
              <a:rPr lang="en-US" altLang="zh-CN" dirty="0" smtClean="0"/>
              <a:t>(</a:t>
            </a:r>
            <a:r>
              <a:rPr lang="en-US" altLang="zh-CN" dirty="0" err="1" smtClean="0"/>
              <a:t>kui</a:t>
            </a:r>
            <a:r>
              <a:rPr lang="en-US" altLang="zh-CN" dirty="0" smtClean="0"/>
              <a:t>)</a:t>
            </a:r>
            <a:r>
              <a:rPr lang="zh-CN" altLang="en-US" dirty="0" smtClean="0"/>
              <a:t>叹</a:t>
            </a:r>
            <a:r>
              <a:rPr lang="zh-CN" altLang="en-US" dirty="0"/>
              <a:t>，仿佛也是她短促而坎坷一生的写照。</a:t>
            </a:r>
          </a:p>
          <a:p>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38" y="0"/>
            <a:ext cx="628650" cy="762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223856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6" y="192255"/>
            <a:ext cx="5524500" cy="3457575"/>
          </a:xfrm>
          <a:prstGeom prst="rect">
            <a:avLst/>
          </a:prstGeom>
        </p:spPr>
      </p:pic>
      <p:sp>
        <p:nvSpPr>
          <p:cNvPr id="3" name="文本框 2"/>
          <p:cNvSpPr txBox="1"/>
          <p:nvPr/>
        </p:nvSpPr>
        <p:spPr>
          <a:xfrm>
            <a:off x="333876" y="3733800"/>
            <a:ext cx="5524500" cy="369332"/>
          </a:xfrm>
          <a:prstGeom prst="rect">
            <a:avLst/>
          </a:prstGeom>
          <a:noFill/>
        </p:spPr>
        <p:txBody>
          <a:bodyPr wrap="square" rtlCol="0">
            <a:spAutoFit/>
          </a:bodyPr>
          <a:lstStyle/>
          <a:p>
            <a:r>
              <a:rPr lang="en-US" altLang="zh-CN" dirty="0"/>
              <a:t>1921</a:t>
            </a:r>
            <a:r>
              <a:rPr lang="zh-CN" altLang="en-US" dirty="0"/>
              <a:t>年，哈尔滨市，世界最大的法国新艺术建筑街区。</a:t>
            </a:r>
          </a:p>
        </p:txBody>
      </p:sp>
      <p:pic>
        <p:nvPicPr>
          <p:cNvPr id="7" name="图片 6" descr="C:\Users\lenovo\Documents\WeChat Files\wxid_ay5konuc3t1912\FileStorage\Temp\1180f89ac60eb0f74879c531f70f0e56.jpg"/>
          <p:cNvPicPr/>
          <p:nvPr/>
        </p:nvPicPr>
        <p:blipFill>
          <a:blip r:embed="rId3">
            <a:extLst>
              <a:ext uri="{28A0092B-C50C-407E-A947-70E740481C1C}">
                <a14:useLocalDpi xmlns:a14="http://schemas.microsoft.com/office/drawing/2010/main" val="0"/>
              </a:ext>
            </a:extLst>
          </a:blip>
          <a:srcRect/>
          <a:stretch>
            <a:fillRect/>
          </a:stretch>
        </p:blipFill>
        <p:spPr bwMode="auto">
          <a:xfrm>
            <a:off x="333876" y="4110037"/>
            <a:ext cx="4861174" cy="2747963"/>
          </a:xfrm>
          <a:prstGeom prst="rect">
            <a:avLst/>
          </a:prstGeom>
          <a:noFill/>
          <a:ln>
            <a:noFill/>
          </a:ln>
        </p:spPr>
      </p:pic>
      <p:sp>
        <p:nvSpPr>
          <p:cNvPr id="8" name="文本框 7"/>
          <p:cNvSpPr txBox="1"/>
          <p:nvPr/>
        </p:nvSpPr>
        <p:spPr>
          <a:xfrm>
            <a:off x="5336253" y="5181599"/>
            <a:ext cx="923636" cy="923330"/>
          </a:xfrm>
          <a:prstGeom prst="rect">
            <a:avLst/>
          </a:prstGeom>
          <a:noFill/>
        </p:spPr>
        <p:txBody>
          <a:bodyPr wrap="square" rtlCol="0">
            <a:spAutoFit/>
          </a:bodyPr>
          <a:lstStyle/>
          <a:p>
            <a:r>
              <a:rPr lang="en-US" altLang="zh-CN" dirty="0" smtClean="0"/>
              <a:t>1939</a:t>
            </a:r>
            <a:r>
              <a:rPr lang="zh-CN" altLang="en-US" dirty="0" smtClean="0"/>
              <a:t>年，哈尔滨松花江</a:t>
            </a:r>
            <a:endParaRPr lang="zh-CN" altLang="en-US" dirty="0"/>
          </a:p>
        </p:txBody>
      </p:sp>
      <p:pic>
        <p:nvPicPr>
          <p:cNvPr id="9" name="图片 8" descr="C:\Users\lenovo\Documents\WeChat Files\wxid_ay5konuc3t1912\FileStorage\Temp\2efc22e76475d575bdaa59bc74972d28.jpg"/>
          <p:cNvPicPr/>
          <p:nvPr/>
        </p:nvPicPr>
        <p:blipFill>
          <a:blip r:embed="rId4">
            <a:extLst>
              <a:ext uri="{28A0092B-C50C-407E-A947-70E740481C1C}">
                <a14:useLocalDpi xmlns:a14="http://schemas.microsoft.com/office/drawing/2010/main" val="0"/>
              </a:ext>
            </a:extLst>
          </a:blip>
          <a:srcRect/>
          <a:stretch>
            <a:fillRect/>
          </a:stretch>
        </p:blipFill>
        <p:spPr bwMode="auto">
          <a:xfrm>
            <a:off x="7019636" y="11483"/>
            <a:ext cx="3223491" cy="3906983"/>
          </a:xfrm>
          <a:prstGeom prst="rect">
            <a:avLst/>
          </a:prstGeom>
          <a:noFill/>
          <a:ln>
            <a:noFill/>
          </a:ln>
        </p:spPr>
      </p:pic>
      <p:sp>
        <p:nvSpPr>
          <p:cNvPr id="10" name="文本框 9"/>
          <p:cNvSpPr txBox="1"/>
          <p:nvPr/>
        </p:nvSpPr>
        <p:spPr>
          <a:xfrm>
            <a:off x="10081753" y="3087469"/>
            <a:ext cx="1665074" cy="646331"/>
          </a:xfrm>
          <a:prstGeom prst="rect">
            <a:avLst/>
          </a:prstGeom>
          <a:noFill/>
        </p:spPr>
        <p:txBody>
          <a:bodyPr wrap="square" rtlCol="0">
            <a:spAutoFit/>
          </a:bodyPr>
          <a:lstStyle/>
          <a:p>
            <a:r>
              <a:rPr lang="en-US" altLang="zh-CN" dirty="0" smtClean="0"/>
              <a:t>1941</a:t>
            </a:r>
            <a:r>
              <a:rPr lang="zh-CN" altLang="en-US" dirty="0" smtClean="0"/>
              <a:t>年，哈夏江景。</a:t>
            </a:r>
            <a:endParaRPr lang="zh-CN" altLang="en-US" dirty="0"/>
          </a:p>
        </p:txBody>
      </p:sp>
      <p:pic>
        <p:nvPicPr>
          <p:cNvPr id="11" name="图片 10" descr="C:\Users\lenovo\Documents\WeChat Files\wxid_ay5konuc3t1912\FileStorage\Temp\c782f91e396c59567ee9e8d5ebfeeaee"/>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0808" y="3844852"/>
            <a:ext cx="5046019" cy="2964934"/>
          </a:xfrm>
          <a:prstGeom prst="rect">
            <a:avLst/>
          </a:prstGeom>
          <a:noFill/>
          <a:ln>
            <a:noFill/>
          </a:ln>
        </p:spPr>
      </p:pic>
    </p:spTree>
    <p:extLst>
      <p:ext uri="{BB962C8B-B14F-4D97-AF65-F5344CB8AC3E}">
        <p14:creationId xmlns:p14="http://schemas.microsoft.com/office/powerpoint/2010/main" val="215731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
          <p:cNvSpPr txBox="1"/>
          <p:nvPr/>
        </p:nvSpPr>
        <p:spPr>
          <a:xfrm>
            <a:off x="2093495" y="529389"/>
            <a:ext cx="9144000" cy="369332"/>
          </a:xfrm>
          <a:prstGeom prst="rect">
            <a:avLst/>
          </a:prstGeom>
          <a:noFill/>
        </p:spPr>
        <p:txBody>
          <a:bodyPr wrap="square" rtlCol="0">
            <a:spAutoFit/>
          </a:bodyPr>
          <a:lstStyle/>
          <a:p>
            <a:endParaRPr lang="zh-CN" altLang="en-US" dirty="0"/>
          </a:p>
        </p:txBody>
      </p:sp>
      <p:sp>
        <p:nvSpPr>
          <p:cNvPr id="23" name="矩形 22"/>
          <p:cNvSpPr/>
          <p:nvPr/>
        </p:nvSpPr>
        <p:spPr>
          <a:xfrm>
            <a:off x="1756850" y="529390"/>
            <a:ext cx="9812741" cy="9659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5"/>
          <p:cNvSpPr txBox="1"/>
          <p:nvPr/>
        </p:nvSpPr>
        <p:spPr>
          <a:xfrm>
            <a:off x="2384647" y="649958"/>
            <a:ext cx="8083625" cy="584775"/>
          </a:xfrm>
          <a:prstGeom prst="rect">
            <a:avLst/>
          </a:prstGeom>
          <a:noFill/>
          <a:effectLst/>
        </p:spPr>
        <p:txBody>
          <a:bodyPr wrap="square" rtlCol="0">
            <a:spAutoFit/>
          </a:bodyPr>
          <a:lstStyle/>
          <a:p>
            <a:r>
              <a:rPr lang="zh-CN" altLang="en-US" sz="3200" dirty="0" smtClean="0">
                <a:solidFill>
                  <a:schemeClr val="bg1"/>
                </a:solidFill>
                <a:latin typeface="黑体" pitchFamily="49" charset="-122"/>
                <a:ea typeface="黑体" pitchFamily="49" charset="-122"/>
              </a:rPr>
              <a:t>内容介绍</a:t>
            </a:r>
            <a:endParaRPr lang="zh-CN" altLang="en-US" sz="3200" dirty="0">
              <a:solidFill>
                <a:schemeClr val="bg1"/>
              </a:solidFill>
              <a:latin typeface="黑体" pitchFamily="49" charset="-122"/>
              <a:ea typeface="黑体" pitchFamily="49" charset="-122"/>
            </a:endParaRPr>
          </a:p>
        </p:txBody>
      </p:sp>
      <p:sp>
        <p:nvSpPr>
          <p:cNvPr id="25" name="圆角矩形 24"/>
          <p:cNvSpPr/>
          <p:nvPr/>
        </p:nvSpPr>
        <p:spPr>
          <a:xfrm>
            <a:off x="3353127" y="1799553"/>
            <a:ext cx="936104" cy="788122"/>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577264" y="1795587"/>
            <a:ext cx="3889728" cy="792088"/>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3"/>
          <p:cNvSpPr txBox="1"/>
          <p:nvPr/>
        </p:nvSpPr>
        <p:spPr>
          <a:xfrm>
            <a:off x="3496710" y="1943855"/>
            <a:ext cx="648072" cy="461665"/>
          </a:xfrm>
          <a:prstGeom prst="rect">
            <a:avLst/>
          </a:prstGeom>
          <a:noFill/>
        </p:spPr>
        <p:txBody>
          <a:bodyPr wrap="square" rtlCol="0">
            <a:spAutoFit/>
          </a:bodyPr>
          <a:lstStyle/>
          <a:p>
            <a:pPr algn="ctr"/>
            <a:r>
              <a:rPr lang="zh-CN" altLang="en-US" sz="2400" dirty="0">
                <a:latin typeface="黑体" pitchFamily="49" charset="-122"/>
                <a:ea typeface="黑体" pitchFamily="49" charset="-122"/>
              </a:rPr>
              <a:t>一</a:t>
            </a:r>
          </a:p>
        </p:txBody>
      </p:sp>
      <p:sp>
        <p:nvSpPr>
          <p:cNvPr id="28" name="TextBox 14"/>
          <p:cNvSpPr txBox="1"/>
          <p:nvPr/>
        </p:nvSpPr>
        <p:spPr>
          <a:xfrm>
            <a:off x="4573703" y="1943854"/>
            <a:ext cx="3752611" cy="461665"/>
          </a:xfrm>
          <a:prstGeom prst="rect">
            <a:avLst/>
          </a:prstGeom>
          <a:noFill/>
        </p:spPr>
        <p:txBody>
          <a:bodyPr wrap="square" rtlCol="0">
            <a:spAutoFit/>
          </a:bodyPr>
          <a:lstStyle/>
          <a:p>
            <a:pPr algn="ctr"/>
            <a:r>
              <a:rPr lang="zh-CN" altLang="en-US" sz="2400" dirty="0" smtClean="0">
                <a:latin typeface="黑体" pitchFamily="49" charset="-122"/>
                <a:ea typeface="黑体" pitchFamily="49" charset="-122"/>
              </a:rPr>
              <a:t>哈尔滨工业大学的由来</a:t>
            </a:r>
            <a:endParaRPr lang="zh-CN" altLang="en-US" sz="2400" dirty="0">
              <a:latin typeface="黑体" pitchFamily="49" charset="-122"/>
              <a:ea typeface="黑体" pitchFamily="49" charset="-122"/>
            </a:endParaRPr>
          </a:p>
        </p:txBody>
      </p:sp>
      <p:sp>
        <p:nvSpPr>
          <p:cNvPr id="29" name="圆角矩形 28"/>
          <p:cNvSpPr/>
          <p:nvPr/>
        </p:nvSpPr>
        <p:spPr>
          <a:xfrm>
            <a:off x="4577264" y="2805330"/>
            <a:ext cx="3141667" cy="788122"/>
          </a:xfrm>
          <a:prstGeom prst="round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18"/>
          <p:cNvSpPr txBox="1"/>
          <p:nvPr/>
        </p:nvSpPr>
        <p:spPr>
          <a:xfrm>
            <a:off x="4586866" y="2965465"/>
            <a:ext cx="3128504" cy="461665"/>
          </a:xfrm>
          <a:prstGeom prst="rect">
            <a:avLst/>
          </a:prstGeom>
          <a:noFill/>
        </p:spPr>
        <p:txBody>
          <a:bodyPr wrap="square" rtlCol="0">
            <a:spAutoFit/>
          </a:bodyPr>
          <a:lstStyle/>
          <a:p>
            <a:pPr algn="ctr"/>
            <a:r>
              <a:rPr lang="zh-CN" altLang="en-US" sz="2400" dirty="0" smtClean="0">
                <a:latin typeface="黑体" pitchFamily="49" charset="-122"/>
                <a:ea typeface="黑体" pitchFamily="49" charset="-122"/>
              </a:rPr>
              <a:t>大国重器</a:t>
            </a:r>
            <a:endParaRPr lang="zh-CN" altLang="en-US" sz="2400" dirty="0">
              <a:latin typeface="黑体" pitchFamily="49" charset="-122"/>
              <a:ea typeface="黑体" pitchFamily="49" charset="-122"/>
            </a:endParaRPr>
          </a:p>
        </p:txBody>
      </p:sp>
      <p:sp>
        <p:nvSpPr>
          <p:cNvPr id="31" name="圆角矩形 30"/>
          <p:cNvSpPr/>
          <p:nvPr/>
        </p:nvSpPr>
        <p:spPr>
          <a:xfrm>
            <a:off x="3353127" y="3811107"/>
            <a:ext cx="936104" cy="81360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21"/>
          <p:cNvSpPr txBox="1"/>
          <p:nvPr/>
        </p:nvSpPr>
        <p:spPr>
          <a:xfrm>
            <a:off x="3496710" y="3967670"/>
            <a:ext cx="648072" cy="461665"/>
          </a:xfrm>
          <a:prstGeom prst="rect">
            <a:avLst/>
          </a:prstGeom>
          <a:noFill/>
        </p:spPr>
        <p:txBody>
          <a:bodyPr wrap="square" rtlCol="0">
            <a:spAutoFit/>
          </a:bodyPr>
          <a:lstStyle/>
          <a:p>
            <a:pPr algn="ctr"/>
            <a:r>
              <a:rPr lang="zh-CN" altLang="en-US" sz="2400" dirty="0">
                <a:latin typeface="黑体" pitchFamily="49" charset="-122"/>
                <a:ea typeface="黑体" pitchFamily="49" charset="-122"/>
              </a:rPr>
              <a:t>三</a:t>
            </a:r>
          </a:p>
        </p:txBody>
      </p:sp>
      <p:sp>
        <p:nvSpPr>
          <p:cNvPr id="33" name="圆角矩形 32"/>
          <p:cNvSpPr/>
          <p:nvPr/>
        </p:nvSpPr>
        <p:spPr>
          <a:xfrm>
            <a:off x="4577264" y="3811107"/>
            <a:ext cx="3141667" cy="81360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24"/>
          <p:cNvSpPr txBox="1"/>
          <p:nvPr/>
        </p:nvSpPr>
        <p:spPr>
          <a:xfrm>
            <a:off x="4622870" y="3987075"/>
            <a:ext cx="3092500" cy="461665"/>
          </a:xfrm>
          <a:prstGeom prst="rect">
            <a:avLst/>
          </a:prstGeom>
          <a:noFill/>
        </p:spPr>
        <p:txBody>
          <a:bodyPr wrap="square" rtlCol="0">
            <a:spAutoFit/>
          </a:bodyPr>
          <a:lstStyle/>
          <a:p>
            <a:pPr algn="ctr"/>
            <a:r>
              <a:rPr lang="zh-CN" altLang="en-US" sz="2400" dirty="0" smtClean="0">
                <a:latin typeface="黑体" pitchFamily="49" charset="-122"/>
                <a:ea typeface="黑体" pitchFamily="49" charset="-122"/>
              </a:rPr>
              <a:t>辉煌历史</a:t>
            </a:r>
            <a:endParaRPr lang="zh-CN" altLang="en-US" sz="2400" dirty="0">
              <a:latin typeface="黑体" pitchFamily="49" charset="-122"/>
              <a:ea typeface="黑体" pitchFamily="49" charset="-122"/>
            </a:endParaRPr>
          </a:p>
        </p:txBody>
      </p:sp>
      <p:sp>
        <p:nvSpPr>
          <p:cNvPr id="35" name="圆角矩形 34"/>
          <p:cNvSpPr/>
          <p:nvPr/>
        </p:nvSpPr>
        <p:spPr>
          <a:xfrm>
            <a:off x="3353127" y="2805330"/>
            <a:ext cx="936104" cy="788122"/>
          </a:xfrm>
          <a:prstGeom prst="round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3589211" y="2937538"/>
            <a:ext cx="503623"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二</a:t>
            </a:r>
          </a:p>
        </p:txBody>
      </p:sp>
      <p:sp>
        <p:nvSpPr>
          <p:cNvPr id="37" name="圆角矩形 36"/>
          <p:cNvSpPr/>
          <p:nvPr/>
        </p:nvSpPr>
        <p:spPr>
          <a:xfrm>
            <a:off x="3353127" y="4842362"/>
            <a:ext cx="936104" cy="788122"/>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589210" y="5005591"/>
            <a:ext cx="53984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四</a:t>
            </a:r>
          </a:p>
        </p:txBody>
      </p:sp>
      <p:sp>
        <p:nvSpPr>
          <p:cNvPr id="39" name="圆角矩形 38"/>
          <p:cNvSpPr/>
          <p:nvPr/>
        </p:nvSpPr>
        <p:spPr>
          <a:xfrm>
            <a:off x="4573704" y="4842361"/>
            <a:ext cx="3141667" cy="792088"/>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4622870" y="5005590"/>
            <a:ext cx="3092500"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哈工大精神</a:t>
            </a:r>
            <a:endParaRPr lang="zh-CN" altLang="en-US" sz="24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77" y="0"/>
            <a:ext cx="628650" cy="762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597862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43762" y="409382"/>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30375" y="409384"/>
            <a:ext cx="9684913"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530375" y="513388"/>
            <a:ext cx="9478851" cy="584775"/>
          </a:xfrm>
          <a:prstGeom prst="rect">
            <a:avLst/>
          </a:prstGeom>
          <a:noFill/>
          <a:ln w="9525">
            <a:noFill/>
            <a:miter lim="800000"/>
            <a:headEnd/>
            <a:tailEnd/>
          </a:ln>
        </p:spPr>
        <p:txBody>
          <a:bodyPr wrap="square">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十月革命</a:t>
            </a:r>
            <a:r>
              <a:rPr lang="zh-CN" altLang="en-US" sz="3200" dirty="0" smtClean="0">
                <a:solidFill>
                  <a:schemeClr val="bg1"/>
                </a:solidFill>
                <a:latin typeface="黑体" pitchFamily="2" charset="-122"/>
                <a:ea typeface="黑体" pitchFamily="2" charset="-122"/>
              </a:rPr>
              <a:t>的</a:t>
            </a:r>
            <a:r>
              <a:rPr lang="zh-CN" altLang="en-US" sz="3200" dirty="0" smtClean="0">
                <a:solidFill>
                  <a:schemeClr val="bg1"/>
                </a:solidFill>
                <a:latin typeface="黑体" pitchFamily="2" charset="-122"/>
                <a:ea typeface="黑体" pitchFamily="2" charset="-122"/>
              </a:rPr>
              <a:t>关系对中国的影响及其与哈工大的关系</a:t>
            </a:r>
            <a:endParaRPr lang="zh-CN" altLang="en-US" sz="3200" dirty="0">
              <a:solidFill>
                <a:schemeClr val="bg1"/>
              </a:solidFill>
              <a:latin typeface="黑体" pitchFamily="2" charset="-122"/>
              <a:ea typeface="黑体" pitchFamily="2" charset="-122"/>
            </a:endParaRPr>
          </a:p>
        </p:txBody>
      </p:sp>
      <p:pic>
        <p:nvPicPr>
          <p:cNvPr id="64514" name="Picture 2" descr="https://p1.ssl.qhimg.com/t0180c27cd2c0fe2f2b.jpg"/>
          <p:cNvPicPr>
            <a:picLocks noChangeAspect="1" noChangeArrowheads="1"/>
          </p:cNvPicPr>
          <p:nvPr/>
        </p:nvPicPr>
        <p:blipFill>
          <a:blip r:embed="rId2"/>
          <a:srcRect/>
          <a:stretch>
            <a:fillRect/>
          </a:stretch>
        </p:blipFill>
        <p:spPr bwMode="auto">
          <a:xfrm>
            <a:off x="1309697" y="1733505"/>
            <a:ext cx="4761318" cy="3736731"/>
          </a:xfrm>
          <a:prstGeom prst="rect">
            <a:avLst/>
          </a:prstGeom>
          <a:noFill/>
        </p:spPr>
      </p:pic>
      <p:sp>
        <p:nvSpPr>
          <p:cNvPr id="6" name="矩形 5"/>
          <p:cNvSpPr/>
          <p:nvPr/>
        </p:nvSpPr>
        <p:spPr>
          <a:xfrm>
            <a:off x="1309697" y="5583088"/>
            <a:ext cx="3732112" cy="646331"/>
          </a:xfrm>
          <a:prstGeom prst="rect">
            <a:avLst/>
          </a:prstGeom>
        </p:spPr>
        <p:txBody>
          <a:bodyPr wrap="none">
            <a:spAutoFit/>
          </a:bodyPr>
          <a:lstStyle/>
          <a:p>
            <a:r>
              <a:rPr lang="zh-CN" altLang="en-US" b="1" dirty="0" smtClean="0"/>
              <a:t>十月革命，</a:t>
            </a:r>
            <a:r>
              <a:rPr lang="zh-CN" altLang="en-US" dirty="0" smtClean="0"/>
              <a:t>儒略历</a:t>
            </a:r>
            <a:r>
              <a:rPr lang="en-US" altLang="zh-CN" dirty="0" smtClean="0"/>
              <a:t>10</a:t>
            </a:r>
            <a:r>
              <a:rPr lang="zh-CN" altLang="en-US" dirty="0" smtClean="0"/>
              <a:t>月</a:t>
            </a:r>
            <a:r>
              <a:rPr lang="en-US" altLang="zh-CN" dirty="0" smtClean="0"/>
              <a:t>24</a:t>
            </a:r>
            <a:r>
              <a:rPr lang="zh-CN" altLang="en-US" dirty="0" smtClean="0"/>
              <a:t>日至</a:t>
            </a:r>
            <a:r>
              <a:rPr lang="en-US" altLang="zh-CN" dirty="0" smtClean="0"/>
              <a:t>25</a:t>
            </a:r>
            <a:r>
              <a:rPr lang="zh-CN" altLang="en-US" dirty="0" smtClean="0"/>
              <a:t>日</a:t>
            </a:r>
            <a:endParaRPr lang="en-US" altLang="zh-CN" dirty="0" smtClean="0"/>
          </a:p>
          <a:p>
            <a:r>
              <a:rPr lang="en-US" altLang="zh-CN" dirty="0" smtClean="0"/>
              <a:t>(</a:t>
            </a:r>
            <a:r>
              <a:rPr lang="zh-CN" altLang="en-US" dirty="0" smtClean="0"/>
              <a:t>公历</a:t>
            </a:r>
            <a:r>
              <a:rPr lang="en-US" altLang="zh-CN" dirty="0" smtClean="0"/>
              <a:t>1917</a:t>
            </a:r>
            <a:r>
              <a:rPr lang="zh-CN" altLang="en-US" dirty="0" smtClean="0"/>
              <a:t>年</a:t>
            </a:r>
            <a:r>
              <a:rPr lang="en-US" altLang="zh-CN" dirty="0" smtClean="0"/>
              <a:t>11</a:t>
            </a:r>
            <a:r>
              <a:rPr lang="zh-CN" altLang="en-US" dirty="0" smtClean="0"/>
              <a:t>月</a:t>
            </a:r>
            <a:r>
              <a:rPr lang="en-US" altLang="zh-CN" dirty="0" smtClean="0"/>
              <a:t>6</a:t>
            </a:r>
            <a:r>
              <a:rPr lang="zh-CN" altLang="en-US" dirty="0" smtClean="0"/>
              <a:t>日至</a:t>
            </a:r>
            <a:r>
              <a:rPr lang="en-US" altLang="zh-CN" dirty="0" smtClean="0"/>
              <a:t>7</a:t>
            </a:r>
            <a:r>
              <a:rPr lang="zh-CN" altLang="en-US" dirty="0" smtClean="0"/>
              <a:t>日</a:t>
            </a:r>
            <a:r>
              <a:rPr lang="en-US" altLang="zh-CN" dirty="0" smtClean="0"/>
              <a:t>)</a:t>
            </a:r>
            <a:r>
              <a:rPr lang="zh-CN" altLang="en-US" dirty="0" smtClean="0"/>
              <a:t>夜里</a:t>
            </a:r>
            <a:endParaRPr lang="zh-CN" altLang="en-US" dirty="0"/>
          </a:p>
        </p:txBody>
      </p:sp>
      <p:sp>
        <p:nvSpPr>
          <p:cNvPr id="7" name="矩形 6"/>
          <p:cNvSpPr/>
          <p:nvPr/>
        </p:nvSpPr>
        <p:spPr>
          <a:xfrm>
            <a:off x="6171667" y="1733505"/>
            <a:ext cx="4588697" cy="4832092"/>
          </a:xfrm>
          <a:prstGeom prst="rect">
            <a:avLst/>
          </a:prstGeom>
        </p:spPr>
        <p:txBody>
          <a:bodyPr wrap="square">
            <a:spAutoFit/>
          </a:bodyPr>
          <a:lstStyle/>
          <a:p>
            <a:r>
              <a:rPr lang="en-US" altLang="zh-CN" sz="2800" dirty="0" smtClean="0">
                <a:latin typeface="华文中宋" panose="02010600040101010101" pitchFamily="2" charset="-122"/>
                <a:ea typeface="华文中宋" panose="02010600040101010101" pitchFamily="2" charset="-122"/>
              </a:rPr>
              <a:t>      1917</a:t>
            </a:r>
            <a:r>
              <a:rPr lang="zh-CN" altLang="en-US" sz="2800" dirty="0" smtClean="0">
                <a:latin typeface="华文中宋" panose="02010600040101010101" pitchFamily="2" charset="-122"/>
                <a:ea typeface="华文中宋" panose="02010600040101010101" pitchFamily="2" charset="-122"/>
              </a:rPr>
              <a:t>年俄国十月社会主义革命是人类历史上第一次获得胜利的社会主义革命，世界上第一个社会主义国家由此诞生。</a:t>
            </a:r>
            <a:endParaRPr lang="en-US" altLang="zh-CN" sz="2800" dirty="0" smtClean="0">
              <a:latin typeface="华文中宋" panose="02010600040101010101" pitchFamily="2" charset="-122"/>
              <a:ea typeface="华文中宋" panose="02010600040101010101" pitchFamily="2" charset="-122"/>
            </a:endParaRPr>
          </a:p>
          <a:p>
            <a:r>
              <a:rPr lang="zh-CN" altLang="en-US" sz="2800" dirty="0" smtClean="0">
                <a:latin typeface="华文中宋" panose="02010600040101010101" pitchFamily="2" charset="-122"/>
                <a:ea typeface="华文中宋" panose="02010600040101010101" pitchFamily="2" charset="-122"/>
              </a:rPr>
              <a:t>      随着</a:t>
            </a:r>
            <a:r>
              <a:rPr lang="zh-CN" altLang="en-US" sz="2800" dirty="0" smtClean="0">
                <a:latin typeface="华文中宋" panose="02010600040101010101" pitchFamily="2" charset="-122"/>
                <a:ea typeface="华文中宋" panose="02010600040101010101" pitchFamily="2" charset="-122"/>
              </a:rPr>
              <a:t>十月革命对中国影响的扩大，</a:t>
            </a:r>
            <a:r>
              <a:rPr lang="en-US" altLang="zh-CN" sz="2800" dirty="0" smtClean="0">
                <a:latin typeface="华文中宋" panose="02010600040101010101" pitchFamily="2" charset="-122"/>
                <a:ea typeface="华文中宋" panose="02010600040101010101" pitchFamily="2" charset="-122"/>
              </a:rPr>
              <a:t>《</a:t>
            </a:r>
            <a:r>
              <a:rPr lang="zh-CN" altLang="en-US" sz="2800" dirty="0" smtClean="0">
                <a:latin typeface="华文中宋" panose="02010600040101010101" pitchFamily="2" charset="-122"/>
                <a:ea typeface="华文中宋" panose="02010600040101010101" pitchFamily="2" charset="-122"/>
              </a:rPr>
              <a:t>新青年</a:t>
            </a:r>
            <a:r>
              <a:rPr lang="en-US" altLang="zh-CN" sz="2800" dirty="0" smtClean="0">
                <a:latin typeface="华文中宋" panose="02010600040101010101" pitchFamily="2" charset="-122"/>
                <a:ea typeface="华文中宋" panose="02010600040101010101" pitchFamily="2" charset="-122"/>
              </a:rPr>
              <a:t>》</a:t>
            </a:r>
            <a:r>
              <a:rPr lang="zh-CN" altLang="en-US" sz="2800" dirty="0" smtClean="0">
                <a:latin typeface="华文中宋" panose="02010600040101010101" pitchFamily="2" charset="-122"/>
                <a:ea typeface="华文中宋" panose="02010600040101010101" pitchFamily="2" charset="-122"/>
              </a:rPr>
              <a:t>开始宣传马克思主义。中国共产党的领袖毛泽东曾经评价</a:t>
            </a:r>
            <a:r>
              <a:rPr lang="en-US" altLang="zh-CN" sz="2800" dirty="0" smtClean="0">
                <a:latin typeface="华文中宋" panose="02010600040101010101" pitchFamily="2" charset="-122"/>
                <a:ea typeface="华文中宋" panose="02010600040101010101" pitchFamily="2" charset="-122"/>
              </a:rPr>
              <a:t>:"</a:t>
            </a:r>
            <a:r>
              <a:rPr lang="zh-CN" altLang="en-US" sz="2800" dirty="0" smtClean="0">
                <a:latin typeface="华文中宋" panose="02010600040101010101" pitchFamily="2" charset="-122"/>
                <a:ea typeface="华文中宋" panose="02010600040101010101" pitchFamily="2" charset="-122"/>
              </a:rPr>
              <a:t>十月革命一声炮响，为我们送来了马克思主义。</a:t>
            </a:r>
            <a:endParaRPr lang="zh-CN" altLang="en-US" sz="2800" dirty="0">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07" y="0"/>
            <a:ext cx="628650" cy="7620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43762" y="409382"/>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30375" y="409384"/>
            <a:ext cx="9684913"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530375" y="513388"/>
            <a:ext cx="9478851" cy="584775"/>
          </a:xfrm>
          <a:prstGeom prst="rect">
            <a:avLst/>
          </a:prstGeom>
          <a:noFill/>
          <a:ln w="9525">
            <a:noFill/>
            <a:miter lim="800000"/>
            <a:headEnd/>
            <a:tailEnd/>
          </a:ln>
        </p:spPr>
        <p:txBody>
          <a:bodyPr wrap="square">
            <a:spAutoFit/>
          </a:bodyPr>
          <a:lstStyle/>
          <a:p>
            <a:r>
              <a:rPr lang="zh-CN" altLang="en-US" sz="3200" dirty="0">
                <a:solidFill>
                  <a:schemeClr val="bg1"/>
                </a:solidFill>
                <a:latin typeface="黑体" pitchFamily="2" charset="-122"/>
                <a:ea typeface="黑体" pitchFamily="2" charset="-122"/>
              </a:rPr>
              <a:t> </a:t>
            </a:r>
            <a:r>
              <a:rPr lang="zh-CN" altLang="en-US" sz="3200" dirty="0" smtClean="0">
                <a:solidFill>
                  <a:schemeClr val="bg1"/>
                </a:solidFill>
                <a:latin typeface="黑体" pitchFamily="2" charset="-122"/>
                <a:ea typeface="黑体" pitchFamily="2" charset="-122"/>
              </a:rPr>
              <a:t>十月革命</a:t>
            </a:r>
            <a:r>
              <a:rPr lang="zh-CN" altLang="en-US" sz="3200" dirty="0" smtClean="0">
                <a:solidFill>
                  <a:schemeClr val="bg1"/>
                </a:solidFill>
                <a:latin typeface="黑体" pitchFamily="2" charset="-122"/>
                <a:ea typeface="黑体" pitchFamily="2" charset="-122"/>
              </a:rPr>
              <a:t>的</a:t>
            </a:r>
            <a:r>
              <a:rPr lang="zh-CN" altLang="en-US" sz="3200" dirty="0" smtClean="0">
                <a:solidFill>
                  <a:schemeClr val="bg1"/>
                </a:solidFill>
                <a:latin typeface="黑体" pitchFamily="2" charset="-122"/>
                <a:ea typeface="黑体" pitchFamily="2" charset="-122"/>
              </a:rPr>
              <a:t>关系对中国的影响及其与哈工大的关系</a:t>
            </a:r>
            <a:endParaRPr lang="zh-CN" altLang="en-US" sz="3200" dirty="0">
              <a:solidFill>
                <a:schemeClr val="bg1"/>
              </a:solidFill>
              <a:latin typeface="黑体" pitchFamily="2" charset="-122"/>
              <a:ea typeface="黑体"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707" y="0"/>
            <a:ext cx="628650" cy="762000"/>
          </a:xfrm>
          <a:prstGeom prst="rect">
            <a:avLst/>
          </a:prstGeom>
        </p:spPr>
      </p:pic>
      <p:sp>
        <p:nvSpPr>
          <p:cNvPr id="6" name="文本框 5"/>
          <p:cNvSpPr txBox="1"/>
          <p:nvPr/>
        </p:nvSpPr>
        <p:spPr>
          <a:xfrm>
            <a:off x="1530375" y="1353319"/>
            <a:ext cx="5424570" cy="5262979"/>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哈尔滨工业大学的</a:t>
            </a:r>
            <a:r>
              <a:rPr lang="zh-CN" altLang="en-US" sz="2400" b="1" dirty="0" smtClean="0">
                <a:latin typeface="华文中宋" panose="02010600040101010101" pitchFamily="2" charset="-122"/>
                <a:ea typeface="华文中宋" panose="02010600040101010101" pitchFamily="2" charset="-122"/>
              </a:rPr>
              <a:t>诞生</a:t>
            </a:r>
            <a:r>
              <a:rPr lang="zh-CN" altLang="en-US" sz="2400" dirty="0">
                <a:latin typeface="华文中宋" panose="02010600040101010101" pitchFamily="2" charset="-122"/>
                <a:ea typeface="华文中宋" panose="02010600040101010101" pitchFamily="2" charset="-122"/>
              </a:rPr>
              <a:t/>
            </a:r>
            <a:br>
              <a:rPr lang="zh-CN" altLang="en-US" sz="2400" dirty="0">
                <a:latin typeface="华文中宋" panose="02010600040101010101" pitchFamily="2" charset="-122"/>
                <a:ea typeface="华文中宋" panose="02010600040101010101" pitchFamily="2" charset="-122"/>
              </a:rPr>
            </a:br>
            <a:r>
              <a:rPr lang="zh-CN" altLang="en-US" sz="2400" dirty="0">
                <a:latin typeface="华文中宋" panose="02010600040101010101" pitchFamily="2" charset="-122"/>
                <a:ea typeface="华文中宋" panose="02010600040101010101" pitchFamily="2" charset="-122"/>
              </a:rPr>
              <a:t>    </a:t>
            </a:r>
            <a:r>
              <a:rPr lang="zh-CN" altLang="en-US" sz="2400" dirty="0" smtClean="0">
                <a:latin typeface="华文中宋" panose="02010600040101010101" pitchFamily="2" charset="-122"/>
                <a:ea typeface="华文中宋" panose="02010600040101010101" pitchFamily="2" charset="-122"/>
              </a:rPr>
              <a:t>  十月革命后，中东</a:t>
            </a:r>
            <a:r>
              <a:rPr lang="zh-CN" altLang="en-US" sz="2400" dirty="0">
                <a:latin typeface="华文中宋" panose="02010600040101010101" pitchFamily="2" charset="-122"/>
                <a:ea typeface="华文中宋" panose="02010600040101010101" pitchFamily="2" charset="-122"/>
              </a:rPr>
              <a:t>铁路附属地仍掌握在反对苏维埃政权的旧俄势力手中。由于旧俄势力与俄国的苏维埃政权处于敌对状态，中东铁路无法从俄国国内得到工程技术人员的输送与补充。加之频繁发生罢工运动，中东铁路管理局因此开除了大批罢工工人，致使铁路工程技术人员严重短缺。在中东铁路附属地生活的俄侨子女也无法回到俄国进入大学深造。为培养工程技术人员，并满足俄侨对高等教育的需求，中东铁路管理局酝酿成立中俄工业学校，这所学校就是哈尔滨工业大学的前身。</a:t>
            </a:r>
            <a:endParaRPr lang="zh-CN" altLang="en-US" sz="2400" dirty="0">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945" y="1857896"/>
            <a:ext cx="4852698" cy="3105727"/>
          </a:xfrm>
          <a:prstGeom prst="rect">
            <a:avLst/>
          </a:prstGeom>
        </p:spPr>
      </p:pic>
      <p:sp>
        <p:nvSpPr>
          <p:cNvPr id="8" name="矩形 7"/>
          <p:cNvSpPr/>
          <p:nvPr/>
        </p:nvSpPr>
        <p:spPr>
          <a:xfrm>
            <a:off x="7326885" y="5027145"/>
            <a:ext cx="4108817" cy="646331"/>
          </a:xfrm>
          <a:prstGeom prst="rect">
            <a:avLst/>
          </a:prstGeom>
        </p:spPr>
        <p:txBody>
          <a:bodyPr wrap="none">
            <a:spAutoFit/>
          </a:bodyPr>
          <a:lstStyle/>
          <a:p>
            <a:r>
              <a:rPr lang="zh-CN" altLang="en-US" dirty="0">
                <a:solidFill>
                  <a:srgbClr val="363636"/>
                </a:solidFill>
                <a:latin typeface="宋体" panose="02010600030101010101" pitchFamily="2" charset="-122"/>
                <a:ea typeface="宋体" panose="02010600030101010101" pitchFamily="2" charset="-122"/>
              </a:rPr>
              <a:t>校长摄罗阔夫（前左四）与铁路建筑</a:t>
            </a:r>
            <a:r>
              <a:rPr lang="zh-CN" altLang="en-US" dirty="0" smtClean="0">
                <a:solidFill>
                  <a:srgbClr val="363636"/>
                </a:solidFill>
                <a:latin typeface="宋体" panose="02010600030101010101" pitchFamily="2" charset="-122"/>
                <a:ea typeface="宋体" panose="02010600030101010101" pitchFamily="2" charset="-122"/>
              </a:rPr>
              <a:t>系</a:t>
            </a:r>
            <a:endParaRPr lang="en-US" altLang="zh-CN" dirty="0" smtClean="0">
              <a:solidFill>
                <a:srgbClr val="363636"/>
              </a:solidFill>
              <a:latin typeface="宋体" panose="02010600030101010101" pitchFamily="2" charset="-122"/>
              <a:ea typeface="宋体" panose="02010600030101010101" pitchFamily="2" charset="-122"/>
            </a:endParaRPr>
          </a:p>
          <a:p>
            <a:r>
              <a:rPr lang="zh-CN" altLang="en-US" dirty="0" smtClean="0">
                <a:solidFill>
                  <a:srgbClr val="363636"/>
                </a:solidFill>
                <a:latin typeface="宋体" panose="02010600030101010101" pitchFamily="2" charset="-122"/>
                <a:ea typeface="宋体" panose="02010600030101010101" pitchFamily="2" charset="-122"/>
              </a:rPr>
              <a:t>两</a:t>
            </a:r>
            <a:r>
              <a:rPr lang="zh-CN" altLang="en-US" dirty="0">
                <a:solidFill>
                  <a:srgbClr val="363636"/>
                </a:solidFill>
                <a:latin typeface="宋体" panose="02010600030101010101" pitchFamily="2" charset="-122"/>
                <a:ea typeface="宋体" panose="02010600030101010101" pitchFamily="2" charset="-122"/>
              </a:rPr>
              <a:t>个班的学生</a:t>
            </a:r>
            <a:r>
              <a:rPr lang="en-US" altLang="zh-CN" dirty="0">
                <a:solidFill>
                  <a:srgbClr val="363636"/>
                </a:solidFill>
                <a:latin typeface="宋体" panose="02010600030101010101" pitchFamily="2" charset="-122"/>
                <a:ea typeface="宋体" panose="02010600030101010101" pitchFamily="2" charset="-122"/>
              </a:rPr>
              <a:t>-1926</a:t>
            </a:r>
            <a:endParaRPr lang="zh-CN" altLang="en-US"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147387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43762" y="409382"/>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30375" y="409384"/>
            <a:ext cx="9684913"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530375" y="513388"/>
            <a:ext cx="9478851" cy="584775"/>
          </a:xfrm>
          <a:prstGeom prst="rect">
            <a:avLst/>
          </a:prstGeom>
          <a:noFill/>
          <a:ln w="9525">
            <a:noFill/>
            <a:miter lim="800000"/>
            <a:headEnd/>
            <a:tailEnd/>
          </a:ln>
        </p:spPr>
        <p:txBody>
          <a:bodyPr wrap="square">
            <a:spAutoFit/>
          </a:bodyPr>
          <a:lstStyle/>
          <a:p>
            <a:r>
              <a:rPr lang="zh-CN" altLang="en-US" sz="3200" dirty="0" smtClean="0">
                <a:solidFill>
                  <a:schemeClr val="bg1"/>
                </a:solidFill>
                <a:latin typeface="黑体" pitchFamily="2" charset="-122"/>
                <a:ea typeface="黑体" pitchFamily="2" charset="-122"/>
              </a:rPr>
              <a:t>   中国东北地区的经济</a:t>
            </a:r>
            <a:r>
              <a:rPr lang="zh-CN" altLang="en-US" sz="3200" dirty="0" smtClean="0">
                <a:solidFill>
                  <a:schemeClr val="bg1"/>
                </a:solidFill>
                <a:latin typeface="黑体" pitchFamily="2" charset="-122"/>
                <a:ea typeface="黑体" pitchFamily="2" charset="-122"/>
              </a:rPr>
              <a:t>和</a:t>
            </a:r>
            <a:r>
              <a:rPr lang="zh-CN" altLang="en-US" sz="3200" dirty="0" smtClean="0">
                <a:solidFill>
                  <a:schemeClr val="bg1"/>
                </a:solidFill>
                <a:latin typeface="黑体" pitchFamily="2" charset="-122"/>
                <a:ea typeface="黑体" pitchFamily="2" charset="-122"/>
              </a:rPr>
              <a:t>工业发展</a:t>
            </a:r>
            <a:endParaRPr lang="zh-CN" altLang="en-US" sz="3200" dirty="0">
              <a:solidFill>
                <a:schemeClr val="bg1"/>
              </a:solidFill>
              <a:latin typeface="黑体" pitchFamily="2" charset="-122"/>
              <a:ea typeface="黑体"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22" y="0"/>
            <a:ext cx="628650" cy="762000"/>
          </a:xfrm>
          <a:prstGeom prst="rect">
            <a:avLst/>
          </a:prstGeom>
        </p:spPr>
      </p:pic>
      <p:sp>
        <p:nvSpPr>
          <p:cNvPr id="5" name="文本框 4"/>
          <p:cNvSpPr txBox="1"/>
          <p:nvPr/>
        </p:nvSpPr>
        <p:spPr>
          <a:xfrm>
            <a:off x="1530375" y="1427591"/>
            <a:ext cx="6344364" cy="5078313"/>
          </a:xfrm>
          <a:prstGeom prst="rect">
            <a:avLst/>
          </a:prstGeom>
          <a:noFill/>
        </p:spPr>
        <p:txBody>
          <a:bodyPr wrap="square" rtlCol="0">
            <a:spAutoFit/>
          </a:bodyPr>
          <a:lstStyle/>
          <a:p>
            <a:r>
              <a:rPr lang="zh-CN" altLang="en-US" sz="3600" dirty="0" smtClean="0">
                <a:latin typeface="华文中宋" panose="02010600040101010101" pitchFamily="2" charset="-122"/>
                <a:ea typeface="华文中宋" panose="02010600040101010101" pitchFamily="2" charset="-122"/>
              </a:rPr>
              <a:t>      上个世纪初，中国东北地区在满清、张作霖、沙俄、日本的争夺和统治下，国家主权逐步尚失、人民受到奴役、丰富自然资源受到掠夺，在主权掠夺和政治竞争过程中，中国在东北的主权尚失殆尽，但是，东北地区的经济和工业却有较大发展。</a:t>
            </a:r>
            <a:endParaRPr lang="zh-CN" altLang="en-US" sz="3600" dirty="0">
              <a:latin typeface="华文中宋" panose="02010600040101010101" pitchFamily="2" charset="-122"/>
              <a:ea typeface="华文中宋" panose="02010600040101010101" pitchFamily="2" charset="-122"/>
            </a:endParaRPr>
          </a:p>
        </p:txBody>
      </p:sp>
      <p:pic>
        <p:nvPicPr>
          <p:cNvPr id="7" name="图片 6" descr="C:\Users\lenovo\Documents\WeChat Files\wxid_ay5konuc3t1912\FileStorage\Temp\b8c0c7dab5e315b1e3e1e51978d6247c.jpg"/>
          <p:cNvPicPr/>
          <p:nvPr/>
        </p:nvPicPr>
        <p:blipFill>
          <a:blip r:embed="rId3">
            <a:extLst>
              <a:ext uri="{28A0092B-C50C-407E-A947-70E740481C1C}">
                <a14:useLocalDpi xmlns:a14="http://schemas.microsoft.com/office/drawing/2010/main" val="0"/>
              </a:ext>
            </a:extLst>
          </a:blip>
          <a:srcRect/>
          <a:stretch>
            <a:fillRect/>
          </a:stretch>
        </p:blipFill>
        <p:spPr bwMode="auto">
          <a:xfrm>
            <a:off x="7885026" y="1457323"/>
            <a:ext cx="3124200" cy="4570730"/>
          </a:xfrm>
          <a:prstGeom prst="rect">
            <a:avLst/>
          </a:prstGeom>
          <a:noFill/>
          <a:ln>
            <a:noFill/>
          </a:ln>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120" y="1421982"/>
            <a:ext cx="5324475" cy="4543425"/>
          </a:xfrm>
          <a:prstGeom prst="rect">
            <a:avLst/>
          </a:prstGeom>
        </p:spPr>
      </p:pic>
      <p:sp>
        <p:nvSpPr>
          <p:cNvPr id="3" name="文本框 2"/>
          <p:cNvSpPr txBox="1"/>
          <p:nvPr/>
        </p:nvSpPr>
        <p:spPr>
          <a:xfrm>
            <a:off x="6087978" y="5965407"/>
            <a:ext cx="5173579" cy="646331"/>
          </a:xfrm>
          <a:prstGeom prst="rect">
            <a:avLst/>
          </a:prstGeom>
          <a:noFill/>
        </p:spPr>
        <p:txBody>
          <a:bodyPr wrap="square" rtlCol="0">
            <a:spAutoFit/>
          </a:bodyPr>
          <a:lstStyle/>
          <a:p>
            <a:r>
              <a:rPr lang="en-US" altLang="zh-CN" dirty="0"/>
              <a:t>1927</a:t>
            </a:r>
            <a:r>
              <a:rPr lang="zh-CN" altLang="en-US" dirty="0"/>
              <a:t>年，东北的工厂里出产的火车头，当时中国只有东北具有独自建造铁路和火车头的技术。</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58" y="302794"/>
            <a:ext cx="5524500" cy="3390900"/>
          </a:xfrm>
          <a:prstGeom prst="rect">
            <a:avLst/>
          </a:prstGeom>
        </p:spPr>
      </p:pic>
      <p:sp>
        <p:nvSpPr>
          <p:cNvPr id="5" name="文本框 4"/>
          <p:cNvSpPr txBox="1"/>
          <p:nvPr/>
        </p:nvSpPr>
        <p:spPr>
          <a:xfrm>
            <a:off x="5775158" y="406319"/>
            <a:ext cx="4363452" cy="369332"/>
          </a:xfrm>
          <a:prstGeom prst="rect">
            <a:avLst/>
          </a:prstGeom>
          <a:noFill/>
        </p:spPr>
        <p:txBody>
          <a:bodyPr wrap="square" rtlCol="0">
            <a:spAutoFit/>
          </a:bodyPr>
          <a:lstStyle/>
          <a:p>
            <a:r>
              <a:rPr lang="en-US" altLang="zh-CN" dirty="0"/>
              <a:t>1935</a:t>
            </a:r>
            <a:r>
              <a:rPr lang="zh-CN" altLang="en-US" dirty="0"/>
              <a:t>年，大连造船厂的舰船下水仪式。</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58" y="3693694"/>
            <a:ext cx="5524500" cy="3067050"/>
          </a:xfrm>
          <a:prstGeom prst="rect">
            <a:avLst/>
          </a:prstGeom>
        </p:spPr>
      </p:pic>
      <p:sp>
        <p:nvSpPr>
          <p:cNvPr id="7" name="文本框 6"/>
          <p:cNvSpPr txBox="1"/>
          <p:nvPr/>
        </p:nvSpPr>
        <p:spPr>
          <a:xfrm>
            <a:off x="3277979" y="3843385"/>
            <a:ext cx="2497179" cy="646331"/>
          </a:xfrm>
          <a:prstGeom prst="rect">
            <a:avLst/>
          </a:prstGeom>
          <a:noFill/>
        </p:spPr>
        <p:txBody>
          <a:bodyPr wrap="square" rtlCol="0">
            <a:spAutoFit/>
          </a:bodyPr>
          <a:lstStyle/>
          <a:p>
            <a:r>
              <a:rPr lang="en-US" altLang="zh-CN" dirty="0"/>
              <a:t>1921</a:t>
            </a:r>
            <a:r>
              <a:rPr lang="zh-CN" altLang="en-US" dirty="0"/>
              <a:t>年，张作霖时代，东北建设的电厂。</a:t>
            </a:r>
          </a:p>
        </p:txBody>
      </p:sp>
    </p:spTree>
    <p:extLst>
      <p:ext uri="{BB962C8B-B14F-4D97-AF65-F5344CB8AC3E}">
        <p14:creationId xmlns:p14="http://schemas.microsoft.com/office/powerpoint/2010/main" val="3532717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34" y="198270"/>
            <a:ext cx="5524500" cy="4600575"/>
          </a:xfrm>
          <a:prstGeom prst="rect">
            <a:avLst/>
          </a:prstGeom>
        </p:spPr>
      </p:pic>
      <p:sp>
        <p:nvSpPr>
          <p:cNvPr id="3" name="文本框 2"/>
          <p:cNvSpPr txBox="1"/>
          <p:nvPr/>
        </p:nvSpPr>
        <p:spPr>
          <a:xfrm>
            <a:off x="705852" y="4900863"/>
            <a:ext cx="5229727" cy="1477328"/>
          </a:xfrm>
          <a:prstGeom prst="rect">
            <a:avLst/>
          </a:prstGeom>
          <a:noFill/>
        </p:spPr>
        <p:txBody>
          <a:bodyPr wrap="square" rtlCol="0">
            <a:spAutoFit/>
          </a:bodyPr>
          <a:lstStyle/>
          <a:p>
            <a:r>
              <a:rPr lang="en-US" altLang="zh-CN" dirty="0"/>
              <a:t>1920</a:t>
            </a:r>
            <a:r>
              <a:rPr lang="zh-CN" altLang="en-US" dirty="0"/>
              <a:t>年代，张作霖在奉天省北部（今辽宁省）修建的铁路。当时中华民国铁路里程总长</a:t>
            </a:r>
            <a:r>
              <a:rPr lang="en-US" altLang="zh-CN" dirty="0"/>
              <a:t>9000</a:t>
            </a:r>
            <a:r>
              <a:rPr lang="zh-CN" altLang="en-US" dirty="0"/>
              <a:t>公里，东北占</a:t>
            </a:r>
            <a:r>
              <a:rPr lang="en-US" altLang="zh-CN" dirty="0"/>
              <a:t>7600</a:t>
            </a:r>
            <a:r>
              <a:rPr lang="zh-CN" altLang="en-US" dirty="0"/>
              <a:t>公里（不包括南满铁路和东清铁路）。今天中国三大铁路局，沈阳铁路局总里程长度依然第一，上海第二，哈尔滨第三。</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28" y="2389020"/>
            <a:ext cx="5524500" cy="3876675"/>
          </a:xfrm>
          <a:prstGeom prst="rect">
            <a:avLst/>
          </a:prstGeom>
        </p:spPr>
      </p:pic>
      <p:sp>
        <p:nvSpPr>
          <p:cNvPr id="5" name="文本框 4"/>
          <p:cNvSpPr txBox="1"/>
          <p:nvPr/>
        </p:nvSpPr>
        <p:spPr>
          <a:xfrm>
            <a:off x="6392779" y="818147"/>
            <a:ext cx="5277853" cy="1477328"/>
          </a:xfrm>
          <a:prstGeom prst="rect">
            <a:avLst/>
          </a:prstGeom>
          <a:noFill/>
        </p:spPr>
        <p:txBody>
          <a:bodyPr wrap="square" rtlCol="0">
            <a:spAutoFit/>
          </a:bodyPr>
          <a:lstStyle/>
          <a:p>
            <a:r>
              <a:rPr lang="en-US" altLang="zh-CN" dirty="0"/>
              <a:t>1930</a:t>
            </a:r>
            <a:r>
              <a:rPr lang="zh-CN" altLang="en-US" dirty="0"/>
              <a:t>年的奉天汽车制造厂，生产出旧中国第一辆汽车，因东北民生全国最好，故命名为民生牌，设计人为东北人李宜春。车前的广告语是“走最差的路有最强的动力，有最好的路有最快的速度”。东北的科技实力一直冠绝</a:t>
            </a:r>
            <a:r>
              <a:rPr lang="zh-CN" altLang="en-US" dirty="0" smtClean="0"/>
              <a:t>中国。</a:t>
            </a:r>
            <a:endParaRPr lang="zh-CN" altLang="en-US" dirty="0"/>
          </a:p>
        </p:txBody>
      </p:sp>
    </p:spTree>
    <p:extLst>
      <p:ext uri="{BB962C8B-B14F-4D97-AF65-F5344CB8AC3E}">
        <p14:creationId xmlns:p14="http://schemas.microsoft.com/office/powerpoint/2010/main" val="1927009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507" y="1968667"/>
            <a:ext cx="5524500" cy="3533775"/>
          </a:xfrm>
          <a:prstGeom prst="rect">
            <a:avLst/>
          </a:prstGeom>
        </p:spPr>
      </p:pic>
      <p:sp>
        <p:nvSpPr>
          <p:cNvPr id="3" name="文本框 2"/>
          <p:cNvSpPr txBox="1"/>
          <p:nvPr/>
        </p:nvSpPr>
        <p:spPr>
          <a:xfrm>
            <a:off x="6192252" y="5502442"/>
            <a:ext cx="4957011" cy="369332"/>
          </a:xfrm>
          <a:prstGeom prst="rect">
            <a:avLst/>
          </a:prstGeom>
          <a:noFill/>
        </p:spPr>
        <p:txBody>
          <a:bodyPr wrap="square" rtlCol="0">
            <a:spAutoFit/>
          </a:bodyPr>
          <a:lstStyle/>
          <a:p>
            <a:r>
              <a:rPr lang="en-US" altLang="zh-CN" dirty="0"/>
              <a:t>1920</a:t>
            </a:r>
            <a:r>
              <a:rPr lang="zh-CN" altLang="en-US" dirty="0"/>
              <a:t>年代的鞍钢，东北最早开启了大工业时代。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43" y="613359"/>
            <a:ext cx="5286375" cy="3609975"/>
          </a:xfrm>
          <a:prstGeom prst="rect">
            <a:avLst/>
          </a:prstGeom>
        </p:spPr>
      </p:pic>
      <p:sp>
        <p:nvSpPr>
          <p:cNvPr id="5" name="文本框 4"/>
          <p:cNvSpPr txBox="1"/>
          <p:nvPr/>
        </p:nvSpPr>
        <p:spPr>
          <a:xfrm>
            <a:off x="962526" y="4483768"/>
            <a:ext cx="2911642" cy="369332"/>
          </a:xfrm>
          <a:prstGeom prst="rect">
            <a:avLst/>
          </a:prstGeom>
          <a:noFill/>
        </p:spPr>
        <p:txBody>
          <a:bodyPr wrap="square" rtlCol="0">
            <a:spAutoFit/>
          </a:bodyPr>
          <a:lstStyle/>
          <a:p>
            <a:r>
              <a:rPr lang="zh-CN" altLang="en-US" dirty="0"/>
              <a:t>沈阳铁西区工厂林立。</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754818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4946" y="69412"/>
            <a:ext cx="4443665" cy="6836408"/>
          </a:xfrm>
          <a:prstGeom prst="rect">
            <a:avLst/>
          </a:prstGeom>
        </p:spPr>
      </p:pic>
      <p:sp>
        <p:nvSpPr>
          <p:cNvPr id="3" name="文本框 2"/>
          <p:cNvSpPr txBox="1"/>
          <p:nvPr/>
        </p:nvSpPr>
        <p:spPr>
          <a:xfrm>
            <a:off x="8574038" y="4467725"/>
            <a:ext cx="3441031" cy="1477328"/>
          </a:xfrm>
          <a:prstGeom prst="rect">
            <a:avLst/>
          </a:prstGeom>
          <a:noFill/>
        </p:spPr>
        <p:txBody>
          <a:bodyPr wrap="square" rtlCol="0">
            <a:spAutoFit/>
          </a:bodyPr>
          <a:lstStyle/>
          <a:p>
            <a:r>
              <a:rPr lang="zh-CN" altLang="en-US" dirty="0"/>
              <a:t/>
            </a:r>
            <a:br>
              <a:rPr lang="zh-CN" altLang="en-US" dirty="0"/>
            </a:br>
            <a:r>
              <a:rPr lang="en-US" altLang="zh-CN" dirty="0"/>
              <a:t>1930</a:t>
            </a:r>
            <a:r>
              <a:rPr lang="zh-CN" altLang="en-US" dirty="0"/>
              <a:t>年代，亚洲第一条高速铁路在东北开通运行。</a:t>
            </a:r>
            <a:br>
              <a:rPr lang="zh-CN" altLang="en-US" dirty="0"/>
            </a:br>
            <a:r>
              <a:rPr lang="zh-CN" altLang="en-US" dirty="0"/>
              <a:t>铁路总图及时刻表，标明亚洲特快从哈尔滨到大连</a:t>
            </a:r>
            <a:r>
              <a:rPr lang="en-US" altLang="zh-CN" dirty="0"/>
              <a:t>13</a:t>
            </a:r>
            <a:r>
              <a:rPr lang="zh-CN" altLang="en-US" dirty="0"/>
              <a:t>小时</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91" y="0"/>
            <a:ext cx="4459238" cy="6858000"/>
          </a:xfrm>
          <a:prstGeom prst="rect">
            <a:avLst/>
          </a:prstGeom>
        </p:spPr>
      </p:pic>
      <p:sp>
        <p:nvSpPr>
          <p:cNvPr id="5" name="文本框 4"/>
          <p:cNvSpPr txBox="1"/>
          <p:nvPr/>
        </p:nvSpPr>
        <p:spPr>
          <a:xfrm>
            <a:off x="1283368" y="6176211"/>
            <a:ext cx="2021306" cy="369332"/>
          </a:xfrm>
          <a:prstGeom prst="rect">
            <a:avLst/>
          </a:prstGeom>
          <a:noFill/>
        </p:spPr>
        <p:txBody>
          <a:bodyPr wrap="square" rtlCol="0">
            <a:spAutoFit/>
          </a:bodyPr>
          <a:lstStyle/>
          <a:p>
            <a:r>
              <a:rPr lang="en-US" altLang="zh-CN" dirty="0" smtClean="0"/>
              <a:t>1939</a:t>
            </a:r>
            <a:r>
              <a:rPr lang="zh-CN" altLang="en-US" dirty="0" smtClean="0"/>
              <a:t>年的沈阳</a:t>
            </a:r>
            <a:endParaRPr lang="zh-CN" altLang="en-US" dirty="0"/>
          </a:p>
        </p:txBody>
      </p:sp>
    </p:spTree>
    <p:extLst>
      <p:ext uri="{BB962C8B-B14F-4D97-AF65-F5344CB8AC3E}">
        <p14:creationId xmlns:p14="http://schemas.microsoft.com/office/powerpoint/2010/main" val="3890625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61" y="1180849"/>
            <a:ext cx="5524500" cy="3533775"/>
          </a:xfrm>
          <a:prstGeom prst="rect">
            <a:avLst/>
          </a:prstGeom>
        </p:spPr>
      </p:pic>
      <p:sp>
        <p:nvSpPr>
          <p:cNvPr id="3" name="文本框 2"/>
          <p:cNvSpPr txBox="1"/>
          <p:nvPr/>
        </p:nvSpPr>
        <p:spPr>
          <a:xfrm>
            <a:off x="5967663" y="4812631"/>
            <a:ext cx="4973052" cy="646331"/>
          </a:xfrm>
          <a:prstGeom prst="rect">
            <a:avLst/>
          </a:prstGeom>
          <a:noFill/>
        </p:spPr>
        <p:txBody>
          <a:bodyPr wrap="square" rtlCol="0">
            <a:spAutoFit/>
          </a:bodyPr>
          <a:lstStyle/>
          <a:p>
            <a:r>
              <a:rPr lang="en-US" altLang="zh-CN" dirty="0"/>
              <a:t>1939</a:t>
            </a:r>
            <a:r>
              <a:rPr lang="zh-CN" altLang="en-US" dirty="0"/>
              <a:t>年，亚洲第一高速铁路亚细亚特快驰离奉天南站</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49" y="0"/>
            <a:ext cx="628650" cy="762000"/>
          </a:xfrm>
          <a:prstGeom prst="rect">
            <a:avLst/>
          </a:prstGeom>
        </p:spPr>
      </p:pic>
      <p:sp>
        <p:nvSpPr>
          <p:cNvPr id="5" name="文本框 4"/>
          <p:cNvSpPr txBox="1"/>
          <p:nvPr/>
        </p:nvSpPr>
        <p:spPr>
          <a:xfrm>
            <a:off x="1331495" y="1467853"/>
            <a:ext cx="3633537" cy="3416320"/>
          </a:xfrm>
          <a:prstGeom prst="rect">
            <a:avLst/>
          </a:prstGeom>
          <a:noFill/>
        </p:spPr>
        <p:txBody>
          <a:bodyPr wrap="square" rtlCol="0">
            <a:spAutoFit/>
          </a:bodyPr>
          <a:lstStyle/>
          <a:p>
            <a:r>
              <a:rPr lang="zh-CN" altLang="en-US" sz="3600" dirty="0" smtClean="0">
                <a:latin typeface="华文楷体" panose="02010600040101010101" pitchFamily="2" charset="-122"/>
                <a:ea typeface="华文楷体" panose="02010600040101010101" pitchFamily="2" charset="-122"/>
              </a:rPr>
              <a:t>据统计，</a:t>
            </a:r>
            <a:r>
              <a:rPr lang="en-US" altLang="zh-CN" sz="3600" dirty="0" smtClean="0">
                <a:latin typeface="华文楷体" panose="02010600040101010101" pitchFamily="2" charset="-122"/>
                <a:ea typeface="华文楷体" panose="02010600040101010101" pitchFamily="2" charset="-122"/>
              </a:rPr>
              <a:t>1945</a:t>
            </a:r>
            <a:r>
              <a:rPr lang="zh-CN" altLang="en-US" sz="3600" dirty="0" smtClean="0">
                <a:latin typeface="华文楷体" panose="02010600040101010101" pitchFamily="2" charset="-122"/>
                <a:ea typeface="华文楷体" panose="02010600040101010101" pitchFamily="2" charset="-122"/>
              </a:rPr>
              <a:t>年以前，整个中国东北地区的钢产量占全国的</a:t>
            </a:r>
            <a:r>
              <a:rPr lang="en-US" altLang="zh-CN" sz="3600" dirty="0" smtClean="0">
                <a:latin typeface="华文楷体" panose="02010600040101010101" pitchFamily="2" charset="-122"/>
                <a:ea typeface="华文楷体" panose="02010600040101010101" pitchFamily="2" charset="-122"/>
              </a:rPr>
              <a:t>70%</a:t>
            </a:r>
            <a:r>
              <a:rPr lang="zh-CN" altLang="en-US" sz="3600" dirty="0" smtClean="0">
                <a:latin typeface="华文楷体" panose="02010600040101010101" pitchFamily="2" charset="-122"/>
                <a:ea typeface="华文楷体" panose="02010600040101010101" pitchFamily="2" charset="-122"/>
              </a:rPr>
              <a:t>，发电量占</a:t>
            </a:r>
            <a:r>
              <a:rPr lang="en-US" altLang="zh-CN" sz="3600" dirty="0" smtClean="0">
                <a:latin typeface="华文楷体" panose="02010600040101010101" pitchFamily="2" charset="-122"/>
                <a:ea typeface="华文楷体" panose="02010600040101010101" pitchFamily="2" charset="-122"/>
              </a:rPr>
              <a:t>90%</a:t>
            </a:r>
            <a:r>
              <a:rPr lang="zh-CN" altLang="en-US" sz="3600" dirty="0" smtClean="0">
                <a:latin typeface="华文楷体" panose="02010600040101010101" pitchFamily="2" charset="-122"/>
                <a:ea typeface="华文楷体" panose="02010600040101010101" pitchFamily="2" charset="-122"/>
              </a:rPr>
              <a:t>，煤炭产量占</a:t>
            </a:r>
            <a:r>
              <a:rPr lang="en-US" altLang="zh-CN" sz="3600" dirty="0" smtClean="0">
                <a:latin typeface="华文楷体" panose="02010600040101010101" pitchFamily="2" charset="-122"/>
                <a:ea typeface="华文楷体" panose="02010600040101010101" pitchFamily="2" charset="-122"/>
              </a:rPr>
              <a:t>50%</a:t>
            </a:r>
            <a:r>
              <a:rPr lang="zh-CN" altLang="en-US" sz="3600" dirty="0" smtClean="0">
                <a:latin typeface="华文楷体" panose="02010600040101010101" pitchFamily="2" charset="-122"/>
                <a:ea typeface="华文楷体" panose="02010600040101010101" pitchFamily="2" charset="-122"/>
              </a:rPr>
              <a:t>。</a:t>
            </a:r>
            <a:endParaRPr lang="zh-CN" altLang="en-US" sz="36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708929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4400386" y="812202"/>
            <a:ext cx="3678579" cy="823466"/>
            <a:chOff x="2473374" y="1908195"/>
            <a:chExt cx="3678579" cy="823466"/>
          </a:xfrm>
        </p:grpSpPr>
        <p:sp>
          <p:nvSpPr>
            <p:cNvPr id="3" name="下箭头 2"/>
            <p:cNvSpPr/>
            <p:nvPr/>
          </p:nvSpPr>
          <p:spPr>
            <a:xfrm>
              <a:off x="2473374" y="1908195"/>
              <a:ext cx="3143250" cy="823466"/>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00" b="1"/>
            </a:p>
          </p:txBody>
        </p:sp>
        <p:sp>
          <p:nvSpPr>
            <p:cNvPr id="4" name="矩形 3"/>
            <p:cNvSpPr/>
            <p:nvPr/>
          </p:nvSpPr>
          <p:spPr>
            <a:xfrm>
              <a:off x="2473374" y="1925101"/>
              <a:ext cx="3678579" cy="584775"/>
            </a:xfrm>
            <a:prstGeom prst="rect">
              <a:avLst/>
            </a:prstGeom>
          </p:spPr>
          <p:txBody>
            <a:bodyPr wrap="square">
              <a:spAutoFit/>
            </a:bodyPr>
            <a:lstStyle/>
            <a:p>
              <a:pPr lvl="0"/>
              <a:r>
                <a:rPr lang="zh-CN" altLang="en-US" sz="3100" b="1" dirty="0">
                  <a:solidFill>
                    <a:schemeClr val="tx2">
                      <a:lumMod val="75000"/>
                    </a:schemeClr>
                  </a:solidFill>
                  <a:latin typeface="微软雅黑" pitchFamily="34" charset="-122"/>
                  <a:ea typeface="微软雅黑" pitchFamily="34" charset="-122"/>
                </a:rPr>
                <a:t>哈</a:t>
              </a:r>
              <a:r>
                <a:rPr lang="zh-CN" altLang="en-US" sz="3100" b="1" dirty="0" smtClean="0">
                  <a:solidFill>
                    <a:schemeClr val="tx2">
                      <a:lumMod val="75000"/>
                    </a:schemeClr>
                  </a:solidFill>
                  <a:latin typeface="微软雅黑" pitchFamily="34" charset="-122"/>
                  <a:ea typeface="微软雅黑" pitchFamily="34" charset="-122"/>
                </a:rPr>
                <a:t>工大诞生的背景</a:t>
              </a:r>
              <a:endParaRPr lang="zh-CN" altLang="en-US" sz="3100" b="1" dirty="0">
                <a:solidFill>
                  <a:schemeClr val="tx2">
                    <a:lumMod val="75000"/>
                  </a:schemeClr>
                </a:solidFill>
                <a:latin typeface="微软雅黑" pitchFamily="34" charset="-122"/>
                <a:ea typeface="微软雅黑" pitchFamily="34" charset="-122"/>
              </a:endParaRPr>
            </a:p>
          </p:txBody>
        </p:sp>
      </p:grpSp>
      <p:grpSp>
        <p:nvGrpSpPr>
          <p:cNvPr id="5" name="组合 10"/>
          <p:cNvGrpSpPr/>
          <p:nvPr/>
        </p:nvGrpSpPr>
        <p:grpSpPr>
          <a:xfrm>
            <a:off x="1782996" y="1570861"/>
            <a:ext cx="8390736" cy="4261452"/>
            <a:chOff x="539552" y="4532465"/>
            <a:chExt cx="8299026" cy="1758749"/>
          </a:xfrm>
        </p:grpSpPr>
        <p:sp>
          <p:nvSpPr>
            <p:cNvPr id="6" name="圆角矩形 5"/>
            <p:cNvSpPr/>
            <p:nvPr/>
          </p:nvSpPr>
          <p:spPr bwMode="auto">
            <a:xfrm>
              <a:off x="557658" y="4563022"/>
              <a:ext cx="8280920" cy="1728192"/>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lnSpc>
                  <a:spcPct val="150000"/>
                </a:lnSpc>
                <a:spcBef>
                  <a:spcPts val="0"/>
                </a:spcBef>
                <a:spcAft>
                  <a:spcPts val="0"/>
                </a:spcAft>
                <a:buClr>
                  <a:srgbClr val="FF0000"/>
                </a:buClr>
                <a:buSzPct val="70000"/>
                <a:tabLst>
                  <a:tab pos="136525" algn="l"/>
                </a:tabLst>
                <a:defRPr/>
              </a:pPr>
              <a:endParaRPr lang="zh-CN" altLang="en-US" sz="2600" b="1" dirty="0">
                <a:solidFill>
                  <a:schemeClr val="tx1"/>
                </a:solidFill>
                <a:latin typeface="微软雅黑" pitchFamily="34" charset="-122"/>
                <a:ea typeface="微软雅黑" pitchFamily="34" charset="-122"/>
              </a:endParaRPr>
            </a:p>
          </p:txBody>
        </p:sp>
        <p:sp>
          <p:nvSpPr>
            <p:cNvPr id="7" name="Rectangle 2"/>
            <p:cNvSpPr>
              <a:spLocks noChangeArrowheads="1"/>
            </p:cNvSpPr>
            <p:nvPr/>
          </p:nvSpPr>
          <p:spPr bwMode="auto">
            <a:xfrm>
              <a:off x="539552" y="4532465"/>
              <a:ext cx="4695508" cy="1651297"/>
            </a:xfrm>
            <a:prstGeom prst="rect">
              <a:avLst/>
            </a:prstGeom>
            <a:noFill/>
            <a:ln w="9525">
              <a:noFill/>
              <a:prstDash val="dash"/>
              <a:miter lim="800000"/>
              <a:headEnd/>
              <a:tailEnd/>
            </a:ln>
            <a:effectLst/>
          </p:spPr>
          <p:txBody>
            <a:bodyPr vert="horz" wrap="square" lIns="91440" tIns="45720" rIns="91440" bIns="45720" numCol="1" anchor="ctr" anchorCtr="0" compatLnSpc="1">
              <a:prstTxWarp prst="textNoShape">
                <a:avLst/>
              </a:prstTxWarp>
              <a:spAutoFit/>
            </a:bodyPr>
            <a:lstStyle/>
            <a:p>
              <a:pPr marL="360363" indent="-360363" fontAlgn="base">
                <a:lnSpc>
                  <a:spcPct val="150000"/>
                </a:lnSpc>
                <a:spcBef>
                  <a:spcPts val="1200"/>
                </a:spcBef>
                <a:spcAft>
                  <a:spcPct val="0"/>
                </a:spcAft>
                <a:buClr>
                  <a:srgbClr val="C00000"/>
                </a:buClr>
                <a:buSzPct val="80000"/>
                <a:buFont typeface="Wingdings" pitchFamily="2" charset="2"/>
                <a:buChar char="&amp;"/>
                <a:defRPr/>
              </a:pPr>
              <a:r>
                <a:rPr lang="zh-CN" altLang="en-US" sz="2600" dirty="0" smtClean="0">
                  <a:latin typeface="微软雅黑" pitchFamily="34" charset="-122"/>
                  <a:ea typeface="微软雅黑" pitchFamily="34" charset="-122"/>
                  <a:cs typeface="Times New Roman" pitchFamily="18" charset="0"/>
                </a:rPr>
                <a:t>俄籍铁路员工子女又有着接受高等教育的需求</a:t>
              </a:r>
              <a:endParaRPr lang="en-US" altLang="zh-CN" sz="2600" dirty="0" smtClean="0">
                <a:latin typeface="微软雅黑" pitchFamily="34" charset="-122"/>
                <a:ea typeface="微软雅黑" pitchFamily="34" charset="-122"/>
                <a:cs typeface="Times New Roman" pitchFamily="18" charset="0"/>
              </a:endParaRPr>
            </a:p>
            <a:p>
              <a:pPr marL="360363" indent="-360363" fontAlgn="base">
                <a:lnSpc>
                  <a:spcPct val="150000"/>
                </a:lnSpc>
                <a:spcBef>
                  <a:spcPts val="1200"/>
                </a:spcBef>
                <a:spcAft>
                  <a:spcPct val="0"/>
                </a:spcAft>
                <a:buClr>
                  <a:srgbClr val="C00000"/>
                </a:buClr>
                <a:buSzPct val="80000"/>
                <a:buFont typeface="Wingdings" pitchFamily="2" charset="2"/>
                <a:buChar char="&amp;"/>
                <a:defRPr/>
              </a:pPr>
              <a:r>
                <a:rPr lang="zh-CN" altLang="en-US" sz="2600" dirty="0" smtClean="0">
                  <a:latin typeface="微软雅黑" pitchFamily="34" charset="-122"/>
                  <a:ea typeface="微软雅黑" pitchFamily="34" charset="-122"/>
                  <a:cs typeface="Times New Roman" pitchFamily="18" charset="0"/>
                </a:rPr>
                <a:t>中东铁路运营业务的迅速发展，补充大量的铁路工程技术人员的需求。</a:t>
              </a:r>
              <a:endParaRPr lang="en-US" altLang="zh-CN" sz="2600" dirty="0" smtClean="0">
                <a:latin typeface="微软雅黑" pitchFamily="34" charset="-122"/>
                <a:ea typeface="微软雅黑" pitchFamily="34" charset="-122"/>
                <a:cs typeface="Times New Roman" pitchFamily="18" charset="0"/>
              </a:endParaRPr>
            </a:p>
            <a:p>
              <a:pPr marL="360363" indent="-360363" fontAlgn="base">
                <a:lnSpc>
                  <a:spcPct val="150000"/>
                </a:lnSpc>
                <a:spcBef>
                  <a:spcPts val="1200"/>
                </a:spcBef>
                <a:spcAft>
                  <a:spcPct val="0"/>
                </a:spcAft>
                <a:buClr>
                  <a:srgbClr val="C00000"/>
                </a:buClr>
                <a:buSzPct val="80000"/>
                <a:buFont typeface="Wingdings" pitchFamily="2" charset="2"/>
                <a:buChar char="&amp;"/>
                <a:defRPr/>
              </a:pPr>
              <a:r>
                <a:rPr lang="zh-CN" altLang="en-US" sz="2600" dirty="0" smtClean="0">
                  <a:latin typeface="微软雅黑" pitchFamily="34" charset="-122"/>
                  <a:ea typeface="微软雅黑" pitchFamily="34" charset="-122"/>
                  <a:cs typeface="Times New Roman" pitchFamily="18" charset="0"/>
                </a:rPr>
                <a:t>中国工程技术教育的需求</a:t>
              </a:r>
              <a:endParaRPr lang="en-US" altLang="zh-CN" sz="2600" dirty="0" smtClean="0">
                <a:latin typeface="微软雅黑" pitchFamily="34" charset="-122"/>
                <a:ea typeface="微软雅黑" pitchFamily="34" charset="-122"/>
                <a:cs typeface="Times New Roman" pitchFamily="18" charset="0"/>
              </a:endParaRPr>
            </a:p>
          </p:txBody>
        </p:sp>
      </p:grpSp>
      <p:pic>
        <p:nvPicPr>
          <p:cNvPr id="8" name="Picture 2" descr="http://www.hit.edu.cn/UploadFile/2007/04-18/200741892515203.jpg"/>
          <p:cNvPicPr>
            <a:picLocks noChangeAspect="1" noChangeArrowheads="1"/>
          </p:cNvPicPr>
          <p:nvPr/>
        </p:nvPicPr>
        <p:blipFill>
          <a:blip r:embed="rId2"/>
          <a:srcRect/>
          <a:stretch>
            <a:fillRect/>
          </a:stretch>
        </p:blipFill>
        <p:spPr bwMode="auto">
          <a:xfrm>
            <a:off x="6316080" y="1928051"/>
            <a:ext cx="3787227" cy="3286148"/>
          </a:xfrm>
          <a:prstGeom prst="rect">
            <a:avLst/>
          </a:prstGeom>
          <a:noFill/>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232457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二、大国重器</a:t>
            </a:r>
            <a:endParaRPr lang="zh-CN" altLang="en-US" sz="3200" dirty="0">
              <a:solidFill>
                <a:schemeClr val="bg1"/>
              </a:solidFill>
              <a:ea typeface="黑体" pitchFamily="2" charset="-122"/>
            </a:endParaRPr>
          </a:p>
        </p:txBody>
      </p:sp>
      <p:sp>
        <p:nvSpPr>
          <p:cNvPr id="6" name="文本框 5"/>
          <p:cNvSpPr txBox="1"/>
          <p:nvPr/>
        </p:nvSpPr>
        <p:spPr>
          <a:xfrm>
            <a:off x="1539476" y="3227995"/>
            <a:ext cx="7748903" cy="2336537"/>
          </a:xfrm>
          <a:prstGeom prst="rect">
            <a:avLst/>
          </a:prstGeom>
          <a:noFill/>
        </p:spPr>
        <p:txBody>
          <a:bodyPr wrap="square" rtlCol="0">
            <a:spAutoFit/>
          </a:bodyPr>
          <a:lstStyle/>
          <a:p>
            <a:pPr>
              <a:lnSpc>
                <a:spcPts val="3500"/>
              </a:lnSpc>
              <a:defRPr/>
            </a:pPr>
            <a:r>
              <a:rPr lang="zh-CN" altLang="en-US" sz="32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（一）在人才培养方面的贡献</a:t>
            </a:r>
            <a:endParaRPr lang="en-US" altLang="zh-CN" sz="32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a:lnSpc>
                <a:spcPts val="3500"/>
              </a:lnSpc>
              <a:defRPr/>
            </a:pPr>
            <a:r>
              <a:rPr lang="zh-CN" altLang="en-US" sz="32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（二）对中国高等教育方面的贡献</a:t>
            </a:r>
            <a:endParaRPr lang="en-US" altLang="zh-CN" sz="32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a:lnSpc>
                <a:spcPts val="3500"/>
              </a:lnSpc>
              <a:defRPr/>
            </a:pPr>
            <a:r>
              <a:rPr lang="zh-CN" altLang="en-US" sz="32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（三）对中国现代工业化的贡献</a:t>
            </a:r>
            <a:endParaRPr lang="en-US" altLang="zh-CN" sz="32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a:lnSpc>
                <a:spcPts val="3500"/>
              </a:lnSpc>
              <a:defRPr/>
            </a:pPr>
            <a:r>
              <a:rPr lang="zh-CN" altLang="en-US" sz="32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（四）对中国航天事业的贡献</a:t>
            </a:r>
            <a:endParaRPr lang="en-US" altLang="zh-CN" sz="32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a:lnSpc>
                <a:spcPts val="3500"/>
              </a:lnSpc>
              <a:defRPr/>
            </a:pPr>
            <a:r>
              <a:rPr lang="zh-CN" altLang="en-US" sz="32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（五）对中国科技进步的贡献</a:t>
            </a:r>
            <a:endParaRPr lang="zh-CN" altLang="en-US" sz="3200" dirty="0">
              <a:solidFill>
                <a:srgbClr val="002060"/>
              </a:solidFill>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594" y="0"/>
            <a:ext cx="628650" cy="762000"/>
          </a:xfrm>
          <a:prstGeom prst="rect">
            <a:avLst/>
          </a:prstGeom>
        </p:spPr>
      </p:pic>
      <p:sp>
        <p:nvSpPr>
          <p:cNvPr id="7" name="文本框 6"/>
          <p:cNvSpPr txBox="1"/>
          <p:nvPr/>
        </p:nvSpPr>
        <p:spPr>
          <a:xfrm>
            <a:off x="1539476" y="1579912"/>
            <a:ext cx="9684913" cy="1569660"/>
          </a:xfrm>
          <a:prstGeom prst="rect">
            <a:avLst/>
          </a:prstGeom>
          <a:noFill/>
        </p:spPr>
        <p:txBody>
          <a:bodyPr wrap="square" rtlCol="0">
            <a:spAutoFit/>
          </a:bodyPr>
          <a:lstStyle/>
          <a:p>
            <a:r>
              <a:rPr lang="zh-CN" altLang="en-US" sz="3200" dirty="0" smtClean="0">
                <a:latin typeface="华文行楷" panose="02010800040101010101" pitchFamily="2" charset="-122"/>
                <a:ea typeface="华文行楷" panose="02010800040101010101" pitchFamily="2" charset="-122"/>
              </a:rPr>
              <a:t>         哈工大回到祖国怀抱以后，始终</a:t>
            </a:r>
            <a:r>
              <a:rPr lang="zh-CN" altLang="en-US" sz="3200" dirty="0">
                <a:latin typeface="华文行楷" panose="02010800040101010101" pitchFamily="2" charset="-122"/>
                <a:ea typeface="华文行楷" panose="02010800040101010101" pitchFamily="2" charset="-122"/>
              </a:rPr>
              <a:t>坚持</a:t>
            </a:r>
            <a:r>
              <a:rPr lang="zh-CN" altLang="en-US" sz="3200" dirty="0">
                <a:solidFill>
                  <a:srgbClr val="FF0000"/>
                </a:solidFill>
                <a:latin typeface="华文行楷" panose="02010800040101010101" pitchFamily="2" charset="-122"/>
                <a:ea typeface="华文行楷" panose="02010800040101010101" pitchFamily="2" charset="-122"/>
              </a:rPr>
              <a:t>面向</a:t>
            </a:r>
            <a:r>
              <a:rPr lang="zh-CN" altLang="en-US" sz="3200" dirty="0">
                <a:latin typeface="华文行楷" panose="02010800040101010101" pitchFamily="2" charset="-122"/>
                <a:ea typeface="华文行楷" panose="02010800040101010101" pitchFamily="2" charset="-122"/>
              </a:rPr>
              <a:t>国家重大需求、</a:t>
            </a:r>
            <a:r>
              <a:rPr lang="zh-CN" altLang="en-US" sz="3200" dirty="0">
                <a:solidFill>
                  <a:srgbClr val="FF0000"/>
                </a:solidFill>
                <a:latin typeface="华文行楷" panose="02010800040101010101" pitchFamily="2" charset="-122"/>
                <a:ea typeface="华文行楷" panose="02010800040101010101" pitchFamily="2" charset="-122"/>
              </a:rPr>
              <a:t>面向</a:t>
            </a:r>
            <a:r>
              <a:rPr lang="zh-CN" altLang="en-US" sz="3200" dirty="0">
                <a:latin typeface="华文行楷" panose="02010800040101010101" pitchFamily="2" charset="-122"/>
                <a:ea typeface="华文行楷" panose="02010800040101010101" pitchFamily="2" charset="-122"/>
              </a:rPr>
              <a:t>国际科技前沿、</a:t>
            </a:r>
            <a:r>
              <a:rPr lang="zh-CN" altLang="en-US" sz="3200" dirty="0">
                <a:solidFill>
                  <a:srgbClr val="FF0000"/>
                </a:solidFill>
                <a:latin typeface="华文行楷" panose="02010800040101010101" pitchFamily="2" charset="-122"/>
                <a:ea typeface="华文行楷" panose="02010800040101010101" pitchFamily="2" charset="-122"/>
              </a:rPr>
              <a:t>面向</a:t>
            </a:r>
            <a:r>
              <a:rPr lang="zh-CN" altLang="en-US" sz="3200" dirty="0">
                <a:latin typeface="华文行楷" panose="02010800040101010101" pitchFamily="2" charset="-122"/>
                <a:ea typeface="华文行楷" panose="02010800040101010101" pitchFamily="2" charset="-122"/>
              </a:rPr>
              <a:t>国民经济主战场的办学</a:t>
            </a:r>
            <a:r>
              <a:rPr lang="zh-CN" altLang="en-US" sz="3200" dirty="0" smtClean="0">
                <a:latin typeface="华文行楷" panose="02010800040101010101" pitchFamily="2" charset="-122"/>
                <a:ea typeface="华文行楷" panose="02010800040101010101" pitchFamily="2" charset="-122"/>
              </a:rPr>
              <a:t>理念，在多个方面为国家做出突出贡献。</a:t>
            </a:r>
            <a:endParaRPr lang="zh-CN" altLang="en-US" sz="3200" dirty="0">
              <a:latin typeface="华文行楷" panose="02010800040101010101" pitchFamily="2" charset="-122"/>
              <a:ea typeface="华文行楷" panose="020108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01837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a:xfrm>
            <a:off x="1189374" y="1673885"/>
            <a:ext cx="5674775" cy="455612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80000"/>
              </a:lnSpc>
              <a:buFont typeface="Wingdings" panose="05000000000000000000" pitchFamily="2" charset="2"/>
              <a:buNone/>
            </a:pPr>
            <a:r>
              <a:rPr lang="zh-CN" altLang="en-US" sz="3200" dirty="0" smtClean="0">
                <a:solidFill>
                  <a:schemeClr val="tx1"/>
                </a:solidFill>
                <a:latin typeface="华文中宋" panose="02010600040101010101" pitchFamily="2" charset="-122"/>
                <a:ea typeface="华文中宋" panose="02010600040101010101" pitchFamily="2" charset="-122"/>
              </a:rPr>
              <a:t>（一）在屈辱中诞生</a:t>
            </a:r>
            <a:endParaRPr lang="en-US" altLang="zh-CN" sz="3200" dirty="0" smtClean="0">
              <a:solidFill>
                <a:schemeClr val="tx1"/>
              </a:solidFill>
              <a:latin typeface="华文中宋" panose="02010600040101010101" pitchFamily="2" charset="-122"/>
              <a:ea typeface="华文中宋" panose="02010600040101010101" pitchFamily="2" charset="-122"/>
            </a:endParaRPr>
          </a:p>
          <a:p>
            <a:pPr>
              <a:lnSpc>
                <a:spcPct val="80000"/>
              </a:lnSpc>
              <a:buFont typeface="Wingdings" panose="05000000000000000000" pitchFamily="2" charset="2"/>
              <a:buNone/>
            </a:pPr>
            <a:endParaRPr lang="en-US" altLang="zh-CN" sz="3200" dirty="0" smtClean="0">
              <a:solidFill>
                <a:schemeClr val="tx1"/>
              </a:solidFill>
              <a:latin typeface="华文中宋" panose="02010600040101010101" pitchFamily="2" charset="-122"/>
              <a:ea typeface="华文中宋" panose="02010600040101010101" pitchFamily="2" charset="-122"/>
            </a:endParaRPr>
          </a:p>
          <a:p>
            <a:pPr>
              <a:lnSpc>
                <a:spcPct val="80000"/>
              </a:lnSpc>
              <a:buFont typeface="Wingdings" panose="05000000000000000000" pitchFamily="2" charset="2"/>
              <a:buNone/>
            </a:pPr>
            <a:r>
              <a:rPr lang="zh-CN" altLang="en-US" sz="3200" dirty="0" smtClean="0">
                <a:solidFill>
                  <a:schemeClr val="tx1"/>
                </a:solidFill>
                <a:latin typeface="华文中宋" panose="02010600040101010101" pitchFamily="2" charset="-122"/>
                <a:ea typeface="华文中宋" panose="02010600040101010101" pitchFamily="2" charset="-122"/>
              </a:rPr>
              <a:t>（二）因质量而扬名</a:t>
            </a:r>
            <a:endParaRPr lang="en-US" altLang="zh-CN" sz="3200" dirty="0" smtClean="0">
              <a:solidFill>
                <a:schemeClr val="tx1"/>
              </a:solidFill>
              <a:latin typeface="华文中宋" panose="02010600040101010101" pitchFamily="2" charset="-122"/>
              <a:ea typeface="华文中宋" panose="02010600040101010101" pitchFamily="2" charset="-122"/>
            </a:endParaRPr>
          </a:p>
          <a:p>
            <a:pPr>
              <a:lnSpc>
                <a:spcPct val="80000"/>
              </a:lnSpc>
              <a:buFont typeface="Wingdings" panose="05000000000000000000" pitchFamily="2" charset="2"/>
              <a:buNone/>
            </a:pPr>
            <a:endParaRPr lang="en-US" altLang="zh-CN" sz="3200" dirty="0" smtClean="0">
              <a:solidFill>
                <a:schemeClr val="tx1"/>
              </a:solidFill>
              <a:latin typeface="华文中宋" panose="02010600040101010101" pitchFamily="2" charset="-122"/>
              <a:ea typeface="华文中宋" panose="02010600040101010101" pitchFamily="2" charset="-122"/>
            </a:endParaRPr>
          </a:p>
          <a:p>
            <a:pPr>
              <a:lnSpc>
                <a:spcPct val="80000"/>
              </a:lnSpc>
              <a:buFont typeface="Wingdings" panose="05000000000000000000" pitchFamily="2" charset="2"/>
              <a:buNone/>
            </a:pPr>
            <a:r>
              <a:rPr lang="zh-CN" altLang="en-US" sz="3200" dirty="0" smtClean="0">
                <a:solidFill>
                  <a:schemeClr val="tx1"/>
                </a:solidFill>
                <a:latin typeface="华文中宋" panose="02010600040101010101" pitchFamily="2" charset="-122"/>
                <a:ea typeface="华文中宋" panose="02010600040101010101" pitchFamily="2" charset="-122"/>
              </a:rPr>
              <a:t>（三）社会需要大发展</a:t>
            </a:r>
            <a:endParaRPr lang="en-US" altLang="zh-CN" sz="3200" dirty="0" smtClean="0">
              <a:solidFill>
                <a:schemeClr val="tx1"/>
              </a:solidFill>
              <a:latin typeface="华文中宋" panose="02010600040101010101" pitchFamily="2" charset="-122"/>
              <a:ea typeface="华文中宋" panose="02010600040101010101" pitchFamily="2" charset="-122"/>
            </a:endParaRPr>
          </a:p>
          <a:p>
            <a:pPr>
              <a:lnSpc>
                <a:spcPct val="80000"/>
              </a:lnSpc>
              <a:buFont typeface="Wingdings" panose="05000000000000000000" pitchFamily="2" charset="2"/>
              <a:buNone/>
            </a:pPr>
            <a:endParaRPr lang="en-US" altLang="zh-CN" sz="3200" dirty="0" smtClean="0">
              <a:solidFill>
                <a:schemeClr val="tx1"/>
              </a:solidFill>
              <a:latin typeface="华文中宋" panose="02010600040101010101" pitchFamily="2" charset="-122"/>
              <a:ea typeface="华文中宋" panose="02010600040101010101" pitchFamily="2" charset="-122"/>
            </a:endParaRPr>
          </a:p>
          <a:p>
            <a:pPr>
              <a:lnSpc>
                <a:spcPct val="80000"/>
              </a:lnSpc>
              <a:buFont typeface="Wingdings" panose="05000000000000000000" pitchFamily="2" charset="2"/>
              <a:buNone/>
            </a:pPr>
            <a:r>
              <a:rPr lang="zh-CN" altLang="en-US" sz="3200" dirty="0" smtClean="0">
                <a:solidFill>
                  <a:schemeClr val="tx1"/>
                </a:solidFill>
                <a:latin typeface="华文中宋" panose="02010600040101010101" pitchFamily="2" charset="-122"/>
                <a:ea typeface="华文中宋" panose="02010600040101010101" pitchFamily="2" charset="-122"/>
              </a:rPr>
              <a:t>（四）回归祖国获新生</a:t>
            </a:r>
          </a:p>
        </p:txBody>
      </p:sp>
      <p:sp>
        <p:nvSpPr>
          <p:cNvPr id="6" name="TextBox 3"/>
          <p:cNvSpPr txBox="1">
            <a:spLocks noChangeArrowheads="1"/>
          </p:cNvSpPr>
          <p:nvPr/>
        </p:nvSpPr>
        <p:spPr bwMode="auto">
          <a:xfrm>
            <a:off x="1764631" y="1300516"/>
            <a:ext cx="9144000" cy="369888"/>
          </a:xfrm>
          <a:prstGeom prst="rect">
            <a:avLst/>
          </a:prstGeom>
          <a:noFill/>
          <a:ln w="9525">
            <a:noFill/>
            <a:miter lim="800000"/>
            <a:headEnd/>
            <a:tailEnd/>
          </a:ln>
        </p:spPr>
        <p:txBody>
          <a:bodyPr>
            <a:spAutoFit/>
          </a:bodyPr>
          <a:lstStyle/>
          <a:p>
            <a:endParaRPr lang="zh-CN" altLang="en-US"/>
          </a:p>
        </p:txBody>
      </p:sp>
      <p:sp>
        <p:nvSpPr>
          <p:cNvPr id="7" name="矩形 6"/>
          <p:cNvSpPr/>
          <p:nvPr/>
        </p:nvSpPr>
        <p:spPr>
          <a:xfrm>
            <a:off x="1494174" y="458308"/>
            <a:ext cx="9684913"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5"/>
          <p:cNvSpPr txBox="1">
            <a:spLocks noChangeArrowheads="1"/>
          </p:cNvSpPr>
          <p:nvPr/>
        </p:nvSpPr>
        <p:spPr bwMode="auto">
          <a:xfrm>
            <a:off x="836224" y="644227"/>
            <a:ext cx="10342863" cy="1077218"/>
          </a:xfrm>
          <a:prstGeom prst="rect">
            <a:avLst/>
          </a:prstGeom>
          <a:noFill/>
          <a:ln w="9525">
            <a:noFill/>
            <a:miter lim="800000"/>
            <a:headEnd/>
            <a:tailEnd/>
          </a:ln>
        </p:spPr>
        <p:txBody>
          <a:bodyPr wrap="square">
            <a:spAutoFit/>
          </a:bodyPr>
          <a:lstStyle/>
          <a:p>
            <a:r>
              <a:rPr lang="zh-CN" altLang="en-US" sz="3200" dirty="0">
                <a:solidFill>
                  <a:schemeClr val="bg1"/>
                </a:solidFill>
                <a:latin typeface="黑体" pitchFamily="2" charset="-122"/>
                <a:ea typeface="黑体" pitchFamily="2" charset="-122"/>
              </a:rPr>
              <a:t>   一</a:t>
            </a:r>
            <a:r>
              <a:rPr lang="zh-CN" altLang="en-US"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49" charset="-122"/>
                <a:ea typeface="黑体" pitchFamily="49" charset="-122"/>
              </a:rPr>
              <a:t>哈尔滨工业大学的由来</a:t>
            </a:r>
          </a:p>
          <a:p>
            <a:endParaRPr lang="zh-CN" altLang="en-US" sz="3200" dirty="0">
              <a:solidFill>
                <a:srgbClr val="FFFF00"/>
              </a:solidFill>
              <a:latin typeface="黑体" pitchFamily="2" charset="-122"/>
              <a:ea typeface="黑体" pitchFamily="2" charset="-122"/>
            </a:endParaRPr>
          </a:p>
        </p:txBody>
      </p:sp>
      <p:pic>
        <p:nvPicPr>
          <p:cNvPr id="9" name="图片 8" descr="C:\Users\lenovo\Documents\WeChat Files\wxid_ay5konuc3t1912\FileStorage\Temp\79eff68a21674269b67ea53b47bfd5fc"/>
          <p:cNvPicPr/>
          <p:nvPr/>
        </p:nvPicPr>
        <p:blipFill>
          <a:blip r:embed="rId2">
            <a:extLst>
              <a:ext uri="{28A0092B-C50C-407E-A947-70E740481C1C}">
                <a14:useLocalDpi xmlns:a14="http://schemas.microsoft.com/office/drawing/2010/main" val="0"/>
              </a:ext>
            </a:extLst>
          </a:blip>
          <a:srcRect/>
          <a:stretch>
            <a:fillRect/>
          </a:stretch>
        </p:blipFill>
        <p:spPr bwMode="auto">
          <a:xfrm>
            <a:off x="6007655" y="2197706"/>
            <a:ext cx="4714608" cy="2917638"/>
          </a:xfrm>
          <a:prstGeom prst="rect">
            <a:avLst/>
          </a:prstGeom>
          <a:noFill/>
          <a:ln>
            <a:noFill/>
          </a:ln>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86" y="0"/>
            <a:ext cx="628650" cy="7620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603640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二、大国重器</a:t>
            </a:r>
            <a:endParaRPr lang="zh-CN" altLang="en-US" sz="3200" dirty="0">
              <a:solidFill>
                <a:schemeClr val="bg1"/>
              </a:solidFill>
              <a:ea typeface="黑体" pitchFamily="2" charset="-122"/>
            </a:endParaRPr>
          </a:p>
        </p:txBody>
      </p:sp>
      <p:sp>
        <p:nvSpPr>
          <p:cNvPr id="5" name="TextBox 4"/>
          <p:cNvSpPr txBox="1"/>
          <p:nvPr/>
        </p:nvSpPr>
        <p:spPr>
          <a:xfrm>
            <a:off x="1068458" y="1554105"/>
            <a:ext cx="6856342" cy="5078313"/>
          </a:xfrm>
          <a:prstGeom prst="rect">
            <a:avLst/>
          </a:prstGeom>
          <a:noFill/>
        </p:spPr>
        <p:txBody>
          <a:bodyPr wrap="square" rtlCol="0">
            <a:spAutoFit/>
          </a:bodyPr>
          <a:lstStyle/>
          <a:p>
            <a:r>
              <a:rPr lang="zh-CN" altLang="en-US" sz="36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（一）在人才培养方面的贡献</a:t>
            </a:r>
            <a:endParaRPr lang="en-US" altLang="zh-CN" sz="36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r>
              <a:rPr lang="zh-CN" altLang="en-US" sz="3200" dirty="0" smtClean="0">
                <a:latin typeface="华文楷体" panose="02010600040101010101" pitchFamily="2" charset="-122"/>
                <a:ea typeface="华文楷体" panose="02010600040101010101" pitchFamily="2" charset="-122"/>
              </a:rPr>
              <a:t>        哈</a:t>
            </a:r>
            <a:r>
              <a:rPr lang="zh-CN" altLang="en-US" sz="3200" dirty="0">
                <a:latin typeface="华文楷体" panose="02010600040101010101" pitchFamily="2" charset="-122"/>
                <a:ea typeface="华文楷体" panose="02010600040101010101" pitchFamily="2" charset="-122"/>
              </a:rPr>
              <a:t>工大始终牢记立德树人根本任务，始终牢固树立“人才培养是大学根本任务和教师第一要务”的理念，要求每位教师以拔尖创新人才培养驱动自身科学研究水平的提升，既要潜心科研、写好论文、出好成果，也不能忘记“提高科学研究水平是为了把人才培养工作做得更好”的初心，履行好培养人才和弘扬传统的使命。</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0"/>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828" y="2775485"/>
            <a:ext cx="4308451" cy="318245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145537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2473" y="1450109"/>
            <a:ext cx="9772072" cy="4524315"/>
          </a:xfrm>
          <a:prstGeom prst="rect">
            <a:avLst/>
          </a:prstGeom>
          <a:noFill/>
        </p:spPr>
        <p:txBody>
          <a:bodyPr wrap="square" rtlCol="0">
            <a:spAutoFit/>
          </a:bodyPr>
          <a:lstStyle/>
          <a:p>
            <a:r>
              <a:rPr lang="zh-CN" altLang="zh-CN" sz="3200" dirty="0">
                <a:latin typeface="华文中宋" panose="02010600040101010101" pitchFamily="2" charset="-122"/>
                <a:ea typeface="华文中宋" panose="02010600040101010101" pitchFamily="2" charset="-122"/>
              </a:rPr>
              <a:t>李钟</a:t>
            </a:r>
            <a:r>
              <a:rPr lang="zh-CN" altLang="zh-CN" sz="3200" dirty="0" smtClean="0">
                <a:latin typeface="华文中宋" panose="02010600040101010101" pitchFamily="2" charset="-122"/>
                <a:ea typeface="华文中宋" panose="02010600040101010101" pitchFamily="2" charset="-122"/>
              </a:rPr>
              <a:t>玉</a:t>
            </a:r>
            <a:r>
              <a:rPr lang="en-US" altLang="zh-CN" sz="3200" dirty="0" smtClean="0">
                <a:latin typeface="华文楷体" panose="02010600040101010101" pitchFamily="2" charset="-122"/>
                <a:ea typeface="华文楷体" panose="02010600040101010101" pitchFamily="2" charset="-122"/>
              </a:rPr>
              <a:t>      </a:t>
            </a:r>
            <a:r>
              <a:rPr lang="zh-CN" altLang="zh-CN" sz="3200" dirty="0" smtClean="0">
                <a:latin typeface="华文楷体" panose="02010600040101010101" pitchFamily="2" charset="-122"/>
                <a:ea typeface="华文楷体" panose="02010600040101010101" pitchFamily="2" charset="-122"/>
              </a:rPr>
              <a:t>朝鲜</a:t>
            </a:r>
            <a:r>
              <a:rPr lang="zh-CN" altLang="zh-CN" sz="3200" dirty="0">
                <a:latin typeface="华文楷体" panose="02010600040101010101" pitchFamily="2" charset="-122"/>
                <a:ea typeface="华文楷体" panose="02010600040101010101" pitchFamily="2" charset="-122"/>
              </a:rPr>
              <a:t>民主主义人民共和国政务院前</a:t>
            </a:r>
            <a:r>
              <a:rPr lang="zh-CN" altLang="zh-CN" sz="3200" dirty="0" smtClean="0">
                <a:latin typeface="华文楷体" panose="02010600040101010101" pitchFamily="2" charset="-122"/>
                <a:ea typeface="华文楷体" panose="02010600040101010101" pitchFamily="2" charset="-122"/>
              </a:rPr>
              <a:t>总理</a:t>
            </a:r>
            <a:endParaRPr lang="en-US" altLang="zh-CN" sz="3200" dirty="0" smtClean="0">
              <a:latin typeface="华文楷体" panose="02010600040101010101" pitchFamily="2" charset="-122"/>
              <a:ea typeface="华文楷体"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奥尔默特</a:t>
            </a:r>
            <a:r>
              <a:rPr lang="en-US" altLang="zh-CN" sz="3200" dirty="0" smtClean="0">
                <a:latin typeface="华文中宋" panose="02010600040101010101" pitchFamily="2" charset="-122"/>
                <a:ea typeface="华文中宋" panose="02010600040101010101" pitchFamily="2" charset="-122"/>
              </a:rPr>
              <a:t> </a:t>
            </a:r>
            <a:r>
              <a:rPr lang="en-US" altLang="zh-CN" sz="3200" dirty="0" smtClean="0">
                <a:latin typeface="华文楷体" panose="02010600040101010101" pitchFamily="2" charset="-122"/>
                <a:ea typeface="华文楷体" panose="02010600040101010101" pitchFamily="2" charset="-122"/>
              </a:rPr>
              <a:t> </a:t>
            </a:r>
            <a:r>
              <a:rPr lang="zh-CN" altLang="zh-CN" sz="3200" dirty="0" smtClean="0">
                <a:latin typeface="华文楷体" panose="02010600040101010101" pitchFamily="2" charset="-122"/>
                <a:ea typeface="华文楷体" panose="02010600040101010101" pitchFamily="2" charset="-122"/>
              </a:rPr>
              <a:t>以色列</a:t>
            </a:r>
            <a:r>
              <a:rPr lang="zh-CN" altLang="zh-CN" sz="3200" dirty="0">
                <a:latin typeface="华文楷体" panose="02010600040101010101" pitchFamily="2" charset="-122"/>
                <a:ea typeface="华文楷体" panose="02010600040101010101" pitchFamily="2" charset="-122"/>
              </a:rPr>
              <a:t>国前</a:t>
            </a:r>
            <a:r>
              <a:rPr lang="zh-CN" altLang="zh-CN" sz="3200" dirty="0" smtClean="0">
                <a:latin typeface="华文楷体" panose="02010600040101010101" pitchFamily="2" charset="-122"/>
                <a:ea typeface="华文楷体" panose="02010600040101010101" pitchFamily="2" charset="-122"/>
              </a:rPr>
              <a:t>总理</a:t>
            </a:r>
            <a:endParaRPr lang="en-US" altLang="zh-CN" sz="3200" dirty="0" smtClean="0">
              <a:latin typeface="华文楷体" panose="02010600040101010101" pitchFamily="2" charset="-122"/>
              <a:ea typeface="华文楷体"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宋 梓</a:t>
            </a:r>
            <a:r>
              <a:rPr lang="en-US" altLang="zh-CN" sz="3200" dirty="0" smtClean="0">
                <a:latin typeface="华文楷体" panose="02010600040101010101" pitchFamily="2" charset="-122"/>
                <a:ea typeface="华文楷体" panose="02010600040101010101" pitchFamily="2" charset="-122"/>
              </a:rPr>
              <a:t>        </a:t>
            </a:r>
            <a:r>
              <a:rPr lang="zh-CN" altLang="zh-CN" sz="3200" dirty="0" smtClean="0">
                <a:latin typeface="华文楷体" panose="02010600040101010101" pitchFamily="2" charset="-122"/>
                <a:ea typeface="华文楷体" panose="02010600040101010101" pitchFamily="2" charset="-122"/>
              </a:rPr>
              <a:t>大韩民国</a:t>
            </a:r>
            <a:r>
              <a:rPr lang="zh-CN" altLang="zh-CN" sz="3200" dirty="0">
                <a:latin typeface="华文楷体" panose="02010600040101010101" pitchFamily="2" charset="-122"/>
                <a:ea typeface="华文楷体" panose="02010600040101010101" pitchFamily="2" charset="-122"/>
              </a:rPr>
              <a:t>前</a:t>
            </a:r>
            <a:r>
              <a:rPr lang="zh-CN" altLang="zh-CN" sz="3200" dirty="0" smtClean="0">
                <a:latin typeface="华文楷体" panose="02010600040101010101" pitchFamily="2" charset="-122"/>
                <a:ea typeface="华文楷体" panose="02010600040101010101" pitchFamily="2" charset="-122"/>
              </a:rPr>
              <a:t>副总理</a:t>
            </a:r>
            <a:endParaRPr lang="en-US" altLang="zh-CN" sz="3200" dirty="0" smtClean="0">
              <a:latin typeface="华文楷体" panose="02010600040101010101" pitchFamily="2" charset="-122"/>
              <a:ea typeface="华文楷体"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孙运璇</a:t>
            </a:r>
            <a:r>
              <a:rPr lang="en-US" altLang="zh-CN" sz="3200" dirty="0" smtClean="0">
                <a:latin typeface="华文楷体" panose="02010600040101010101" pitchFamily="2" charset="-122"/>
                <a:ea typeface="华文楷体" panose="02010600040101010101" pitchFamily="2" charset="-122"/>
              </a:rPr>
              <a:t>     </a:t>
            </a:r>
            <a:r>
              <a:rPr lang="zh-CN" altLang="zh-CN" sz="3200" dirty="0" smtClean="0">
                <a:latin typeface="华文楷体" panose="02010600040101010101" pitchFamily="2" charset="-122"/>
                <a:ea typeface="华文楷体" panose="02010600040101010101" pitchFamily="2" charset="-122"/>
              </a:rPr>
              <a:t>中国</a:t>
            </a:r>
            <a:r>
              <a:rPr lang="zh-CN" altLang="zh-CN" sz="3200" dirty="0">
                <a:latin typeface="华文楷体" panose="02010600040101010101" pitchFamily="2" charset="-122"/>
                <a:ea typeface="华文楷体" panose="02010600040101010101" pitchFamily="2" charset="-122"/>
              </a:rPr>
              <a:t>台湾原行政院</a:t>
            </a:r>
            <a:r>
              <a:rPr lang="zh-CN" altLang="zh-CN" sz="3200" dirty="0" smtClean="0">
                <a:latin typeface="华文楷体" panose="02010600040101010101" pitchFamily="2" charset="-122"/>
                <a:ea typeface="华文楷体" panose="02010600040101010101" pitchFamily="2" charset="-122"/>
              </a:rPr>
              <a:t>院长</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en-US" altLang="zh-CN" sz="3200" dirty="0" err="1" smtClean="0">
                <a:latin typeface="华文中宋" panose="02010600040101010101" pitchFamily="2" charset="-122"/>
                <a:ea typeface="华文中宋" panose="02010600040101010101" pitchFamily="2" charset="-122"/>
              </a:rPr>
              <a:t>黄清渠</a:t>
            </a:r>
            <a:r>
              <a:rPr lang="en-US" altLang="zh-CN" sz="3200" dirty="0" smtClean="0">
                <a:latin typeface="华文楷体" panose="02010600040101010101" pitchFamily="2" charset="-122"/>
                <a:ea typeface="华文楷体" panose="02010600040101010101" pitchFamily="2" charset="-122"/>
              </a:rPr>
              <a:t>    </a:t>
            </a:r>
            <a:r>
              <a:rPr lang="zh-CN" altLang="zh-CN" sz="3200" dirty="0" smtClean="0">
                <a:latin typeface="华文楷体" panose="02010600040101010101" pitchFamily="2" charset="-122"/>
                <a:ea typeface="华文楷体" panose="02010600040101010101" pitchFamily="2" charset="-122"/>
              </a:rPr>
              <a:t>中国</a:t>
            </a:r>
            <a:r>
              <a:rPr lang="zh-CN" altLang="zh-CN" sz="3200" dirty="0">
                <a:latin typeface="华文楷体" panose="02010600040101010101" pitchFamily="2" charset="-122"/>
                <a:ea typeface="华文楷体" panose="02010600040101010101" pitchFamily="2" charset="-122"/>
              </a:rPr>
              <a:t>致公党中央委员会</a:t>
            </a:r>
            <a:r>
              <a:rPr lang="zh-CN" altLang="zh-CN" sz="3200" dirty="0" smtClean="0">
                <a:latin typeface="华文楷体" panose="02010600040101010101" pitchFamily="2" charset="-122"/>
                <a:ea typeface="华文楷体" panose="02010600040101010101" pitchFamily="2" charset="-122"/>
              </a:rPr>
              <a:t>副主席</a:t>
            </a:r>
            <a:r>
              <a:rPr lang="zh-CN" altLang="en-US" sz="3200" dirty="0" smtClean="0">
                <a:latin typeface="华文楷体" panose="02010600040101010101" pitchFamily="2" charset="-122"/>
                <a:ea typeface="华文楷体" panose="02010600040101010101" pitchFamily="2" charset="-122"/>
              </a:rPr>
              <a:t>、原广东省</a:t>
            </a:r>
            <a:endParaRPr lang="en-US" altLang="zh-CN" sz="3200" dirty="0" smtClean="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 </a:t>
            </a:r>
            <a:r>
              <a:rPr lang="en-US" altLang="zh-CN" sz="3200" dirty="0" smtClean="0">
                <a:latin typeface="华文楷体" panose="02010600040101010101" pitchFamily="2" charset="-122"/>
                <a:ea typeface="华文楷体" panose="02010600040101010101" pitchFamily="2" charset="-122"/>
              </a:rPr>
              <a:t>               </a:t>
            </a:r>
            <a:r>
              <a:rPr lang="zh-CN" altLang="en-US" sz="3200" dirty="0" smtClean="0">
                <a:latin typeface="华文楷体" panose="02010600040101010101" pitchFamily="2" charset="-122"/>
                <a:ea typeface="华文楷体" panose="02010600040101010101" pitchFamily="2" charset="-122"/>
              </a:rPr>
              <a:t>副省长</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中宋" panose="02010600040101010101" pitchFamily="2" charset="-122"/>
                <a:ea typeface="华文中宋" panose="02010600040101010101" pitchFamily="2" charset="-122"/>
              </a:rPr>
              <a:t>刘亦铭</a:t>
            </a:r>
            <a:r>
              <a:rPr lang="zh-CN" altLang="en-US" sz="3200" dirty="0" smtClean="0">
                <a:latin typeface="华文楷体" panose="02010600040101010101" pitchFamily="2" charset="-122"/>
                <a:ea typeface="华文楷体" panose="02010600040101010101" pitchFamily="2" charset="-122"/>
              </a:rPr>
              <a:t>    </a:t>
            </a:r>
            <a:r>
              <a:rPr lang="zh-CN" altLang="zh-CN" sz="3200" dirty="0" smtClean="0">
                <a:latin typeface="华文楷体" panose="02010600040101010101" pitchFamily="2" charset="-122"/>
                <a:ea typeface="华文楷体" panose="02010600040101010101" pitchFamily="2" charset="-122"/>
              </a:rPr>
              <a:t>台湾</a:t>
            </a:r>
            <a:r>
              <a:rPr lang="zh-CN" altLang="zh-CN" sz="3200" dirty="0">
                <a:latin typeface="华文楷体" panose="02010600040101010101" pitchFamily="2" charset="-122"/>
                <a:ea typeface="华文楷体" panose="02010600040101010101" pitchFamily="2" charset="-122"/>
              </a:rPr>
              <a:t>民主自治同盟中央委员会副主席</a:t>
            </a:r>
            <a:endParaRPr lang="zh-CN" altLang="en-US" sz="3200" dirty="0">
              <a:latin typeface="华文楷体" panose="02010600040101010101" pitchFamily="2" charset="-122"/>
              <a:ea typeface="华文楷体" panose="02010600040101010101" pitchFamily="2" charset="-122"/>
            </a:endParaRPr>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675497" cy="584775"/>
          </a:xfrm>
          <a:prstGeom prst="rect">
            <a:avLst/>
          </a:prstGeom>
          <a:noFill/>
          <a:ln w="9525">
            <a:noFill/>
            <a:miter lim="800000"/>
            <a:headEnd/>
            <a:tailEnd/>
          </a:ln>
        </p:spPr>
        <p:txBody>
          <a:bodyPr wrap="square">
            <a:spAutoFit/>
          </a:bodyPr>
          <a:lstStyle/>
          <a:p>
            <a:r>
              <a:rPr lang="zh-CN" altLang="en-US" sz="3200" dirty="0" smtClean="0">
                <a:solidFill>
                  <a:schemeClr val="bg1"/>
                </a:solidFill>
                <a:ea typeface="黑体" pitchFamily="2" charset="-122"/>
              </a:rPr>
              <a:t>（一）在人才培养方面的贡献</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国（境）内外政要</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714074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97314" y="1554105"/>
            <a:ext cx="10169235" cy="4893647"/>
          </a:xfrm>
          <a:prstGeom prst="rect">
            <a:avLst/>
          </a:prstGeom>
          <a:noFill/>
        </p:spPr>
        <p:txBody>
          <a:bodyPr wrap="square" rtlCol="0">
            <a:spAutoFit/>
          </a:bodyPr>
          <a:lstStyle/>
          <a:p>
            <a:r>
              <a:rPr lang="zh-CN" altLang="zh-CN" sz="2400" dirty="0">
                <a:latin typeface="华文中宋" panose="02010600040101010101" pitchFamily="2" charset="-122"/>
                <a:ea typeface="华文中宋" panose="02010600040101010101" pitchFamily="2" charset="-122"/>
              </a:rPr>
              <a:t>栗</a:t>
            </a:r>
            <a:r>
              <a:rPr lang="zh-CN" altLang="zh-CN" sz="2400" dirty="0" smtClean="0">
                <a:latin typeface="华文中宋" panose="02010600040101010101" pitchFamily="2" charset="-122"/>
                <a:ea typeface="华文中宋" panose="02010600040101010101" pitchFamily="2" charset="-122"/>
              </a:rPr>
              <a:t>战书</a:t>
            </a:r>
            <a:r>
              <a:rPr lang="en-US" altLang="zh-CN" sz="2400" dirty="0" smtClean="0">
                <a:latin typeface="华文中宋" panose="02010600040101010101" pitchFamily="2" charset="-122"/>
                <a:ea typeface="华文中宋" panose="02010600040101010101" pitchFamily="2" charset="-122"/>
              </a:rPr>
              <a:t>   </a:t>
            </a:r>
            <a:r>
              <a:rPr lang="zh-CN" altLang="en-US" sz="2400" dirty="0" smtClean="0">
                <a:latin typeface="华文楷体" panose="02010600040101010101" pitchFamily="2" charset="-122"/>
                <a:ea typeface="华文楷体" panose="02010600040101010101" pitchFamily="2" charset="-122"/>
              </a:rPr>
              <a:t>中共第十九届中央常委、人大委员长</a:t>
            </a:r>
            <a:endParaRPr lang="en-US" altLang="zh-CN" sz="2400" dirty="0" smtClean="0">
              <a:latin typeface="华文楷体" panose="02010600040101010101" pitchFamily="2" charset="-122"/>
              <a:ea typeface="华文楷体" panose="02010600040101010101" pitchFamily="2" charset="-122"/>
            </a:endParaRPr>
          </a:p>
          <a:p>
            <a:r>
              <a:rPr lang="zh-CN" altLang="en-US" sz="2400" dirty="0" smtClean="0">
                <a:latin typeface="华文中宋" panose="02010600040101010101" pitchFamily="2" charset="-122"/>
                <a:ea typeface="华文中宋" panose="02010600040101010101" pitchFamily="2" charset="-122"/>
              </a:rPr>
              <a:t>李长春</a:t>
            </a:r>
            <a:r>
              <a:rPr lang="zh-CN" altLang="en-US" sz="2400" dirty="0" smtClean="0">
                <a:latin typeface="华文楷体" panose="02010600040101010101" pitchFamily="2" charset="-122"/>
                <a:ea typeface="华文楷体" panose="02010600040101010101" pitchFamily="2" charset="-122"/>
              </a:rPr>
              <a:t>   中共第十六、十七届中央常委</a:t>
            </a:r>
            <a:endParaRPr lang="en-US" altLang="zh-CN" sz="2400" dirty="0" smtClean="0">
              <a:latin typeface="华文楷体" panose="02010600040101010101" pitchFamily="2" charset="-122"/>
              <a:ea typeface="华文楷体" panose="02010600040101010101" pitchFamily="2" charset="-122"/>
            </a:endParaRPr>
          </a:p>
          <a:p>
            <a:r>
              <a:rPr lang="zh-CN" altLang="zh-CN" sz="2400" dirty="0" smtClean="0">
                <a:latin typeface="华文中宋" panose="02010600040101010101" pitchFamily="2" charset="-122"/>
                <a:ea typeface="华文中宋" panose="02010600040101010101" pitchFamily="2" charset="-122"/>
              </a:rPr>
              <a:t>王兆国</a:t>
            </a:r>
            <a:r>
              <a:rPr lang="en-US" altLang="zh-CN"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中共</a:t>
            </a:r>
            <a:r>
              <a:rPr lang="zh-CN" altLang="zh-CN" sz="2400" dirty="0">
                <a:latin typeface="华文楷体" panose="02010600040101010101" pitchFamily="2" charset="-122"/>
                <a:ea typeface="华文楷体" panose="02010600040101010101" pitchFamily="2" charset="-122"/>
              </a:rPr>
              <a:t>第十六届、第十七届中央政治局委员</a:t>
            </a:r>
            <a:r>
              <a:rPr lang="zh-CN" altLang="zh-CN" sz="2400" dirty="0" smtClean="0">
                <a:latin typeface="华文楷体" panose="02010600040101010101" pitchFamily="2" charset="-122"/>
                <a:ea typeface="华文楷体" panose="02010600040101010101" pitchFamily="2" charset="-122"/>
              </a:rPr>
              <a:t>，</a:t>
            </a:r>
            <a:endParaRPr lang="en-US" altLang="zh-CN" sz="2400" dirty="0" smtClean="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 </a:t>
            </a:r>
            <a:r>
              <a:rPr lang="en-US" altLang="zh-CN"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第十</a:t>
            </a:r>
            <a:r>
              <a:rPr lang="zh-CN" altLang="zh-CN" sz="2400" dirty="0">
                <a:latin typeface="华文楷体" panose="02010600040101010101" pitchFamily="2" charset="-122"/>
                <a:ea typeface="华文楷体" panose="02010600040101010101" pitchFamily="2" charset="-122"/>
              </a:rPr>
              <a:t>届、第十一届全国人大常委会副委员长</a:t>
            </a:r>
            <a:endParaRPr lang="en-US" altLang="zh-CN" sz="2400" dirty="0" smtClean="0">
              <a:latin typeface="华文楷体" panose="02010600040101010101" pitchFamily="2" charset="-122"/>
              <a:ea typeface="华文楷体" panose="02010600040101010101" pitchFamily="2" charset="-122"/>
            </a:endParaRPr>
          </a:p>
          <a:p>
            <a:r>
              <a:rPr lang="zh-CN" altLang="en-US" sz="2400" dirty="0" smtClean="0">
                <a:latin typeface="华文中宋" panose="02010600040101010101" pitchFamily="2" charset="-122"/>
                <a:ea typeface="华文中宋" panose="02010600040101010101" pitchFamily="2" charset="-122"/>
              </a:rPr>
              <a:t>王   勇</a:t>
            </a:r>
            <a:r>
              <a:rPr lang="zh-CN" altLang="en-US"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中共</a:t>
            </a:r>
            <a:r>
              <a:rPr lang="zh-CN" altLang="zh-CN" sz="2400" dirty="0">
                <a:latin typeface="华文楷体" panose="02010600040101010101" pitchFamily="2" charset="-122"/>
                <a:ea typeface="华文楷体" panose="02010600040101010101" pitchFamily="2" charset="-122"/>
              </a:rPr>
              <a:t>第十八届中央委员，国务委员、国务院党组成员</a:t>
            </a:r>
            <a:r>
              <a:rPr lang="zh-CN" altLang="zh-CN" sz="2400" dirty="0" smtClean="0">
                <a:latin typeface="华文楷体" panose="02010600040101010101" pitchFamily="2" charset="-122"/>
                <a:ea typeface="华文楷体" panose="02010600040101010101" pitchFamily="2" charset="-122"/>
              </a:rPr>
              <a:t>，</a:t>
            </a:r>
            <a:endParaRPr lang="en-US" altLang="zh-CN" sz="2400" dirty="0" smtClean="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 </a:t>
            </a:r>
            <a:r>
              <a:rPr lang="en-US" altLang="zh-CN"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国家</a:t>
            </a:r>
            <a:r>
              <a:rPr lang="zh-CN" altLang="zh-CN" sz="2400" dirty="0">
                <a:latin typeface="华文楷体" panose="02010600040101010101" pitchFamily="2" charset="-122"/>
                <a:ea typeface="华文楷体" panose="02010600040101010101" pitchFamily="2" charset="-122"/>
              </a:rPr>
              <a:t>减灾委员会主任</a:t>
            </a:r>
            <a:endParaRPr lang="en-US" altLang="zh-CN" sz="2400" dirty="0" smtClean="0">
              <a:latin typeface="华文楷体" panose="02010600040101010101" pitchFamily="2" charset="-122"/>
              <a:ea typeface="华文楷体" panose="02010600040101010101" pitchFamily="2" charset="-122"/>
            </a:endParaRPr>
          </a:p>
          <a:p>
            <a:r>
              <a:rPr lang="zh-CN" altLang="en-US" sz="2400" dirty="0" smtClean="0">
                <a:latin typeface="华文中宋" panose="02010600040101010101" pitchFamily="2" charset="-122"/>
                <a:ea typeface="华文中宋" panose="02010600040101010101" pitchFamily="2" charset="-122"/>
              </a:rPr>
              <a:t>张春贤</a:t>
            </a:r>
            <a:r>
              <a:rPr lang="zh-CN" altLang="en-US"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中共</a:t>
            </a:r>
            <a:r>
              <a:rPr lang="zh-CN" altLang="zh-CN" sz="2400" dirty="0">
                <a:latin typeface="华文楷体" panose="02010600040101010101" pitchFamily="2" charset="-122"/>
                <a:ea typeface="华文楷体" panose="02010600040101010101" pitchFamily="2" charset="-122"/>
              </a:rPr>
              <a:t>第十八届中央政治局委员</a:t>
            </a:r>
            <a:r>
              <a:rPr lang="zh-CN" altLang="zh-CN" sz="2400" dirty="0" smtClean="0">
                <a:latin typeface="华文楷体" panose="02010600040101010101" pitchFamily="2" charset="-122"/>
                <a:ea typeface="华文楷体" panose="02010600040101010101" pitchFamily="2" charset="-122"/>
              </a:rPr>
              <a:t>、</a:t>
            </a:r>
            <a:r>
              <a:rPr lang="zh-CN" altLang="en-US" sz="2400" dirty="0" smtClean="0">
                <a:latin typeface="华文楷体" panose="02010600040101010101" pitchFamily="2" charset="-122"/>
                <a:ea typeface="华文楷体" panose="02010600040101010101" pitchFamily="2" charset="-122"/>
              </a:rPr>
              <a:t>原</a:t>
            </a:r>
            <a:r>
              <a:rPr lang="zh-CN" altLang="zh-CN" sz="2400" dirty="0" smtClean="0">
                <a:latin typeface="华文楷体" panose="02010600040101010101" pitchFamily="2" charset="-122"/>
                <a:ea typeface="华文楷体" panose="02010600040101010101" pitchFamily="2" charset="-122"/>
              </a:rPr>
              <a:t>中共</a:t>
            </a:r>
            <a:r>
              <a:rPr lang="en-US" altLang="zh-CN" sz="2400" dirty="0" err="1">
                <a:latin typeface="华文楷体" panose="02010600040101010101" pitchFamily="2" charset="-122"/>
                <a:ea typeface="华文楷体" panose="02010600040101010101" pitchFamily="2" charset="-122"/>
              </a:rPr>
              <a:t>新疆维吾尔自治区</a:t>
            </a:r>
            <a:r>
              <a:rPr lang="zh-CN" altLang="zh-CN" sz="2400" dirty="0">
                <a:latin typeface="华文楷体" panose="02010600040101010101" pitchFamily="2" charset="-122"/>
                <a:ea typeface="华文楷体" panose="02010600040101010101" pitchFamily="2" charset="-122"/>
              </a:rPr>
              <a:t>党委书记</a:t>
            </a:r>
            <a:endParaRPr lang="en-US" altLang="zh-CN" sz="2400" dirty="0" smtClean="0">
              <a:latin typeface="华文楷体" panose="02010600040101010101" pitchFamily="2" charset="-122"/>
              <a:ea typeface="华文楷体" panose="02010600040101010101" pitchFamily="2" charset="-122"/>
            </a:endParaRPr>
          </a:p>
          <a:p>
            <a:r>
              <a:rPr lang="zh-CN" altLang="en-US" sz="2400" dirty="0" smtClean="0">
                <a:latin typeface="华文中宋" panose="02010600040101010101" pitchFamily="2" charset="-122"/>
                <a:ea typeface="华文中宋" panose="02010600040101010101" pitchFamily="2" charset="-122"/>
              </a:rPr>
              <a:t>卢展工</a:t>
            </a:r>
            <a:r>
              <a:rPr lang="zh-CN" altLang="en-US"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中共</a:t>
            </a:r>
            <a:r>
              <a:rPr lang="zh-CN" altLang="zh-CN" sz="2400" dirty="0">
                <a:latin typeface="华文楷体" panose="02010600040101010101" pitchFamily="2" charset="-122"/>
                <a:ea typeface="华文楷体" panose="02010600040101010101" pitchFamily="2" charset="-122"/>
              </a:rPr>
              <a:t>第十八届中央委员，中华人民共和国第十二届全国人大常委会副委员长</a:t>
            </a:r>
            <a:endParaRPr lang="en-US" altLang="zh-CN" sz="2400" dirty="0" smtClean="0">
              <a:latin typeface="华文楷体" panose="02010600040101010101" pitchFamily="2" charset="-122"/>
              <a:ea typeface="华文楷体" panose="02010600040101010101" pitchFamily="2" charset="-122"/>
            </a:endParaRPr>
          </a:p>
          <a:p>
            <a:r>
              <a:rPr lang="zh-CN" altLang="en-US" sz="2400" dirty="0" smtClean="0">
                <a:latin typeface="华文中宋" panose="02010600040101010101" pitchFamily="2" charset="-122"/>
                <a:ea typeface="华文中宋" panose="02010600040101010101" pitchFamily="2" charset="-122"/>
              </a:rPr>
              <a:t>刘忠德</a:t>
            </a:r>
            <a:r>
              <a:rPr lang="zh-CN" altLang="en-US"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中共</a:t>
            </a:r>
            <a:r>
              <a:rPr lang="zh-CN" altLang="zh-CN" sz="2400" dirty="0">
                <a:latin typeface="华文楷体" panose="02010600040101010101" pitchFamily="2" charset="-122"/>
                <a:ea typeface="华文楷体" panose="02010600040101010101" pitchFamily="2" charset="-122"/>
              </a:rPr>
              <a:t>第十四届、第十五届中央委员，原文化部部长兼中宣副部长</a:t>
            </a:r>
            <a:endParaRPr lang="en-US" altLang="zh-CN" sz="2400" dirty="0" smtClean="0">
              <a:latin typeface="华文楷体" panose="02010600040101010101" pitchFamily="2" charset="-122"/>
              <a:ea typeface="华文楷体" panose="02010600040101010101" pitchFamily="2" charset="-122"/>
            </a:endParaRPr>
          </a:p>
          <a:p>
            <a:r>
              <a:rPr lang="zh-CN" altLang="en-US" sz="2400" dirty="0" smtClean="0">
                <a:latin typeface="华文中宋" panose="02010600040101010101" pitchFamily="2" charset="-122"/>
                <a:ea typeface="华文中宋" panose="02010600040101010101" pitchFamily="2" charset="-122"/>
              </a:rPr>
              <a:t>姜大明</a:t>
            </a:r>
            <a:r>
              <a:rPr lang="zh-CN" altLang="en-US"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中共</a:t>
            </a:r>
            <a:r>
              <a:rPr lang="zh-CN" altLang="zh-CN" sz="2400" dirty="0">
                <a:latin typeface="华文楷体" panose="02010600040101010101" pitchFamily="2" charset="-122"/>
                <a:ea typeface="华文楷体" panose="02010600040101010101" pitchFamily="2" charset="-122"/>
              </a:rPr>
              <a:t>第十八届中央委员，</a:t>
            </a:r>
            <a:r>
              <a:rPr lang="en-US" altLang="zh-CN" sz="2400" dirty="0" err="1">
                <a:latin typeface="华文楷体" panose="02010600040101010101" pitchFamily="2" charset="-122"/>
                <a:ea typeface="华文楷体" panose="02010600040101010101" pitchFamily="2" charset="-122"/>
              </a:rPr>
              <a:t>中华人民共和国国土资源部</a:t>
            </a:r>
            <a:r>
              <a:rPr lang="zh-CN" altLang="zh-CN" sz="2400" dirty="0">
                <a:latin typeface="华文楷体" panose="02010600040101010101" pitchFamily="2" charset="-122"/>
                <a:ea typeface="华文楷体" panose="02010600040101010101" pitchFamily="2" charset="-122"/>
              </a:rPr>
              <a:t>部长</a:t>
            </a:r>
            <a:endParaRPr lang="en-US" altLang="zh-CN" sz="2400" dirty="0" smtClean="0">
              <a:latin typeface="华文楷体" panose="02010600040101010101" pitchFamily="2" charset="-122"/>
              <a:ea typeface="华文楷体" panose="02010600040101010101" pitchFamily="2" charset="-122"/>
            </a:endParaRPr>
          </a:p>
          <a:p>
            <a:r>
              <a:rPr lang="zh-CN" altLang="zh-CN" sz="2400" dirty="0" smtClean="0">
                <a:latin typeface="华文楷体" panose="02010600040101010101" pitchFamily="2" charset="-122"/>
                <a:ea typeface="华文楷体" panose="02010600040101010101" pitchFamily="2" charset="-122"/>
              </a:rPr>
              <a:t>还有包括</a:t>
            </a:r>
            <a:r>
              <a:rPr lang="zh-CN" altLang="zh-CN" sz="2400" dirty="0" smtClean="0">
                <a:latin typeface="华文中宋" panose="02010600040101010101" pitchFamily="2" charset="-122"/>
                <a:ea typeface="华文中宋" panose="02010600040101010101" pitchFamily="2" charset="-122"/>
              </a:rPr>
              <a:t>叶选平、邹家华、宋健、周铁农</a:t>
            </a:r>
            <a:r>
              <a:rPr lang="zh-CN" altLang="zh-CN" sz="2400" dirty="0" smtClean="0">
                <a:latin typeface="华文楷体" panose="02010600040101010101" pitchFamily="2" charset="-122"/>
                <a:ea typeface="华文楷体" panose="02010600040101010101" pitchFamily="2" charset="-122"/>
              </a:rPr>
              <a:t>等许多党和国家领导人</a:t>
            </a:r>
            <a:r>
              <a:rPr lang="zh-CN" altLang="en-US" sz="2400" dirty="0" smtClean="0">
                <a:latin typeface="华文楷体" panose="02010600040101010101" pitchFamily="2" charset="-122"/>
                <a:ea typeface="华文楷体" panose="02010600040101010101" pitchFamily="2" charset="-122"/>
              </a:rPr>
              <a:t>；还有</a:t>
            </a:r>
            <a:r>
              <a:rPr lang="zh-CN" altLang="en-US" sz="2400" dirty="0" smtClean="0">
                <a:latin typeface="华文中宋" panose="02010600040101010101" pitchFamily="2" charset="-122"/>
                <a:ea typeface="华文中宋" panose="02010600040101010101" pitchFamily="2" charset="-122"/>
              </a:rPr>
              <a:t>马兴瑞、许达则、刘国忠、袁家军、</a:t>
            </a:r>
            <a:r>
              <a:rPr lang="en-US" altLang="zh-CN" sz="2400" dirty="0">
                <a:latin typeface="华文中宋" panose="02010600040101010101" pitchFamily="2" charset="-122"/>
                <a:ea typeface="华文中宋" panose="02010600040101010101" pitchFamily="2" charset="-122"/>
              </a:rPr>
              <a:t> </a:t>
            </a:r>
            <a:r>
              <a:rPr lang="en-US" altLang="zh-CN" sz="2400" dirty="0" err="1" smtClean="0">
                <a:latin typeface="华文中宋" panose="02010600040101010101" pitchFamily="2" charset="-122"/>
                <a:ea typeface="华文中宋" panose="02010600040101010101" pitchFamily="2" charset="-122"/>
              </a:rPr>
              <a:t>陈焕友</a:t>
            </a:r>
            <a:r>
              <a:rPr lang="zh-CN" altLang="en-US" sz="2400" dirty="0" smtClean="0">
                <a:latin typeface="华文中宋" panose="02010600040101010101" pitchFamily="2" charset="-122"/>
                <a:ea typeface="华文中宋" panose="02010600040101010101" pitchFamily="2" charset="-122"/>
              </a:rPr>
              <a:t>、罗志军</a:t>
            </a:r>
            <a:r>
              <a:rPr lang="zh-CN" altLang="en-US" sz="2400" dirty="0" smtClean="0">
                <a:latin typeface="华文楷体" panose="02010600040101010101" pitchFamily="2" charset="-122"/>
                <a:ea typeface="华文楷体" panose="02010600040101010101" pitchFamily="2" charset="-122"/>
              </a:rPr>
              <a:t>等省部级领导。</a:t>
            </a:r>
            <a:endParaRPr lang="zh-CN" altLang="en-US" sz="2400" dirty="0">
              <a:latin typeface="华文楷体" panose="02010600040101010101" pitchFamily="2" charset="-122"/>
              <a:ea typeface="华文楷体" panose="02010600040101010101" pitchFamily="2" charset="-122"/>
            </a:endParaRPr>
          </a:p>
        </p:txBody>
      </p:sp>
      <p:sp>
        <p:nvSpPr>
          <p:cNvPr id="5"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6" name="矩形 5"/>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（一）在人才培养方面的贡献</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党和国家领导人</a:t>
            </a:r>
            <a:endParaRPr lang="zh-CN" altLang="en-US" sz="3200" dirty="0">
              <a:solidFill>
                <a:schemeClr val="bg1"/>
              </a:solidFill>
              <a:ea typeface="黑体"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987268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8654" y="1334171"/>
            <a:ext cx="9531927" cy="5262979"/>
          </a:xfrm>
          <a:prstGeom prst="rect">
            <a:avLst/>
          </a:prstGeom>
          <a:noFill/>
        </p:spPr>
        <p:txBody>
          <a:bodyPr wrap="square" rtlCol="0">
            <a:spAutoFit/>
          </a:bodyPr>
          <a:lstStyle/>
          <a:p>
            <a:r>
              <a:rPr lang="zh-CN" altLang="zh-CN" sz="2800" dirty="0" smtClean="0">
                <a:latin typeface="华文中宋" panose="02010600040101010101" pitchFamily="2" charset="-122"/>
                <a:ea typeface="华文中宋" panose="02010600040101010101" pitchFamily="2" charset="-122"/>
              </a:rPr>
              <a:t>李</a:t>
            </a:r>
            <a:r>
              <a:rPr lang="zh-CN" altLang="zh-CN" sz="2800" dirty="0">
                <a:latin typeface="华文中宋" panose="02010600040101010101" pitchFamily="2" charset="-122"/>
                <a:ea typeface="华文中宋" panose="02010600040101010101" pitchFamily="2" charset="-122"/>
              </a:rPr>
              <a:t>继耐 上将</a:t>
            </a:r>
            <a:r>
              <a:rPr lang="zh-CN" altLang="zh-CN" sz="2400" dirty="0">
                <a:latin typeface="华文楷体" panose="02010600040101010101" pitchFamily="2" charset="-122"/>
                <a:ea typeface="华文楷体" panose="02010600040101010101" pitchFamily="2" charset="-122"/>
              </a:rPr>
              <a:t>，原中国人民解放军总政治部主任，中央军委委员</a:t>
            </a:r>
            <a:r>
              <a:rPr lang="zh-CN" altLang="zh-CN" sz="2400" dirty="0" smtClean="0">
                <a:latin typeface="华文楷体" panose="02010600040101010101" pitchFamily="2" charset="-122"/>
                <a:ea typeface="华文楷体" panose="02010600040101010101" pitchFamily="2" charset="-122"/>
              </a:rPr>
              <a:t>、</a:t>
            </a:r>
            <a:endParaRPr lang="en-US" altLang="zh-CN" sz="2400" dirty="0" smtClean="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 </a:t>
            </a:r>
            <a:r>
              <a:rPr lang="en-US" altLang="zh-CN"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中共</a:t>
            </a:r>
            <a:r>
              <a:rPr lang="zh-CN" altLang="zh-CN" sz="2400" dirty="0">
                <a:latin typeface="华文楷体" panose="02010600040101010101" pitchFamily="2" charset="-122"/>
                <a:ea typeface="华文楷体" panose="02010600040101010101" pitchFamily="2" charset="-122"/>
              </a:rPr>
              <a:t>第十五届、十六届、十七届中央委员 </a:t>
            </a:r>
            <a:endParaRPr lang="en-US" altLang="zh-CN" sz="2400" dirty="0" smtClean="0">
              <a:latin typeface="华文楷体" panose="02010600040101010101" pitchFamily="2" charset="-122"/>
              <a:ea typeface="华文楷体"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孙</a:t>
            </a:r>
            <a:r>
              <a:rPr lang="zh-CN" altLang="zh-CN" sz="2800" dirty="0">
                <a:latin typeface="华文中宋" panose="02010600040101010101" pitchFamily="2" charset="-122"/>
                <a:ea typeface="华文中宋" panose="02010600040101010101" pitchFamily="2" charset="-122"/>
              </a:rPr>
              <a:t>思敬 上将</a:t>
            </a:r>
            <a:r>
              <a:rPr lang="zh-CN" altLang="zh-CN" sz="2400" dirty="0">
                <a:latin typeface="华文楷体" panose="02010600040101010101" pitchFamily="2" charset="-122"/>
                <a:ea typeface="华文楷体" panose="02010600040101010101" pitchFamily="2" charset="-122"/>
              </a:rPr>
              <a:t>，</a:t>
            </a:r>
            <a:r>
              <a:rPr lang="en-US" altLang="zh-CN" sz="2400" u="sng" dirty="0" err="1">
                <a:latin typeface="华文楷体" panose="02010600040101010101" pitchFamily="2" charset="-122"/>
                <a:ea typeface="华文楷体" panose="02010600040101010101" pitchFamily="2" charset="-122"/>
              </a:rPr>
              <a:t>中国人民武装警察部队</a:t>
            </a:r>
            <a:r>
              <a:rPr lang="zh-CN" altLang="zh-CN" sz="2400" dirty="0">
                <a:latin typeface="华文楷体" panose="02010600040101010101" pitchFamily="2" charset="-122"/>
                <a:ea typeface="华文楷体" panose="02010600040101010101" pitchFamily="2" charset="-122"/>
              </a:rPr>
              <a:t>政治委员，中共第十七</a:t>
            </a:r>
            <a:r>
              <a:rPr lang="zh-CN" altLang="zh-CN" sz="2400" dirty="0" smtClean="0">
                <a:latin typeface="华文楷体" panose="02010600040101010101" pitchFamily="2" charset="-122"/>
                <a:ea typeface="华文楷体" panose="02010600040101010101" pitchFamily="2" charset="-122"/>
              </a:rPr>
              <a:t>届</a:t>
            </a:r>
            <a:endParaRPr lang="en-US" altLang="zh-CN" sz="2400" dirty="0" smtClean="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 </a:t>
            </a:r>
            <a:r>
              <a:rPr lang="en-US" altLang="zh-CN"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中央纪委</a:t>
            </a:r>
            <a:r>
              <a:rPr lang="zh-CN" altLang="zh-CN" sz="2400" dirty="0">
                <a:latin typeface="华文楷体" panose="02010600040101010101" pitchFamily="2" charset="-122"/>
                <a:ea typeface="华文楷体" panose="02010600040101010101" pitchFamily="2" charset="-122"/>
              </a:rPr>
              <a:t>委员、十八届中央委员 </a:t>
            </a:r>
            <a:endParaRPr lang="en-US" altLang="zh-CN" sz="2400" dirty="0" smtClean="0">
              <a:latin typeface="华文楷体" panose="02010600040101010101" pitchFamily="2" charset="-122"/>
              <a:ea typeface="华文楷体"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胡</a:t>
            </a:r>
            <a:r>
              <a:rPr lang="zh-CN" altLang="zh-CN" sz="2800" dirty="0">
                <a:latin typeface="华文中宋" panose="02010600040101010101" pitchFamily="2" charset="-122"/>
                <a:ea typeface="华文中宋" panose="02010600040101010101" pitchFamily="2" charset="-122"/>
              </a:rPr>
              <a:t>永柱 中将</a:t>
            </a:r>
            <a:r>
              <a:rPr lang="zh-CN" altLang="zh-CN" sz="2400" dirty="0">
                <a:latin typeface="华文楷体" panose="02010600040101010101" pitchFamily="2" charset="-122"/>
                <a:ea typeface="华文楷体" panose="02010600040101010101" pitchFamily="2" charset="-122"/>
              </a:rPr>
              <a:t>，中国人民解放军成都军区政治部主任、中央</a:t>
            </a:r>
            <a:r>
              <a:rPr lang="zh-CN" altLang="zh-CN" sz="2400" dirty="0" smtClean="0">
                <a:latin typeface="华文楷体" panose="02010600040101010101" pitchFamily="2" charset="-122"/>
                <a:ea typeface="华文楷体" panose="02010600040101010101" pitchFamily="2" charset="-122"/>
              </a:rPr>
              <a:t>候补委员</a:t>
            </a:r>
            <a:endParaRPr lang="en-US" altLang="zh-CN" sz="2400" dirty="0" smtClean="0">
              <a:latin typeface="华文楷体" panose="02010600040101010101" pitchFamily="2" charset="-122"/>
              <a:ea typeface="华文楷体"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胡世祥 </a:t>
            </a:r>
            <a:r>
              <a:rPr lang="zh-CN" altLang="zh-CN" sz="2800" dirty="0">
                <a:latin typeface="华文中宋" panose="02010600040101010101" pitchFamily="2" charset="-122"/>
                <a:ea typeface="华文中宋" panose="02010600040101010101" pitchFamily="2" charset="-122"/>
              </a:rPr>
              <a:t>中将</a:t>
            </a:r>
            <a:r>
              <a:rPr lang="zh-CN" altLang="zh-CN" sz="2400" dirty="0">
                <a:latin typeface="华文楷体" panose="02010600040101010101" pitchFamily="2" charset="-122"/>
                <a:ea typeface="华文楷体" panose="02010600040101010101" pitchFamily="2" charset="-122"/>
              </a:rPr>
              <a:t>，中国人民解放军总装备部副部长 </a:t>
            </a:r>
            <a:endParaRPr lang="en-US" altLang="zh-CN" sz="2400" dirty="0" smtClean="0">
              <a:latin typeface="华文楷体" panose="02010600040101010101" pitchFamily="2" charset="-122"/>
              <a:ea typeface="华文楷体"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李</a:t>
            </a:r>
            <a:r>
              <a:rPr lang="zh-CN" altLang="zh-CN" sz="2800" dirty="0">
                <a:latin typeface="华文中宋" panose="02010600040101010101" pitchFamily="2" charset="-122"/>
                <a:ea typeface="华文中宋" panose="02010600040101010101" pitchFamily="2" charset="-122"/>
              </a:rPr>
              <a:t>元正 中将</a:t>
            </a:r>
            <a:r>
              <a:rPr lang="zh-CN" altLang="zh-CN" sz="2400" dirty="0">
                <a:latin typeface="华文楷体" panose="02010600040101010101" pitchFamily="2" charset="-122"/>
                <a:ea typeface="华文楷体" panose="02010600040101010101" pitchFamily="2" charset="-122"/>
              </a:rPr>
              <a:t>，中国人民解放军总装备部副部长 </a:t>
            </a:r>
            <a:endParaRPr lang="en-US" altLang="zh-CN" sz="2400" dirty="0" smtClean="0">
              <a:latin typeface="华文楷体" panose="02010600040101010101" pitchFamily="2" charset="-122"/>
              <a:ea typeface="华文楷体"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吕跃广 </a:t>
            </a:r>
            <a:r>
              <a:rPr lang="zh-CN" altLang="zh-CN" sz="2800" dirty="0">
                <a:latin typeface="华文中宋" panose="02010600040101010101" pitchFamily="2" charset="-122"/>
                <a:ea typeface="华文中宋" panose="02010600040101010101" pitchFamily="2" charset="-122"/>
              </a:rPr>
              <a:t>少将</a:t>
            </a:r>
            <a:r>
              <a:rPr lang="zh-CN" altLang="zh-CN" sz="2400" dirty="0">
                <a:latin typeface="华文楷体" panose="02010600040101010101" pitchFamily="2" charset="-122"/>
                <a:ea typeface="华文楷体" panose="02010600040101010101" pitchFamily="2" charset="-122"/>
              </a:rPr>
              <a:t>，总参谋部第五十四研究所总工程师，十二届</a:t>
            </a:r>
            <a:r>
              <a:rPr lang="zh-CN" altLang="zh-CN" sz="2400" dirty="0" smtClean="0">
                <a:latin typeface="华文楷体" panose="02010600040101010101" pitchFamily="2" charset="-122"/>
                <a:ea typeface="华文楷体" panose="02010600040101010101" pitchFamily="2" charset="-122"/>
              </a:rPr>
              <a:t>全国</a:t>
            </a:r>
            <a:endParaRPr lang="en-US" altLang="zh-CN" sz="2400" dirty="0" smtClean="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 </a:t>
            </a:r>
            <a:r>
              <a:rPr lang="en-US" altLang="zh-CN"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人大代表</a:t>
            </a:r>
            <a:r>
              <a:rPr lang="zh-CN" altLang="zh-CN" sz="2400" dirty="0">
                <a:latin typeface="华文楷体" panose="02010600040101010101" pitchFamily="2" charset="-122"/>
                <a:ea typeface="华文楷体" panose="02010600040101010101" pitchFamily="2" charset="-122"/>
              </a:rPr>
              <a:t>，中国工程院院士。 </a:t>
            </a:r>
            <a:endParaRPr lang="en-US" altLang="zh-CN" sz="2400" dirty="0" smtClean="0">
              <a:latin typeface="华文楷体" panose="02010600040101010101" pitchFamily="2" charset="-122"/>
              <a:ea typeface="华文楷体" panose="02010600040101010101" pitchFamily="2" charset="-122"/>
            </a:endParaRPr>
          </a:p>
          <a:p>
            <a:r>
              <a:rPr lang="zh-CN" altLang="zh-CN" sz="2400" dirty="0" smtClean="0">
                <a:latin typeface="华文中宋" panose="02010600040101010101" pitchFamily="2" charset="-122"/>
                <a:ea typeface="华文中宋" panose="02010600040101010101" pitchFamily="2" charset="-122"/>
              </a:rPr>
              <a:t>吴年生 少将</a:t>
            </a:r>
            <a:r>
              <a:rPr lang="zh-CN" altLang="zh-CN" sz="2400" dirty="0" smtClean="0">
                <a:latin typeface="华文楷体" panose="02010600040101010101" pitchFamily="2" charset="-122"/>
                <a:ea typeface="华文楷体" panose="02010600040101010101" pitchFamily="2" charset="-122"/>
              </a:rPr>
              <a:t>，酒泉卫星发射中心参谋长 </a:t>
            </a:r>
            <a:endParaRPr lang="en-US" altLang="zh-CN" sz="2400" dirty="0" smtClean="0">
              <a:latin typeface="华文楷体" panose="02010600040101010101" pitchFamily="2" charset="-122"/>
              <a:ea typeface="华文楷体" panose="02010600040101010101" pitchFamily="2" charset="-122"/>
            </a:endParaRPr>
          </a:p>
          <a:p>
            <a:r>
              <a:rPr lang="zh-CN" altLang="zh-CN" sz="2400" dirty="0" smtClean="0">
                <a:latin typeface="华文中宋" panose="02010600040101010101" pitchFamily="2" charset="-122"/>
                <a:ea typeface="华文中宋" panose="02010600040101010101" pitchFamily="2" charset="-122"/>
              </a:rPr>
              <a:t>赵</a:t>
            </a:r>
            <a:r>
              <a:rPr lang="zh-CN" altLang="zh-CN" sz="2400" dirty="0">
                <a:latin typeface="华文中宋" panose="02010600040101010101" pitchFamily="2" charset="-122"/>
                <a:ea typeface="华文中宋" panose="02010600040101010101" pitchFamily="2" charset="-122"/>
              </a:rPr>
              <a:t>树义 少将</a:t>
            </a:r>
            <a:r>
              <a:rPr lang="zh-CN" altLang="zh-CN" sz="2400" dirty="0">
                <a:latin typeface="华文楷体" panose="02010600040101010101" pitchFamily="2" charset="-122"/>
                <a:ea typeface="华文楷体" panose="02010600040101010101" pitchFamily="2" charset="-122"/>
              </a:rPr>
              <a:t>，北海舰队政治部副主任 </a:t>
            </a:r>
            <a:endParaRPr lang="en-US" altLang="zh-CN" sz="2400" dirty="0" smtClean="0">
              <a:latin typeface="华文楷体" panose="02010600040101010101" pitchFamily="2" charset="-122"/>
              <a:ea typeface="华文楷体" panose="02010600040101010101" pitchFamily="2" charset="-122"/>
            </a:endParaRPr>
          </a:p>
          <a:p>
            <a:r>
              <a:rPr lang="zh-CN" altLang="zh-CN" sz="2400" dirty="0" smtClean="0">
                <a:latin typeface="华文中宋" panose="02010600040101010101" pitchFamily="2" charset="-122"/>
                <a:ea typeface="华文中宋" panose="02010600040101010101" pitchFamily="2" charset="-122"/>
              </a:rPr>
              <a:t>戚</a:t>
            </a:r>
            <a:r>
              <a:rPr lang="zh-CN" altLang="zh-CN" sz="2400" dirty="0">
                <a:latin typeface="华文中宋" panose="02010600040101010101" pitchFamily="2" charset="-122"/>
                <a:ea typeface="华文中宋" panose="02010600040101010101" pitchFamily="2" charset="-122"/>
              </a:rPr>
              <a:t>庆伦 少将</a:t>
            </a:r>
            <a:r>
              <a:rPr lang="zh-CN" altLang="zh-CN" sz="2400" dirty="0">
                <a:latin typeface="华文楷体" panose="02010600040101010101" pitchFamily="2" charset="-122"/>
                <a:ea typeface="华文楷体" panose="02010600040101010101" pitchFamily="2" charset="-122"/>
              </a:rPr>
              <a:t>，二炮副总参谋长 </a:t>
            </a:r>
            <a:r>
              <a:rPr lang="zh-CN" altLang="en-US" sz="2400" dirty="0">
                <a:latin typeface="华文楷体" panose="02010600040101010101" pitchFamily="2" charset="-122"/>
                <a:ea typeface="华文楷体" panose="02010600040101010101" pitchFamily="2" charset="-122"/>
              </a:rPr>
              <a:t>；</a:t>
            </a:r>
            <a:r>
              <a:rPr lang="zh-CN" altLang="zh-CN" sz="2400" dirty="0" smtClean="0">
                <a:latin typeface="华文中宋" panose="02010600040101010101" pitchFamily="2" charset="-122"/>
                <a:ea typeface="华文中宋" panose="02010600040101010101" pitchFamily="2" charset="-122"/>
              </a:rPr>
              <a:t>董</a:t>
            </a:r>
            <a:r>
              <a:rPr lang="zh-CN" altLang="zh-CN" sz="2400" dirty="0">
                <a:latin typeface="华文中宋" panose="02010600040101010101" pitchFamily="2" charset="-122"/>
                <a:ea typeface="华文中宋" panose="02010600040101010101" pitchFamily="2" charset="-122"/>
              </a:rPr>
              <a:t>庆福 少将</a:t>
            </a:r>
            <a:r>
              <a:rPr lang="zh-CN" altLang="zh-CN" sz="2400" dirty="0">
                <a:latin typeface="华文楷体" panose="02010600040101010101" pitchFamily="2" charset="-122"/>
                <a:ea typeface="华文楷体" panose="02010600040101010101" pitchFamily="2" charset="-122"/>
              </a:rPr>
              <a:t>，第二炮兵副参谋长 </a:t>
            </a:r>
            <a:endParaRPr lang="en-US" altLang="zh-CN" sz="2400" dirty="0" smtClean="0">
              <a:latin typeface="华文楷体" panose="02010600040101010101" pitchFamily="2" charset="-122"/>
              <a:ea typeface="华文楷体" panose="02010600040101010101" pitchFamily="2" charset="-122"/>
            </a:endParaRPr>
          </a:p>
          <a:p>
            <a:r>
              <a:rPr lang="zh-CN" altLang="zh-CN" sz="2400" dirty="0" smtClean="0">
                <a:latin typeface="华文中宋" panose="02010600040101010101" pitchFamily="2" charset="-122"/>
                <a:ea typeface="华文中宋" panose="02010600040101010101" pitchFamily="2" charset="-122"/>
              </a:rPr>
              <a:t>刘</a:t>
            </a:r>
            <a:r>
              <a:rPr lang="zh-CN" altLang="zh-CN" sz="2400" dirty="0">
                <a:latin typeface="华文中宋" panose="02010600040101010101" pitchFamily="2" charset="-122"/>
                <a:ea typeface="华文中宋" panose="02010600040101010101" pitchFamily="2" charset="-122"/>
              </a:rPr>
              <a:t>庆贵 少将</a:t>
            </a:r>
            <a:r>
              <a:rPr lang="zh-CN" altLang="zh-CN" sz="2400" dirty="0">
                <a:latin typeface="华文楷体" panose="02010600040101010101" pitchFamily="2" charset="-122"/>
                <a:ea typeface="华文楷体" panose="02010600040101010101" pitchFamily="2" charset="-122"/>
              </a:rPr>
              <a:t>，酒泉卫星发射中心副司令员</a:t>
            </a:r>
            <a:endParaRPr lang="zh-CN" altLang="en-US" sz="2400" dirty="0">
              <a:latin typeface="华文楷体" panose="02010600040101010101" pitchFamily="2" charset="-122"/>
              <a:ea typeface="华文楷体" panose="02010600040101010101" pitchFamily="2" charset="-122"/>
            </a:endParaRPr>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88654" y="410920"/>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（一）在人才培养方面的贡献</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高级将领</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719286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5527" y="1360623"/>
            <a:ext cx="10603346" cy="5170646"/>
          </a:xfrm>
          <a:prstGeom prst="rect">
            <a:avLst/>
          </a:prstGeom>
        </p:spPr>
        <p:txBody>
          <a:bodyPr wrap="square">
            <a:spAutoFit/>
          </a:bodyPr>
          <a:lstStyle/>
          <a:p>
            <a:endParaRPr lang="en-US" altLang="zh-CN" kern="0" dirty="0" smtClean="0">
              <a:solidFill>
                <a:srgbClr val="333333"/>
              </a:solidFill>
              <a:ea typeface="微软雅黑" panose="020B0503020204020204" pitchFamily="34" charset="-122"/>
              <a:cs typeface="宋体" panose="02010600030101010101" pitchFamily="2" charset="-122"/>
            </a:endParaRPr>
          </a:p>
          <a:p>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孙</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家栋 中国科学院</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院士</a:t>
            </a:r>
            <a:r>
              <a:rPr lang="zh-CN" altLang="en-US"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探</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月工程总设计师、</a:t>
            </a:r>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2009</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年度国家</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最高</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科学技术奖得主 </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2017</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年</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感动中国人物</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400" dirty="0"/>
              <a:t>2019</a:t>
            </a:r>
            <a:r>
              <a:rPr lang="zh-CN" altLang="en-US" sz="2400" dirty="0" smtClean="0"/>
              <a:t>年</a:t>
            </a:r>
            <a:r>
              <a:rPr lang="en-US" altLang="zh-CN" sz="2400" dirty="0" smtClean="0"/>
              <a:t> </a:t>
            </a:r>
            <a:r>
              <a:rPr lang="zh-CN" altLang="en-US" sz="2400" dirty="0" smtClean="0"/>
              <a:t>“共和国勋章”</a:t>
            </a:r>
            <a:r>
              <a:rPr lang="zh-CN" altLang="en-US" sz="2400" dirty="0"/>
              <a:t>。</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怀</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进</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鹏</a:t>
            </a:r>
            <a:r>
              <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中国科学院院士</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400" dirty="0"/>
              <a:t>中国科协党组书记、副主席、书记处第一书记。</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刘</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竹生 </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中国科学院</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院士</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神州</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飞船运载火箭总设计师 </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李</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静海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中国科学院院士</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400" dirty="0"/>
              <a:t>国家自然科学基金委党组书记、主任。</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管</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惟炎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中国科学院院士</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400" kern="0" dirty="0" err="1" smtClean="0">
                <a:solidFill>
                  <a:srgbClr val="3F88BF"/>
                </a:solidFill>
                <a:latin typeface="华文楷体" panose="02010600040101010101" pitchFamily="2" charset="-122"/>
                <a:ea typeface="华文楷体" panose="02010600040101010101" pitchFamily="2" charset="-122"/>
                <a:cs typeface="宋体" panose="02010600030101010101" pitchFamily="2" charset="-122"/>
              </a:rPr>
              <a:t>中国科学技术大学</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原校长</a:t>
            </a:r>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副部长级</a:t>
            </a:r>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，教授</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博士生</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导师 </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朱</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物华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中国科学院院士</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原上海交通大学</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校长</a:t>
            </a:r>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副部长级</a:t>
            </a:r>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，教授</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博士生</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导师 </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杨</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叔子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中国科学院院士</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华中科技大学</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原校长</a:t>
            </a:r>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副部长级</a:t>
            </a:r>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，教授</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en-US"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博士生</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导师 </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郝 </a:t>
            </a:r>
            <a:r>
              <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水</a:t>
            </a:r>
            <a:r>
              <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中国科学院</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院士</a:t>
            </a:r>
            <a:r>
              <a:rPr lang="zh-CN" altLang="en-US"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原</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东北师范大学校长，教授、博士生导师 </a:t>
            </a:r>
            <a:endParaRPr lang="en-US"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赵</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鹏大 </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中国科学院院士</a:t>
            </a:r>
            <a:r>
              <a:rPr lang="zh-CN" altLang="en-US"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400" kern="0" dirty="0" smtClean="0">
                <a:solidFill>
                  <a:srgbClr val="333333"/>
                </a:solidFill>
                <a:latin typeface="华文楷体" panose="02010600040101010101" pitchFamily="2" charset="-122"/>
                <a:ea typeface="华文楷体" panose="02010600040101010101" pitchFamily="2" charset="-122"/>
                <a:cs typeface="宋体" panose="02010600030101010101" pitchFamily="2" charset="-122"/>
              </a:rPr>
              <a:t>中国地质大学</a:t>
            </a:r>
            <a:r>
              <a:rPr lang="zh-CN" altLang="zh-CN" sz="2400"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原校长，教授、博士生导师 </a:t>
            </a:r>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（一）在人才培养方面的贡献</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学界泰斗</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794" y="0"/>
            <a:ext cx="1418138" cy="1980141"/>
          </a:xfrm>
          <a:prstGeom prst="rect">
            <a:avLst/>
          </a:prstGeom>
        </p:spPr>
      </p:pic>
    </p:spTree>
    <p:extLst>
      <p:ext uri="{BB962C8B-B14F-4D97-AF65-F5344CB8AC3E}">
        <p14:creationId xmlns:p14="http://schemas.microsoft.com/office/powerpoint/2010/main" val="3341774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272868" y="1902547"/>
            <a:ext cx="5616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zh-CN" i="0"/>
          </a:p>
          <a:p>
            <a:pPr eaLnBrk="1" hangingPunct="1"/>
            <a:endParaRPr lang="zh-CN" altLang="en-US"/>
          </a:p>
        </p:txBody>
      </p:sp>
      <p:sp>
        <p:nvSpPr>
          <p:cNvPr id="3" name="TextBox 3"/>
          <p:cNvSpPr txBox="1"/>
          <p:nvPr/>
        </p:nvSpPr>
        <p:spPr>
          <a:xfrm>
            <a:off x="6736719" y="3702325"/>
            <a:ext cx="4248472" cy="2482090"/>
          </a:xfrm>
          <a:prstGeom prst="rect">
            <a:avLst/>
          </a:prstGeom>
          <a:noFill/>
          <a:scene3d>
            <a:camera prst="perspectiveLeft"/>
            <a:lightRig rig="threePt" dir="t"/>
          </a:scene3d>
        </p:spPr>
        <p:txBody>
          <a:bodyPr wrap="square" rtlCol="0">
            <a:spAutoFit/>
          </a:bodyPr>
          <a:lstStyle/>
          <a:p>
            <a:pPr marL="0" lvl="1">
              <a:lnSpc>
                <a:spcPts val="2700"/>
              </a:lnSpc>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我要感谢老师教给了我基本的</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nSpc>
                <a:spcPts val="27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扎实</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的功夫</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nSpc>
                <a:spcPts val="27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虽然</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技术千差万别</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nSpc>
                <a:spcPts val="27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但</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原理万变不离其宗</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nSpc>
                <a:spcPts val="27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是我这么多年工作的体会</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nSpc>
                <a:spcPts val="27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也</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是哈工大对我的教育、培养。”</a:t>
            </a:r>
            <a:endPar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700"/>
              </a:lnSpc>
            </a:pPr>
            <a:endParaRPr lang="zh-CN" altLang="en-US" b="1" dirty="0">
              <a:effectLst>
                <a:outerShdw blurRad="38100" dist="38100" dir="2700000" algn="tl">
                  <a:srgbClr val="000000">
                    <a:alpha val="43137"/>
                  </a:srgbClr>
                </a:outerShdw>
              </a:effectLst>
            </a:endParaRPr>
          </a:p>
        </p:txBody>
      </p:sp>
      <p:pic>
        <p:nvPicPr>
          <p:cNvPr id="4" name="Picture 2" descr="https://timgsa.baidu.com/timg?image&amp;quality=80&amp;size=b9999_10000&amp;sec=1536300031828&amp;di=91d198afc0a4715e821daa4d6cbbf505&amp;imgtype=0&amp;src=http%3A%2F%2Fimg.jiaodong.net%2Fpic%2Fnews2006%2F20060211tanyue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8482" y="1398070"/>
            <a:ext cx="3940125" cy="4896544"/>
          </a:xfrm>
          <a:prstGeom prst="rect">
            <a:avLst/>
          </a:prstGeom>
          <a:noFill/>
          <a:scene3d>
            <a:camera prst="perspectiveRight"/>
            <a:lightRig rig="threePt" dir="t"/>
          </a:scene3d>
          <a:sp3d>
            <a:bevelT prst="angle"/>
            <a:bevelB prst="angle"/>
          </a:sp3d>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52743" y="1254053"/>
            <a:ext cx="3384376" cy="2646878"/>
          </a:xfrm>
          <a:prstGeom prst="rect">
            <a:avLst/>
          </a:prstGeom>
          <a:noFill/>
        </p:spPr>
        <p:txBody>
          <a:bodyPr wrap="square" rtlCol="0">
            <a:spAutoFit/>
          </a:bodyPr>
          <a:lstStyle/>
          <a:p>
            <a:pPr>
              <a:lnSpc>
                <a:spcPts val="26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栾恩杰（</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1940—</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6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中国工程院院士</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600"/>
              </a:lnSpc>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中国嫦娥工程</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总指挥</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600"/>
              </a:lnSpc>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中国载人航天工程</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副总指挥</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600"/>
              </a:lnSpc>
            </a:pP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1960—1965</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，哈工大学习</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6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代表作</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村子</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情怀</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endParaRPr lang="en-US" altLang="zh-CN" dirty="0" smtClean="0"/>
          </a:p>
          <a:p>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830425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82406" y="363141"/>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17584" y="530093"/>
            <a:ext cx="9379279" cy="5755422"/>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（一）在人才培养方面的贡献</a:t>
            </a:r>
            <a:r>
              <a:rPr lang="en-US" altLang="zh-CN" sz="3200" dirty="0" smtClean="0">
                <a:solidFill>
                  <a:schemeClr val="bg1"/>
                </a:solidFill>
                <a:ea typeface="黑体" pitchFamily="2" charset="-122"/>
              </a:rPr>
              <a:t>——</a:t>
            </a:r>
            <a:r>
              <a:rPr lang="zh-CN" altLang="zh-CN" sz="3200" dirty="0" smtClean="0">
                <a:solidFill>
                  <a:schemeClr val="bg1"/>
                </a:solidFill>
                <a:latin typeface="华文中宋" panose="02010600040101010101" pitchFamily="2" charset="-122"/>
                <a:ea typeface="华文中宋" panose="02010600040101010101" pitchFamily="2" charset="-122"/>
              </a:rPr>
              <a:t>实业栋梁 </a:t>
            </a:r>
            <a:endParaRPr lang="en-US" altLang="zh-CN" sz="3200" dirty="0" smtClean="0">
              <a:solidFill>
                <a:schemeClr val="bg1"/>
              </a:solidFill>
              <a:latin typeface="华文中宋" panose="02010600040101010101" pitchFamily="2" charset="-122"/>
              <a:ea typeface="华文中宋" panose="02010600040101010101" pitchFamily="2" charset="-122"/>
            </a:endParaRPr>
          </a:p>
          <a:p>
            <a:endParaRPr lang="en-US" altLang="zh-CN" sz="2800" dirty="0" smtClean="0"/>
          </a:p>
          <a:p>
            <a:r>
              <a:rPr lang="zh-CN" altLang="zh-CN" sz="2800" dirty="0" smtClean="0">
                <a:latin typeface="华文中宋" panose="02010600040101010101" pitchFamily="2" charset="-122"/>
                <a:ea typeface="华文中宋" panose="02010600040101010101" pitchFamily="2" charset="-122"/>
              </a:rPr>
              <a:t>孙</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勤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中国</a:t>
            </a:r>
            <a:r>
              <a:rPr lang="zh-CN" altLang="zh-CN" sz="2800" dirty="0" smtClean="0">
                <a:latin typeface="华文中宋" panose="02010600040101010101" pitchFamily="2" charset="-122"/>
                <a:ea typeface="华文中宋" panose="02010600040101010101" pitchFamily="2" charset="-122"/>
              </a:rPr>
              <a:t>核工业集团公司党组书记、总经理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吕华祥 </a:t>
            </a:r>
            <a:r>
              <a:rPr lang="zh-CN" altLang="zh-CN" sz="2800" dirty="0">
                <a:latin typeface="华文中宋" panose="02010600040101010101" pitchFamily="2" charset="-122"/>
                <a:ea typeface="华文中宋" panose="02010600040101010101" pitchFamily="2" charset="-122"/>
              </a:rPr>
              <a:t>中国核工业建设集团副总经理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凌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文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中国</a:t>
            </a:r>
            <a:r>
              <a:rPr lang="zh-CN" altLang="zh-CN" sz="2800" dirty="0">
                <a:latin typeface="华文中宋" panose="02010600040101010101" pitchFamily="2" charset="-122"/>
                <a:ea typeface="华文中宋" panose="02010600040101010101" pitchFamily="2" charset="-122"/>
              </a:rPr>
              <a:t>神华能源股份有限公司</a:t>
            </a:r>
            <a:r>
              <a:rPr lang="zh-CN" altLang="zh-CN" sz="2800" dirty="0" smtClean="0">
                <a:latin typeface="华文中宋" panose="02010600040101010101" pitchFamily="2" charset="-122"/>
                <a:ea typeface="华文中宋" panose="02010600040101010101" pitchFamily="2" charset="-122"/>
              </a:rPr>
              <a:t>总裁</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牛</a:t>
            </a:r>
            <a:r>
              <a:rPr lang="zh-CN" altLang="zh-CN" sz="2800" dirty="0">
                <a:latin typeface="华文中宋" panose="02010600040101010101" pitchFamily="2" charset="-122"/>
                <a:ea typeface="华文中宋" panose="02010600040101010101" pitchFamily="2" charset="-122"/>
              </a:rPr>
              <a:t>锡明 交通银行行长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罗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熹</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 </a:t>
            </a:r>
            <a:r>
              <a:rPr lang="zh-CN" altLang="zh-CN" sz="2800" dirty="0">
                <a:latin typeface="华文中宋" panose="02010600040101010101" pitchFamily="2" charset="-122"/>
                <a:ea typeface="华文中宋" panose="02010600040101010101" pitchFamily="2" charset="-122"/>
              </a:rPr>
              <a:t>中国工商银行副行长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庞秀生 </a:t>
            </a:r>
            <a:r>
              <a:rPr lang="zh-CN" altLang="zh-CN" sz="2800" dirty="0">
                <a:latin typeface="华文中宋" panose="02010600040101010101" pitchFamily="2" charset="-122"/>
                <a:ea typeface="华文中宋" panose="02010600040101010101" pitchFamily="2" charset="-122"/>
              </a:rPr>
              <a:t>中国建设银行</a:t>
            </a:r>
            <a:r>
              <a:rPr lang="en-US" altLang="zh-CN" sz="2800" dirty="0">
                <a:latin typeface="华文中宋" panose="02010600040101010101" pitchFamily="2" charset="-122"/>
                <a:ea typeface="华文中宋" panose="02010600040101010101" pitchFamily="2" charset="-122"/>
              </a:rPr>
              <a:t>CFO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耿</a:t>
            </a:r>
            <a:r>
              <a:rPr lang="zh-CN" altLang="zh-CN" sz="2800" dirty="0">
                <a:latin typeface="华文中宋" panose="02010600040101010101" pitchFamily="2" charset="-122"/>
                <a:ea typeface="华文中宋" panose="02010600040101010101" pitchFamily="2" charset="-122"/>
              </a:rPr>
              <a:t>昭杰 原一汽集团总经理、董事长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曲</a:t>
            </a:r>
            <a:r>
              <a:rPr lang="zh-CN" altLang="zh-CN" sz="2800" dirty="0">
                <a:latin typeface="华文中宋" panose="02010600040101010101" pitchFamily="2" charset="-122"/>
                <a:ea typeface="华文中宋" panose="02010600040101010101" pitchFamily="2" charset="-122"/>
              </a:rPr>
              <a:t>大庄 国家核电副总经理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李</a:t>
            </a:r>
            <a:r>
              <a:rPr lang="zh-CN" altLang="zh-CN" sz="2800" dirty="0">
                <a:latin typeface="华文中宋" panose="02010600040101010101" pitchFamily="2" charset="-122"/>
                <a:ea typeface="华文中宋" panose="02010600040101010101" pitchFamily="2" charset="-122"/>
              </a:rPr>
              <a:t>书福 吉利集团董事长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徐</a:t>
            </a:r>
            <a:r>
              <a:rPr lang="zh-CN" altLang="zh-CN" sz="2800" dirty="0">
                <a:latin typeface="华文中宋" panose="02010600040101010101" pitchFamily="2" charset="-122"/>
                <a:ea typeface="华文中宋" panose="02010600040101010101" pitchFamily="2" charset="-122"/>
              </a:rPr>
              <a:t>民筑 中国东方航空公司副总经理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张懿宸 </a:t>
            </a:r>
            <a:r>
              <a:rPr lang="zh-CN" altLang="zh-CN" sz="2800" dirty="0">
                <a:latin typeface="华文中宋" panose="02010600040101010101" pitchFamily="2" charset="-122"/>
                <a:ea typeface="华文中宋" panose="02010600040101010101" pitchFamily="2" charset="-122"/>
              </a:rPr>
              <a:t>中信资本投资</a:t>
            </a:r>
            <a:r>
              <a:rPr lang="zh-CN" altLang="zh-CN" sz="2800" dirty="0" smtClean="0">
                <a:latin typeface="华文中宋" panose="02010600040101010101" pitchFamily="2" charset="-122"/>
                <a:ea typeface="华文中宋" panose="02010600040101010101" pitchFamily="2" charset="-122"/>
              </a:rPr>
              <a:t>有限公司总裁 </a:t>
            </a:r>
            <a:endParaRPr lang="en-US" altLang="zh-CN" sz="2800" dirty="0" smtClean="0">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557534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（一）在人才培养方面的贡献</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实业栋梁</a:t>
            </a:r>
            <a:endParaRPr lang="zh-CN" altLang="en-US" sz="3200" dirty="0">
              <a:solidFill>
                <a:schemeClr val="bg1"/>
              </a:solidFill>
              <a:ea typeface="黑体" pitchFamily="2" charset="-122"/>
            </a:endParaRPr>
          </a:p>
        </p:txBody>
      </p:sp>
      <p:sp>
        <p:nvSpPr>
          <p:cNvPr id="5" name="矩形 4"/>
          <p:cNvSpPr/>
          <p:nvPr/>
        </p:nvSpPr>
        <p:spPr>
          <a:xfrm>
            <a:off x="1732790" y="1554105"/>
            <a:ext cx="9757246" cy="4401205"/>
          </a:xfrm>
          <a:prstGeom prst="rect">
            <a:avLst/>
          </a:prstGeom>
        </p:spPr>
        <p:txBody>
          <a:bodyPr wrap="square">
            <a:spAutoFit/>
          </a:bodyPr>
          <a:lstStyle/>
          <a:p>
            <a:r>
              <a:rPr lang="zh-CN" altLang="zh-CN" sz="2800" dirty="0">
                <a:latin typeface="华文中宋" panose="02010600040101010101" pitchFamily="2" charset="-122"/>
                <a:ea typeface="华文中宋" panose="02010600040101010101" pitchFamily="2" charset="-122"/>
              </a:rPr>
              <a:t>熊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焰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北京产权交易所</a:t>
            </a:r>
            <a:r>
              <a:rPr lang="zh-CN" altLang="en-US" sz="2800" dirty="0">
                <a:latin typeface="华文中宋" panose="02010600040101010101" pitchFamily="2" charset="-122"/>
                <a:ea typeface="华文中宋" panose="02010600040101010101" pitchFamily="2" charset="-122"/>
              </a:rPr>
              <a:t>原</a:t>
            </a:r>
            <a:r>
              <a:rPr lang="zh-CN" altLang="zh-CN" sz="2800" dirty="0">
                <a:latin typeface="华文中宋" panose="02010600040101010101" pitchFamily="2" charset="-122"/>
                <a:ea typeface="华文中宋" panose="02010600040101010101" pitchFamily="2" charset="-122"/>
              </a:rPr>
              <a:t>所长，</a:t>
            </a:r>
            <a:r>
              <a:rPr lang="zh-CN" altLang="en-US" sz="2800" dirty="0">
                <a:latin typeface="华文中宋" panose="02010600040101010101" pitchFamily="2" charset="-122"/>
                <a:ea typeface="华文中宋" panose="02010600040101010101" pitchFamily="2" charset="-122"/>
              </a:rPr>
              <a:t>现国富资本</a:t>
            </a:r>
            <a:r>
              <a:rPr lang="zh-CN" altLang="en-US" sz="2800" dirty="0" smtClean="0">
                <a:latin typeface="华文中宋" panose="02010600040101010101" pitchFamily="2" charset="-122"/>
                <a:ea typeface="华文中宋" panose="02010600040101010101" pitchFamily="2" charset="-122"/>
              </a:rPr>
              <a:t>董事长</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修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龙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中国</a:t>
            </a:r>
            <a:r>
              <a:rPr lang="zh-CN" altLang="zh-CN" sz="2800" dirty="0">
                <a:latin typeface="华文中宋" panose="02010600040101010101" pitchFamily="2" charset="-122"/>
                <a:ea typeface="华文中宋" panose="02010600040101010101" pitchFamily="2" charset="-122"/>
              </a:rPr>
              <a:t>建筑设计研究院院长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孔</a:t>
            </a:r>
            <a:r>
              <a:rPr lang="zh-CN" altLang="zh-CN" sz="2800" dirty="0">
                <a:latin typeface="华文中宋" panose="02010600040101010101" pitchFamily="2" charset="-122"/>
                <a:ea typeface="华文中宋" panose="02010600040101010101" pitchFamily="2" charset="-122"/>
              </a:rPr>
              <a:t>庆平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中</a:t>
            </a:r>
            <a:r>
              <a:rPr lang="zh-CN" altLang="zh-CN" sz="2800" dirty="0">
                <a:latin typeface="华文中宋" panose="02010600040101010101" pitchFamily="2" charset="-122"/>
                <a:ea typeface="华文中宋" panose="02010600040101010101" pitchFamily="2" charset="-122"/>
              </a:rPr>
              <a:t>建总公司副总经理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胡</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慧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中</a:t>
            </a:r>
            <a:r>
              <a:rPr lang="zh-CN" altLang="zh-CN" sz="2800" dirty="0">
                <a:latin typeface="华文中宋" panose="02010600040101010101" pitchFamily="2" charset="-122"/>
                <a:ea typeface="华文中宋" panose="02010600040101010101" pitchFamily="2" charset="-122"/>
              </a:rPr>
              <a:t>建总公司</a:t>
            </a:r>
            <a:r>
              <a:rPr lang="en-US" altLang="zh-CN" sz="2800" dirty="0">
                <a:latin typeface="华文中宋" panose="02010600040101010101" pitchFamily="2" charset="-122"/>
                <a:ea typeface="华文中宋" panose="02010600040101010101" pitchFamily="2" charset="-122"/>
              </a:rPr>
              <a:t>CFO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张</a:t>
            </a:r>
            <a:r>
              <a:rPr lang="zh-CN" altLang="zh-CN" sz="2800" dirty="0">
                <a:latin typeface="华文中宋" panose="02010600040101010101" pitchFamily="2" charset="-122"/>
                <a:ea typeface="华文中宋" panose="02010600040101010101" pitchFamily="2" charset="-122"/>
              </a:rPr>
              <a:t>思</a:t>
            </a:r>
            <a:r>
              <a:rPr lang="zh-CN" altLang="zh-CN" sz="2800" dirty="0" smtClean="0">
                <a:latin typeface="华文中宋" panose="02010600040101010101" pitchFamily="2" charset="-122"/>
                <a:ea typeface="华文中宋" panose="02010600040101010101" pitchFamily="2" charset="-122"/>
              </a:rPr>
              <a:t>民</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 </a:t>
            </a:r>
            <a:r>
              <a:rPr lang="zh-CN" altLang="zh-CN" sz="2800" dirty="0">
                <a:latin typeface="华文中宋" panose="02010600040101010101" pitchFamily="2" charset="-122"/>
                <a:ea typeface="华文中宋" panose="02010600040101010101" pitchFamily="2" charset="-122"/>
              </a:rPr>
              <a:t>深圳市总商会会长，深圳海王药业有限公司董事长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王</a:t>
            </a:r>
            <a:r>
              <a:rPr lang="zh-CN" altLang="zh-CN" sz="2800" dirty="0">
                <a:latin typeface="华文中宋" panose="02010600040101010101" pitchFamily="2" charset="-122"/>
                <a:ea typeface="华文中宋" panose="02010600040101010101" pitchFamily="2" charset="-122"/>
              </a:rPr>
              <a:t>海峰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东芝</a:t>
            </a:r>
            <a:r>
              <a:rPr lang="zh-CN" altLang="zh-CN" sz="2800" dirty="0">
                <a:latin typeface="华文中宋" panose="02010600040101010101" pitchFamily="2" charset="-122"/>
                <a:ea typeface="华文中宋" panose="02010600040101010101" pitchFamily="2" charset="-122"/>
              </a:rPr>
              <a:t>（中国）研究开发中心首席研究员、研究部部长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安</a:t>
            </a:r>
            <a:r>
              <a:rPr lang="zh-CN" altLang="zh-CN" sz="2800" dirty="0">
                <a:latin typeface="华文中宋" panose="02010600040101010101" pitchFamily="2" charset="-122"/>
                <a:ea typeface="华文中宋" panose="02010600040101010101" pitchFamily="2" charset="-122"/>
              </a:rPr>
              <a:t>玉杰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大连泛华集团有限公司</a:t>
            </a:r>
            <a:r>
              <a:rPr lang="zh-CN" altLang="zh-CN" sz="2800" dirty="0">
                <a:latin typeface="华文中宋" panose="02010600040101010101" pitchFamily="2" charset="-122"/>
                <a:ea typeface="华文中宋" panose="02010600040101010101" pitchFamily="2" charset="-122"/>
              </a:rPr>
              <a:t>董事长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杨</a:t>
            </a:r>
            <a:r>
              <a:rPr lang="zh-CN" altLang="zh-CN" sz="2800" dirty="0">
                <a:latin typeface="华文中宋" panose="02010600040101010101" pitchFamily="2" charset="-122"/>
                <a:ea typeface="华文中宋" panose="02010600040101010101" pitchFamily="2" charset="-122"/>
              </a:rPr>
              <a:t>天举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泛</a:t>
            </a:r>
            <a:r>
              <a:rPr lang="zh-CN" altLang="zh-CN" sz="2800" dirty="0">
                <a:latin typeface="华文中宋" panose="02010600040101010101" pitchFamily="2" charset="-122"/>
                <a:ea typeface="华文中宋" panose="02010600040101010101" pitchFamily="2" charset="-122"/>
              </a:rPr>
              <a:t>华集团总裁、党委书记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冯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涛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上海</a:t>
            </a:r>
            <a:r>
              <a:rPr lang="zh-CN" altLang="zh-CN" sz="2800" dirty="0">
                <a:latin typeface="华文中宋" panose="02010600040101010101" pitchFamily="2" charset="-122"/>
                <a:ea typeface="华文中宋" panose="02010600040101010101" pitchFamily="2" charset="-122"/>
              </a:rPr>
              <a:t>联创风险投资公司总裁 </a:t>
            </a: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张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剑</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 </a:t>
            </a:r>
            <a:r>
              <a:rPr lang="en-US" altLang="zh-CN" sz="2800" dirty="0" smtClean="0">
                <a:latin typeface="华文中宋" panose="02010600040101010101" pitchFamily="2" charset="-122"/>
                <a:ea typeface="华文中宋" panose="02010600040101010101" pitchFamily="2" charset="-122"/>
              </a:rPr>
              <a:t> </a:t>
            </a:r>
            <a:r>
              <a:rPr lang="zh-CN" altLang="zh-CN" sz="2800" dirty="0" smtClean="0">
                <a:latin typeface="华文中宋" panose="02010600040101010101" pitchFamily="2" charset="-122"/>
                <a:ea typeface="华文中宋" panose="02010600040101010101" pitchFamily="2" charset="-122"/>
              </a:rPr>
              <a:t>远大</a:t>
            </a:r>
            <a:r>
              <a:rPr lang="zh-CN" altLang="zh-CN" sz="2800" dirty="0">
                <a:latin typeface="华文中宋" panose="02010600040101010101" pitchFamily="2" charset="-122"/>
                <a:ea typeface="华文中宋" panose="02010600040101010101" pitchFamily="2" charset="-122"/>
              </a:rPr>
              <a:t>空调有限公司</a:t>
            </a:r>
            <a:r>
              <a:rPr lang="zh-CN" altLang="zh-CN" sz="2800" dirty="0" smtClean="0">
                <a:latin typeface="华文中宋" panose="02010600040101010101" pitchFamily="2" charset="-122"/>
                <a:ea typeface="华文中宋" panose="02010600040101010101" pitchFamily="2" charset="-122"/>
              </a:rPr>
              <a:t>董事长</a:t>
            </a:r>
            <a:endParaRPr lang="zh-CN" altLang="zh-CN" sz="2800" dirty="0">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608634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（一）在人才培养方面的贡献</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实业栋梁</a:t>
            </a:r>
            <a:endParaRPr lang="zh-CN" altLang="en-US" sz="3200" dirty="0">
              <a:solidFill>
                <a:schemeClr val="bg1"/>
              </a:solidFill>
              <a:ea typeface="黑体" pitchFamily="2" charset="-122"/>
            </a:endParaRPr>
          </a:p>
        </p:txBody>
      </p:sp>
      <p:sp>
        <p:nvSpPr>
          <p:cNvPr id="5" name="文本框 4"/>
          <p:cNvSpPr txBox="1"/>
          <p:nvPr/>
        </p:nvSpPr>
        <p:spPr>
          <a:xfrm>
            <a:off x="1539476" y="1727200"/>
            <a:ext cx="9457387" cy="3790781"/>
          </a:xfrm>
          <a:prstGeom prst="rect">
            <a:avLst/>
          </a:prstGeom>
          <a:noFill/>
        </p:spPr>
        <p:txBody>
          <a:bodyPr wrap="square" rtlCol="0">
            <a:spAutoFit/>
          </a:bodyPr>
          <a:lstStyle/>
          <a:p>
            <a:pPr>
              <a:lnSpc>
                <a:spcPts val="2900"/>
              </a:lnSpc>
            </a:pPr>
            <a:r>
              <a:rPr lang="zh-CN"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沈卫国</a:t>
            </a:r>
            <a:r>
              <a:rPr lang="en-US"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中国</a:t>
            </a:r>
            <a:r>
              <a:rPr lang="zh-CN" altLang="zh-CN" sz="3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商飞</a:t>
            </a:r>
            <a:r>
              <a:rPr lang="zh-CN"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上海飞机制造有限公司</a:t>
            </a:r>
            <a:endParaRPr lang="en-US"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nSpc>
                <a:spcPts val="2900"/>
              </a:lnSpc>
            </a:pPr>
            <a:r>
              <a:rPr lang="en-US" altLang="zh-CN" sz="3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en-US"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zh-CN" sz="3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负责</a:t>
            </a:r>
            <a:r>
              <a:rPr lang="en-US" altLang="zh-CN" sz="3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C919</a:t>
            </a:r>
            <a:r>
              <a:rPr lang="zh-CN" altLang="zh-CN" sz="3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总装）总经理</a:t>
            </a:r>
          </a:p>
          <a:p>
            <a:r>
              <a:rPr lang="zh-CN"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王</a:t>
            </a:r>
            <a:r>
              <a:rPr lang="en-US"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超</a:t>
            </a:r>
            <a:r>
              <a:rPr lang="en-US"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en-US" altLang="zh-CN" sz="3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33</a:t>
            </a:r>
            <a:r>
              <a:rPr lang="zh-CN" altLang="zh-CN" sz="3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岁担任全球瞩目的世界第一高</a:t>
            </a:r>
            <a:r>
              <a:rPr lang="zh-CN"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桥</a:t>
            </a:r>
            <a:endParaRPr lang="en-US"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r>
              <a:rPr lang="en-US" altLang="zh-CN" sz="3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en-US"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zh-CN"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zh-CN" sz="3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北盘江大桥”项目总工程师</a:t>
            </a:r>
            <a:r>
              <a:rPr lang="zh-CN" altLang="en-US" sz="3200"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en-US" altLang="zh-CN" sz="3200" dirty="0">
              <a:latin typeface="华文中宋" panose="02010600040101010101" pitchFamily="2" charset="-122"/>
              <a:ea typeface="华文中宋"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田</a:t>
            </a:r>
            <a:r>
              <a:rPr lang="zh-CN" altLang="zh-CN" sz="3200" dirty="0">
                <a:latin typeface="华文中宋" panose="02010600040101010101" pitchFamily="2" charset="-122"/>
                <a:ea typeface="华文中宋" panose="02010600040101010101" pitchFamily="2" charset="-122"/>
              </a:rPr>
              <a:t>立坤</a:t>
            </a:r>
            <a:r>
              <a:rPr lang="en-US" altLang="zh-CN" sz="3200" dirty="0">
                <a:latin typeface="华文中宋" panose="02010600040101010101" pitchFamily="2" charset="-122"/>
                <a:ea typeface="华文中宋" panose="02010600040101010101" pitchFamily="2" charset="-122"/>
              </a:rPr>
              <a:t>  </a:t>
            </a:r>
            <a:r>
              <a:rPr lang="zh-CN" altLang="zh-CN" sz="3200" dirty="0">
                <a:latin typeface="华文中宋" panose="02010600040101010101" pitchFamily="2" charset="-122"/>
                <a:ea typeface="华文中宋" panose="02010600040101010101" pitchFamily="2" charset="-122"/>
              </a:rPr>
              <a:t>哈尔滨凯纳科技股份有限公司董事长</a:t>
            </a:r>
            <a:endParaRPr lang="en-US" altLang="zh-CN" sz="3200" dirty="0">
              <a:latin typeface="华文中宋" panose="02010600040101010101" pitchFamily="2" charset="-122"/>
              <a:ea typeface="华文中宋" panose="02010600040101010101" pitchFamily="2" charset="-122"/>
            </a:endParaRPr>
          </a:p>
          <a:p>
            <a:r>
              <a:rPr lang="zh-CN" altLang="zh-CN" sz="3200" dirty="0">
                <a:latin typeface="华文中宋" panose="02010600040101010101" pitchFamily="2" charset="-122"/>
                <a:ea typeface="华文中宋" panose="02010600040101010101" pitchFamily="2" charset="-122"/>
              </a:rPr>
              <a:t>宗润福</a:t>
            </a:r>
            <a:r>
              <a:rPr lang="en-US" altLang="zh-CN" sz="3200" dirty="0">
                <a:latin typeface="华文中宋" panose="02010600040101010101" pitchFamily="2" charset="-122"/>
                <a:ea typeface="华文中宋" panose="02010600040101010101" pitchFamily="2" charset="-122"/>
              </a:rPr>
              <a:t>  </a:t>
            </a:r>
            <a:r>
              <a:rPr lang="zh-CN" altLang="zh-CN" sz="3200" dirty="0">
                <a:latin typeface="华文中宋" panose="02010600040101010101" pitchFamily="2" charset="-122"/>
                <a:ea typeface="华文中宋" panose="02010600040101010101" pitchFamily="2" charset="-122"/>
              </a:rPr>
              <a:t>沈阳芯源微电子设备股份有限公司董事长</a:t>
            </a:r>
            <a:endParaRPr lang="en-US" altLang="zh-CN" sz="3200" dirty="0">
              <a:latin typeface="华文中宋" panose="02010600040101010101" pitchFamily="2" charset="-122"/>
              <a:ea typeface="华文中宋" panose="02010600040101010101" pitchFamily="2" charset="-122"/>
            </a:endParaRPr>
          </a:p>
          <a:p>
            <a:r>
              <a:rPr lang="zh-CN" altLang="zh-CN" sz="3200" dirty="0">
                <a:latin typeface="华文中宋" panose="02010600040101010101" pitchFamily="2" charset="-122"/>
                <a:ea typeface="华文中宋" panose="02010600040101010101" pitchFamily="2" charset="-122"/>
              </a:rPr>
              <a:t>金海平</a:t>
            </a:r>
            <a:r>
              <a:rPr lang="en-US" altLang="zh-CN" sz="3200" dirty="0">
                <a:latin typeface="华文中宋" panose="02010600040101010101" pitchFamily="2" charset="-122"/>
                <a:ea typeface="华文中宋" panose="02010600040101010101" pitchFamily="2" charset="-122"/>
              </a:rPr>
              <a:t>  </a:t>
            </a:r>
            <a:r>
              <a:rPr lang="zh-CN" altLang="zh-CN" sz="3200" dirty="0">
                <a:latin typeface="华文中宋" panose="02010600040101010101" pitchFamily="2" charset="-122"/>
                <a:ea typeface="华文中宋" panose="02010600040101010101" pitchFamily="2" charset="-122"/>
              </a:rPr>
              <a:t>美国泰为公司创始人、总裁</a:t>
            </a:r>
            <a:endParaRPr lang="en-US" altLang="zh-CN" sz="3200" dirty="0">
              <a:latin typeface="华文中宋" panose="02010600040101010101" pitchFamily="2" charset="-122"/>
              <a:ea typeface="华文中宋" panose="02010600040101010101" pitchFamily="2" charset="-122"/>
            </a:endParaRPr>
          </a:p>
          <a:p>
            <a:r>
              <a:rPr lang="zh-CN" altLang="zh-CN" sz="3200" dirty="0">
                <a:latin typeface="华文中宋" panose="02010600040101010101" pitchFamily="2" charset="-122"/>
                <a:ea typeface="华文中宋" panose="02010600040101010101" pitchFamily="2" charset="-122"/>
              </a:rPr>
              <a:t>姚力军</a:t>
            </a:r>
            <a:r>
              <a:rPr lang="en-US" altLang="zh-CN" sz="3200" dirty="0">
                <a:latin typeface="华文中宋" panose="02010600040101010101" pitchFamily="2" charset="-122"/>
                <a:ea typeface="华文中宋" panose="02010600040101010101" pitchFamily="2" charset="-122"/>
              </a:rPr>
              <a:t>  </a:t>
            </a:r>
            <a:r>
              <a:rPr lang="zh-CN" altLang="zh-CN" sz="3200" dirty="0">
                <a:latin typeface="华文中宋" panose="02010600040101010101" pitchFamily="2" charset="-122"/>
                <a:ea typeface="华文中宋" panose="02010600040101010101" pitchFamily="2" charset="-122"/>
              </a:rPr>
              <a:t>宁波江丰电子材料股份有限公司董事长</a:t>
            </a:r>
            <a:endParaRPr lang="zh-CN" altLang="en-US" sz="3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25036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82406" y="358116"/>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17584" y="537695"/>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（一）在人才培养方面的贡献</a:t>
            </a:r>
            <a:endParaRPr lang="zh-CN" altLang="en-US" sz="3200" dirty="0">
              <a:solidFill>
                <a:schemeClr val="bg1"/>
              </a:solidFill>
              <a:ea typeface="黑体" pitchFamily="2" charset="-122"/>
            </a:endParaRPr>
          </a:p>
        </p:txBody>
      </p:sp>
      <p:sp>
        <p:nvSpPr>
          <p:cNvPr id="5" name="文本框 4"/>
          <p:cNvSpPr txBox="1"/>
          <p:nvPr/>
        </p:nvSpPr>
        <p:spPr>
          <a:xfrm>
            <a:off x="1582406" y="1194944"/>
            <a:ext cx="6206835" cy="5693866"/>
          </a:xfrm>
          <a:prstGeom prst="rect">
            <a:avLst/>
          </a:prstGeom>
          <a:noFill/>
        </p:spPr>
        <p:txBody>
          <a:bodyPr wrap="square" rtlCol="0">
            <a:spAutoFit/>
          </a:bodyPr>
          <a:lstStyle/>
          <a:p>
            <a:r>
              <a:rPr lang="zh-CN" altLang="en-US" sz="2800" dirty="0" smtClean="0">
                <a:latin typeface="华文中宋" panose="02010600040101010101" pitchFamily="2" charset="-122"/>
                <a:ea typeface="华文中宋" panose="02010600040101010101" pitchFamily="2" charset="-122"/>
              </a:rPr>
              <a:t>      据不完全统计</a:t>
            </a:r>
            <a:r>
              <a:rPr lang="zh-CN" altLang="en-US" sz="2800" dirty="0" smtClean="0">
                <a:latin typeface="华文中宋" panose="02010600040101010101" pitchFamily="2" charset="-122"/>
                <a:ea typeface="华文中宋" panose="02010600040101010101" pitchFamily="2" charset="-122"/>
              </a:rPr>
              <a:t>，哈工大建校</a:t>
            </a:r>
            <a:r>
              <a:rPr lang="en-US" altLang="zh-CN" sz="2800" dirty="0" smtClean="0">
                <a:latin typeface="华文中宋" panose="02010600040101010101" pitchFamily="2" charset="-122"/>
                <a:ea typeface="华文中宋" panose="02010600040101010101" pitchFamily="2" charset="-122"/>
              </a:rPr>
              <a:t>100</a:t>
            </a:r>
            <a:r>
              <a:rPr lang="zh-CN" altLang="en-US" sz="2800" dirty="0" smtClean="0">
                <a:latin typeface="华文中宋" panose="02010600040101010101" pitchFamily="2" charset="-122"/>
                <a:ea typeface="华文中宋" panose="02010600040101010101" pitchFamily="2" charset="-122"/>
              </a:rPr>
              <a:t>年来，共培养各类毕业生</a:t>
            </a:r>
            <a:r>
              <a:rPr lang="en-US" altLang="zh-CN" sz="2800" dirty="0" smtClean="0">
                <a:latin typeface="华文中宋" panose="02010600040101010101" pitchFamily="2" charset="-122"/>
                <a:ea typeface="华文中宋" panose="02010600040101010101" pitchFamily="2" charset="-122"/>
              </a:rPr>
              <a:t>30</a:t>
            </a:r>
            <a:r>
              <a:rPr lang="zh-CN" altLang="en-US" sz="2800" dirty="0" smtClean="0">
                <a:latin typeface="华文中宋" panose="02010600040101010101" pitchFamily="2" charset="-122"/>
                <a:ea typeface="华文中宋" panose="02010600040101010101" pitchFamily="2" charset="-122"/>
              </a:rPr>
              <a:t>余万人</a:t>
            </a:r>
            <a:r>
              <a:rPr lang="zh-CN" altLang="en-US" sz="2800" dirty="0" smtClean="0">
                <a:latin typeface="华文中宋" panose="02010600040101010101" pitchFamily="2" charset="-122"/>
                <a:ea typeface="华文中宋" panose="02010600040101010101" pitchFamily="2" charset="-122"/>
              </a:rPr>
              <a:t>。其中</a:t>
            </a:r>
            <a:r>
              <a:rPr lang="zh-CN" altLang="en-US" sz="2800" dirty="0" smtClean="0">
                <a:latin typeface="华文中宋" panose="02010600040101010101" pitchFamily="2" charset="-122"/>
                <a:ea typeface="华文中宋" panose="02010600040101010101" pitchFamily="2" charset="-122"/>
              </a:rPr>
              <a:t>建国</a:t>
            </a:r>
            <a:r>
              <a:rPr lang="zh-CN" altLang="en-US" sz="2800" dirty="0">
                <a:latin typeface="华文中宋" panose="02010600040101010101" pitchFamily="2" charset="-122"/>
                <a:ea typeface="华文中宋" panose="02010600040101010101" pitchFamily="2" charset="-122"/>
              </a:rPr>
              <a:t>前</a:t>
            </a:r>
            <a:r>
              <a:rPr lang="en-US" altLang="zh-CN" sz="2800" dirty="0">
                <a:latin typeface="华文中宋" panose="02010600040101010101" pitchFamily="2" charset="-122"/>
                <a:ea typeface="华文中宋" panose="02010600040101010101" pitchFamily="2" charset="-122"/>
              </a:rPr>
              <a:t>29</a:t>
            </a:r>
            <a:r>
              <a:rPr lang="zh-CN" altLang="en-US" sz="2800" dirty="0">
                <a:latin typeface="华文中宋" panose="02010600040101010101" pitchFamily="2" charset="-122"/>
                <a:ea typeface="华文中宋" panose="02010600040101010101" pitchFamily="2" charset="-122"/>
              </a:rPr>
              <a:t>年中，共培养学生</a:t>
            </a:r>
            <a:r>
              <a:rPr lang="en-US" altLang="zh-CN" sz="2800" dirty="0">
                <a:latin typeface="华文中宋" panose="02010600040101010101" pitchFamily="2" charset="-122"/>
                <a:ea typeface="华文中宋" panose="02010600040101010101" pitchFamily="2" charset="-122"/>
              </a:rPr>
              <a:t>3500</a:t>
            </a:r>
            <a:r>
              <a:rPr lang="zh-CN" altLang="en-US" sz="2800" dirty="0">
                <a:latin typeface="华文中宋" panose="02010600040101010101" pitchFamily="2" charset="-122"/>
                <a:ea typeface="华文中宋" panose="02010600040101010101" pitchFamily="2" charset="-122"/>
              </a:rPr>
              <a:t>多人，毕业生遍布亚、欧、美、大洋洲等世界各地</a:t>
            </a:r>
            <a:r>
              <a:rPr lang="zh-CN" altLang="en-US" sz="2800" dirty="0" smtClean="0">
                <a:latin typeface="华文中宋" panose="02010600040101010101" pitchFamily="2" charset="-122"/>
                <a:ea typeface="华文中宋" panose="02010600040101010101" pitchFamily="2" charset="-122"/>
              </a:rPr>
              <a:t>。</a:t>
            </a:r>
            <a:endParaRPr lang="en-US" altLang="zh-CN" sz="2800" dirty="0" smtClean="0">
              <a:latin typeface="华文中宋" panose="02010600040101010101" pitchFamily="2" charset="-122"/>
              <a:ea typeface="华文中宋" panose="02010600040101010101" pitchFamily="2" charset="-122"/>
            </a:endParaRPr>
          </a:p>
          <a:p>
            <a:r>
              <a:rPr lang="zh-CN" altLang="en-US" sz="2800" dirty="0" smtClean="0">
                <a:latin typeface="华文中宋" panose="02010600040101010101" pitchFamily="2" charset="-122"/>
                <a:ea typeface="华文中宋" panose="02010600040101010101" pitchFamily="2" charset="-122"/>
              </a:rPr>
              <a:t>      在</a:t>
            </a:r>
            <a:r>
              <a:rPr lang="zh-CN" altLang="en-US" sz="2800" dirty="0">
                <a:latin typeface="华文中宋" panose="02010600040101010101" pitchFamily="2" charset="-122"/>
                <a:ea typeface="华文中宋" panose="02010600040101010101" pitchFamily="2" charset="-122"/>
              </a:rPr>
              <a:t>中国的高等院校中，有百余位大学校长</a:t>
            </a:r>
            <a:r>
              <a:rPr lang="zh-CN" altLang="en-US" sz="2800" dirty="0" smtClean="0">
                <a:latin typeface="华文中宋" panose="02010600040101010101" pitchFamily="2" charset="-122"/>
                <a:ea typeface="华文中宋" panose="02010600040101010101" pitchFamily="2" charset="-122"/>
              </a:rPr>
              <a:t>和</a:t>
            </a:r>
            <a:r>
              <a:rPr lang="en-US" altLang="zh-CN" sz="2800" dirty="0" smtClean="0">
                <a:latin typeface="华文中宋" panose="02010600040101010101" pitchFamily="2" charset="-122"/>
                <a:ea typeface="华文中宋" panose="02010600040101010101" pitchFamily="2" charset="-122"/>
              </a:rPr>
              <a:t>80</a:t>
            </a:r>
            <a:r>
              <a:rPr lang="zh-CN" altLang="en-US" sz="2800" dirty="0">
                <a:latin typeface="华文中宋" panose="02010600040101010101" pitchFamily="2" charset="-122"/>
                <a:ea typeface="华文中宋" panose="02010600040101010101" pitchFamily="2" charset="-122"/>
              </a:rPr>
              <a:t>多位两院院士在哈工大学习和工作过</a:t>
            </a:r>
            <a:r>
              <a:rPr lang="zh-CN" altLang="en-US" sz="2800" dirty="0" smtClean="0">
                <a:latin typeface="华文中宋" panose="02010600040101010101" pitchFamily="2" charset="-122"/>
                <a:ea typeface="华文中宋" panose="02010600040101010101" pitchFamily="2" charset="-122"/>
              </a:rPr>
              <a:t>。哈工大由此在</a:t>
            </a:r>
            <a:r>
              <a:rPr lang="zh-CN" altLang="en-US" sz="2800" dirty="0">
                <a:latin typeface="华文中宋" panose="02010600040101010101" pitchFamily="2" charset="-122"/>
                <a:ea typeface="华文中宋" panose="02010600040101010101" pitchFamily="2" charset="-122"/>
              </a:rPr>
              <a:t>社会上有着“学在哈工大”的美誉</a:t>
            </a:r>
            <a:r>
              <a:rPr lang="zh-CN" altLang="en-US" sz="2800" dirty="0" smtClean="0">
                <a:latin typeface="华文中宋" panose="02010600040101010101" pitchFamily="2" charset="-122"/>
                <a:ea typeface="华文中宋" panose="02010600040101010101" pitchFamily="2" charset="-122"/>
              </a:rPr>
              <a:t>，吸引</a:t>
            </a:r>
            <a:r>
              <a:rPr lang="zh-CN" altLang="en-US" sz="2800" dirty="0">
                <a:latin typeface="华文中宋" panose="02010600040101010101" pitchFamily="2" charset="-122"/>
                <a:ea typeface="华文中宋" panose="02010600040101010101" pitchFamily="2" charset="-122"/>
              </a:rPr>
              <a:t>着全国各地的优秀学子到这里深造，放飞着理想和希望。哈工大已成为国内外瞩目的培养高级专门技术人才和管理人才的重要基地。</a:t>
            </a:r>
            <a:endParaRPr lang="zh-CN" altLang="en-US" sz="2800" dirty="0">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241" y="3938582"/>
            <a:ext cx="4124780" cy="2846098"/>
          </a:xfrm>
          <a:prstGeom prst="rect">
            <a:avLst/>
          </a:prstGeom>
        </p:spPr>
      </p:pic>
      <p:pic>
        <p:nvPicPr>
          <p:cNvPr id="8" name="图片 7" descr="C:\Users\lenovo\Documents\WeChat Files\wxid_ay5konuc3t1912\FileStorage\Temp\d85943bee1d7f1890d8721a3a595fefe"/>
          <p:cNvPicPr/>
          <p:nvPr/>
        </p:nvPicPr>
        <p:blipFill>
          <a:blip r:embed="rId3">
            <a:extLst>
              <a:ext uri="{28A0092B-C50C-407E-A947-70E740481C1C}">
                <a14:useLocalDpi xmlns:a14="http://schemas.microsoft.com/office/drawing/2010/main" val="0"/>
              </a:ext>
            </a:extLst>
          </a:blip>
          <a:srcRect/>
          <a:stretch>
            <a:fillRect/>
          </a:stretch>
        </p:blipFill>
        <p:spPr bwMode="auto">
          <a:xfrm>
            <a:off x="7789241" y="1305861"/>
            <a:ext cx="4124780" cy="2560247"/>
          </a:xfrm>
          <a:prstGeom prst="rect">
            <a:avLst/>
          </a:prstGeom>
          <a:noFill/>
          <a:ln>
            <a:noFill/>
          </a:ln>
        </p:spPr>
      </p:pic>
      <p:sp>
        <p:nvSpPr>
          <p:cNvPr id="9" name="矩形 8"/>
          <p:cNvSpPr/>
          <p:nvPr/>
        </p:nvSpPr>
        <p:spPr>
          <a:xfrm>
            <a:off x="8261368" y="3847257"/>
            <a:ext cx="3005951" cy="369332"/>
          </a:xfrm>
          <a:prstGeom prst="rect">
            <a:avLst/>
          </a:prstGeom>
        </p:spPr>
        <p:txBody>
          <a:bodyPr wrap="none">
            <a:spAutoFit/>
          </a:bodyPr>
          <a:lstStyle/>
          <a:p>
            <a:r>
              <a:rPr lang="en-US" altLang="zh-CN" dirty="0"/>
              <a:t>1941</a:t>
            </a:r>
            <a:r>
              <a:rPr lang="zh-CN" altLang="zh-CN" dirty="0"/>
              <a:t>年哈工大铁冶金实验室</a:t>
            </a:r>
            <a:endParaRPr lang="zh-CN" altLang="en-US" dirty="0"/>
          </a:p>
        </p:txBody>
      </p:sp>
    </p:spTree>
    <p:extLst>
      <p:ext uri="{BB962C8B-B14F-4D97-AF65-F5344CB8AC3E}">
        <p14:creationId xmlns:p14="http://schemas.microsoft.com/office/powerpoint/2010/main" val="77695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2700742" y="1789028"/>
            <a:ext cx="3236996" cy="3974765"/>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endParaRPr lang="zh-CN" altLang="en-US" sz="2800" dirty="0" smtClean="0">
              <a:latin typeface="方正粗黑宋简体" panose="02000000000000000000" pitchFamily="2" charset="-122"/>
              <a:ea typeface="方正粗黑宋简体" panose="02000000000000000000" pitchFamily="2" charset="-122"/>
            </a:endParaRPr>
          </a:p>
        </p:txBody>
      </p:sp>
      <p:sp>
        <p:nvSpPr>
          <p:cNvPr id="4" name="灯片编号占位符 3"/>
          <p:cNvSpPr>
            <a:spLocks noGrp="1"/>
          </p:cNvSpPr>
          <p:nvPr>
            <p:ph type="sldNum" sz="quarter" idx="12"/>
          </p:nvPr>
        </p:nvSpPr>
        <p:spPr>
          <a:xfrm>
            <a:off x="7948863" y="6388435"/>
            <a:ext cx="2133600" cy="365125"/>
          </a:xfrm>
        </p:spPr>
        <p:txBody>
          <a:bodyPr/>
          <a:lstStyle/>
          <a:p>
            <a:fld id="{2FF98192-9D74-4013-B810-7A3AD46B4A4C}" type="slidenum">
              <a:rPr lang="zh-CN" altLang="en-US" smtClean="0"/>
              <a:pPr/>
              <a:t>5</a:t>
            </a:fld>
            <a:endParaRPr lang="zh-CN" altLang="en-US"/>
          </a:p>
        </p:txBody>
      </p:sp>
      <p:sp>
        <p:nvSpPr>
          <p:cNvPr id="5" name="页脚占位符 4"/>
          <p:cNvSpPr>
            <a:spLocks noGrp="1"/>
          </p:cNvSpPr>
          <p:nvPr>
            <p:ph type="ftr" sz="quarter" idx="11"/>
          </p:nvPr>
        </p:nvSpPr>
        <p:spPr>
          <a:xfrm>
            <a:off x="4519863" y="6388435"/>
            <a:ext cx="2895600" cy="365125"/>
          </a:xfrm>
        </p:spPr>
        <p:txBody>
          <a:bodyPr/>
          <a:lstStyle/>
          <a:p>
            <a:r>
              <a:rPr lang="zh-CN" altLang="en-US" dirty="0" smtClean="0"/>
              <a:t>哈工大（深圳）</a:t>
            </a:r>
            <a:r>
              <a:rPr lang="en-US" altLang="zh-CN" dirty="0" smtClean="0"/>
              <a:t>2020</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49" y="0"/>
            <a:ext cx="628650" cy="762000"/>
          </a:xfrm>
          <a:prstGeom prst="rect">
            <a:avLst/>
          </a:prstGeom>
        </p:spPr>
      </p:pic>
      <p:sp>
        <p:nvSpPr>
          <p:cNvPr id="8" name="TextBox 7"/>
          <p:cNvSpPr txBox="1"/>
          <p:nvPr/>
        </p:nvSpPr>
        <p:spPr>
          <a:xfrm>
            <a:off x="1459524" y="1336430"/>
            <a:ext cx="7139354" cy="5262979"/>
          </a:xfrm>
          <a:prstGeom prst="rect">
            <a:avLst/>
          </a:prstGeom>
          <a:noFill/>
        </p:spPr>
        <p:txBody>
          <a:bodyPr wrap="square" rtlCol="0">
            <a:spAutoFit/>
          </a:bodyPr>
          <a:lstStyle/>
          <a:p>
            <a:r>
              <a:rPr lang="zh-CN" altLang="en-US" sz="2800" dirty="0" smtClean="0">
                <a:latin typeface="华文中宋" pitchFamily="2" charset="-122"/>
                <a:ea typeface="华文中宋" pitchFamily="2" charset="-122"/>
              </a:rPr>
              <a:t>      公元1895年，甲午战争满清战败，中国被迫签订《马关条约》——割让台湾、澎湖列岛及辽东半岛给日本，战争赔款</a:t>
            </a:r>
            <a:r>
              <a:rPr lang="en-US" altLang="zh-CN" sz="2800" dirty="0" smtClean="0">
                <a:latin typeface="华文中宋" pitchFamily="2" charset="-122"/>
                <a:ea typeface="华文中宋" pitchFamily="2" charset="-122"/>
              </a:rPr>
              <a:t>2</a:t>
            </a:r>
            <a:r>
              <a:rPr lang="zh-CN" altLang="en-US" sz="2800" dirty="0" smtClean="0">
                <a:latin typeface="华文中宋" pitchFamily="2" charset="-122"/>
                <a:ea typeface="华文中宋" pitchFamily="2" charset="-122"/>
              </a:rPr>
              <a:t>亿两白银（实际赔款</a:t>
            </a:r>
            <a:r>
              <a:rPr lang="en-US" altLang="zh-CN" sz="2800" dirty="0" smtClean="0">
                <a:latin typeface="华文中宋" pitchFamily="2" charset="-122"/>
                <a:ea typeface="华文中宋" pitchFamily="2" charset="-122"/>
              </a:rPr>
              <a:t>2,59</a:t>
            </a:r>
            <a:r>
              <a:rPr lang="zh-CN" altLang="en-US" sz="2800" dirty="0" smtClean="0">
                <a:latin typeface="华文中宋" pitchFamily="2" charset="-122"/>
                <a:ea typeface="华文中宋" pitchFamily="2" charset="-122"/>
              </a:rPr>
              <a:t>亿两）。但在俄法德三国的干涉之下，日本被迫归还了辽东半岛。这一帮助，给了四面受敌内外交困的清政府极为深刻的印象，在俄国的主导之下，一份中俄之间的秘密条约随即诞生——它规定双方在受到日本侵略的时候相互援助，而且还要建造一条穿越中国东北地区直抵符拉迪沃斯托克的铁路。而这条铁路，却仿佛孱弱帝国身上的一道迸裂的伤口，引来了嗜血的狼群。</a:t>
            </a:r>
            <a:endParaRPr lang="zh-CN" altLang="en-US" sz="2800" dirty="0">
              <a:latin typeface="华文中宋" pitchFamily="2" charset="-122"/>
              <a:ea typeface="华文中宋" pitchFamily="2" charset="-122"/>
            </a:endParaRPr>
          </a:p>
        </p:txBody>
      </p:sp>
      <p:pic>
        <p:nvPicPr>
          <p:cNvPr id="9" name="Picture 1"/>
          <p:cNvPicPr>
            <a:picLocks noChangeAspect="1" noChangeArrowheads="1"/>
          </p:cNvPicPr>
          <p:nvPr/>
        </p:nvPicPr>
        <p:blipFill>
          <a:blip r:embed="rId3"/>
          <a:srcRect/>
          <a:stretch>
            <a:fillRect/>
          </a:stretch>
        </p:blipFill>
        <p:spPr bwMode="auto">
          <a:xfrm>
            <a:off x="8708787" y="1944186"/>
            <a:ext cx="3286148" cy="3939231"/>
          </a:xfrm>
          <a:prstGeom prst="rect">
            <a:avLst/>
          </a:prstGeom>
          <a:noFill/>
          <a:ln w="9525">
            <a:noFill/>
            <a:miter lim="800000"/>
            <a:headEnd/>
            <a:tailEnd/>
          </a:ln>
          <a:effectLst/>
        </p:spPr>
      </p:pic>
      <p:sp>
        <p:nvSpPr>
          <p:cNvPr id="10" name="TextBox 3"/>
          <p:cNvSpPr txBox="1">
            <a:spLocks noChangeArrowheads="1"/>
          </p:cNvSpPr>
          <p:nvPr/>
        </p:nvSpPr>
        <p:spPr bwMode="auto">
          <a:xfrm>
            <a:off x="1764631" y="1300516"/>
            <a:ext cx="9144000" cy="369888"/>
          </a:xfrm>
          <a:prstGeom prst="rect">
            <a:avLst/>
          </a:prstGeom>
          <a:noFill/>
          <a:ln w="9525">
            <a:noFill/>
            <a:miter lim="800000"/>
            <a:headEnd/>
            <a:tailEnd/>
          </a:ln>
        </p:spPr>
        <p:txBody>
          <a:bodyPr>
            <a:spAutoFit/>
          </a:bodyPr>
          <a:lstStyle/>
          <a:p>
            <a:endParaRPr lang="zh-CN" altLang="en-US"/>
          </a:p>
        </p:txBody>
      </p:sp>
      <p:sp>
        <p:nvSpPr>
          <p:cNvPr id="11" name="矩形 10"/>
          <p:cNvSpPr/>
          <p:nvPr/>
        </p:nvSpPr>
        <p:spPr>
          <a:xfrm>
            <a:off x="1494174" y="458308"/>
            <a:ext cx="9684913"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5"/>
          <p:cNvSpPr txBox="1">
            <a:spLocks noChangeArrowheads="1"/>
          </p:cNvSpPr>
          <p:nvPr/>
        </p:nvSpPr>
        <p:spPr bwMode="auto">
          <a:xfrm>
            <a:off x="836224" y="644227"/>
            <a:ext cx="10342863" cy="1077218"/>
          </a:xfrm>
          <a:prstGeom prst="rect">
            <a:avLst/>
          </a:prstGeom>
          <a:noFill/>
          <a:ln w="9525">
            <a:noFill/>
            <a:miter lim="800000"/>
            <a:headEnd/>
            <a:tailEnd/>
          </a:ln>
        </p:spPr>
        <p:txBody>
          <a:bodyPr wrap="square">
            <a:spAutoFit/>
          </a:bodyPr>
          <a:lstStyle/>
          <a:p>
            <a:r>
              <a:rPr lang="zh-CN" altLang="en-US" sz="3200" dirty="0">
                <a:solidFill>
                  <a:schemeClr val="bg1"/>
                </a:solidFill>
                <a:latin typeface="黑体" pitchFamily="2" charset="-122"/>
                <a:ea typeface="黑体" pitchFamily="2" charset="-122"/>
              </a:rPr>
              <a:t>   一</a:t>
            </a:r>
            <a:r>
              <a:rPr lang="zh-CN" altLang="en-US"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49" charset="-122"/>
                <a:ea typeface="黑体" pitchFamily="49" charset="-122"/>
              </a:rPr>
              <a:t>哈尔滨工业大学的由来</a:t>
            </a:r>
            <a:r>
              <a:rPr lang="en-US" altLang="zh-CN" sz="32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与甲午战争的关系</a:t>
            </a:r>
          </a:p>
          <a:p>
            <a:endParaRPr lang="zh-CN" altLang="en-US" sz="3200" dirty="0">
              <a:solidFill>
                <a:srgbClr val="FFFF00"/>
              </a:solidFill>
              <a:latin typeface="黑体" pitchFamily="2" charset="-122"/>
              <a:ea typeface="黑体" pitchFamily="2"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86" y="0"/>
            <a:ext cx="628650" cy="7620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99640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二、大国重器</a:t>
            </a:r>
            <a:endParaRPr lang="zh-CN" altLang="en-US" sz="3200" dirty="0">
              <a:solidFill>
                <a:schemeClr val="bg1"/>
              </a:solidFill>
              <a:ea typeface="黑体" pitchFamily="2" charset="-122"/>
            </a:endParaRPr>
          </a:p>
        </p:txBody>
      </p:sp>
      <p:sp>
        <p:nvSpPr>
          <p:cNvPr id="5" name="TextBox 4"/>
          <p:cNvSpPr txBox="1"/>
          <p:nvPr/>
        </p:nvSpPr>
        <p:spPr>
          <a:xfrm>
            <a:off x="1163823" y="1554105"/>
            <a:ext cx="4558841" cy="5078313"/>
          </a:xfrm>
          <a:prstGeom prst="rect">
            <a:avLst/>
          </a:prstGeom>
          <a:noFill/>
        </p:spPr>
        <p:txBody>
          <a:bodyPr wrap="square" rtlCol="0">
            <a:spAutoFit/>
          </a:bodyPr>
          <a:lstStyle/>
          <a:p>
            <a:r>
              <a:rPr lang="zh-CN" altLang="en-US" sz="36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（二）对中国高等教育方面的贡献</a:t>
            </a:r>
            <a:endParaRPr lang="en-US" altLang="zh-CN" sz="36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endParaRPr lang="en-US" altLang="zh-CN" b="1" dirty="0" smtClean="0"/>
          </a:p>
          <a:p>
            <a:r>
              <a:rPr lang="zh-CN" altLang="en-US" sz="2400" b="1" dirty="0" smtClean="0">
                <a:latin typeface="华文中宋" panose="02010600040101010101" pitchFamily="2" charset="-122"/>
                <a:ea typeface="华文中宋" panose="02010600040101010101" pitchFamily="2" charset="-122"/>
              </a:rPr>
              <a:t>哈工大</a:t>
            </a:r>
            <a:r>
              <a:rPr lang="zh-CN" altLang="zh-CN" sz="2400" b="1" dirty="0" smtClean="0">
                <a:latin typeface="华文中宋" panose="02010600040101010101" pitchFamily="2" charset="-122"/>
                <a:ea typeface="华文中宋" panose="02010600040101010101" pitchFamily="2" charset="-122"/>
              </a:rPr>
              <a:t>号称</a:t>
            </a:r>
            <a:r>
              <a:rPr lang="zh-CN" altLang="zh-CN" sz="2400" b="1" dirty="0">
                <a:latin typeface="华文中宋" panose="02010600040101010101" pitchFamily="2" charset="-122"/>
                <a:ea typeface="华文中宋" panose="02010600040101010101" pitchFamily="2" charset="-122"/>
              </a:rPr>
              <a:t>中国的</a:t>
            </a:r>
            <a:r>
              <a:rPr lang="en-US" altLang="zh-CN" sz="2400" b="1" dirty="0">
                <a:latin typeface="华文中宋" panose="02010600040101010101" pitchFamily="2" charset="-122"/>
                <a:ea typeface="华文中宋" panose="02010600040101010101" pitchFamily="2" charset="-122"/>
              </a:rPr>
              <a:t>“</a:t>
            </a:r>
            <a:r>
              <a:rPr lang="zh-CN" altLang="zh-CN" sz="2400" b="1" dirty="0">
                <a:latin typeface="华文中宋" panose="02010600040101010101" pitchFamily="2" charset="-122"/>
                <a:ea typeface="华文中宋" panose="02010600040101010101" pitchFamily="2" charset="-122"/>
              </a:rPr>
              <a:t>工科大学之母</a:t>
            </a:r>
            <a:r>
              <a:rPr lang="en-US" altLang="zh-CN" sz="2400" b="1" dirty="0" smtClean="0">
                <a:latin typeface="华文中宋" panose="02010600040101010101" pitchFamily="2" charset="-122"/>
                <a:ea typeface="华文中宋" panose="02010600040101010101" pitchFamily="2" charset="-122"/>
              </a:rPr>
              <a:t>”</a:t>
            </a:r>
            <a:r>
              <a:rPr lang="zh-CN" altLang="en-US" sz="2400" b="1" dirty="0" smtClean="0">
                <a:latin typeface="华文中宋" panose="02010600040101010101" pitchFamily="2" charset="-122"/>
                <a:ea typeface="华文中宋" panose="02010600040101010101" pitchFamily="2" charset="-122"/>
              </a:rPr>
              <a:t>、</a:t>
            </a:r>
            <a:r>
              <a:rPr lang="en-US" altLang="zh-CN" sz="2400" b="1" dirty="0" smtClean="0">
                <a:latin typeface="华文中宋" panose="02010600040101010101" pitchFamily="2" charset="-122"/>
                <a:ea typeface="华文中宋" panose="02010600040101010101" pitchFamily="2" charset="-122"/>
              </a:rPr>
              <a:t>“</a:t>
            </a:r>
            <a:r>
              <a:rPr lang="zh-CN" altLang="zh-CN" sz="2400" b="1" dirty="0">
                <a:latin typeface="华文中宋" panose="02010600040101010101" pitchFamily="2" charset="-122"/>
                <a:ea typeface="华文中宋" panose="02010600040101010101" pitchFamily="2" charset="-122"/>
              </a:rPr>
              <a:t>工程师的摇篮</a:t>
            </a:r>
            <a:r>
              <a:rPr lang="en-US" altLang="zh-CN" sz="2400" b="1" dirty="0">
                <a:latin typeface="华文中宋" panose="02010600040101010101" pitchFamily="2" charset="-122"/>
                <a:ea typeface="华文中宋" panose="02010600040101010101" pitchFamily="2" charset="-122"/>
              </a:rPr>
              <a:t>”</a:t>
            </a:r>
            <a:r>
              <a:rPr lang="zh-CN" altLang="zh-CN" sz="2400" b="1"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
            </a:r>
            <a:br>
              <a:rPr lang="en-US" altLang="zh-CN" sz="2400" dirty="0">
                <a:latin typeface="华文中宋" panose="02010600040101010101" pitchFamily="2" charset="-122"/>
                <a:ea typeface="华文中宋" panose="02010600040101010101" pitchFamily="2" charset="-122"/>
              </a:rPr>
            </a:br>
            <a:endParaRPr lang="en-US" altLang="zh-CN" sz="2400" dirty="0" smtClean="0">
              <a:latin typeface="华文中宋" panose="02010600040101010101" pitchFamily="2" charset="-122"/>
              <a:ea typeface="华文中宋" panose="02010600040101010101" pitchFamily="2" charset="-122"/>
            </a:endParaRPr>
          </a:p>
          <a:p>
            <a:r>
              <a:rPr lang="zh-CN" altLang="zh-CN" b="1" dirty="0" smtClean="0"/>
              <a:t>北京航空航天大学</a:t>
            </a:r>
            <a:r>
              <a:rPr lang="zh-CN" altLang="zh-CN" b="1" dirty="0"/>
              <a:t>：</a:t>
            </a:r>
            <a:r>
              <a:rPr lang="en-US" altLang="zh-CN" dirty="0"/>
              <a:t>1952</a:t>
            </a:r>
            <a:r>
              <a:rPr lang="zh-CN" altLang="zh-CN" dirty="0"/>
              <a:t>年，哈工大航空工程学院迁到清华大学，其后与四川大学、北京工业学院的航空系合并而成北航。</a:t>
            </a:r>
            <a:r>
              <a:rPr lang="en-US" altLang="zh-CN" dirty="0"/>
              <a:t/>
            </a:r>
            <a:br>
              <a:rPr lang="en-US" altLang="zh-CN" dirty="0"/>
            </a:br>
            <a:endParaRPr lang="en-US" altLang="zh-CN" dirty="0" smtClean="0"/>
          </a:p>
          <a:p>
            <a:r>
              <a:rPr lang="zh-CN" altLang="zh-CN" b="1" dirty="0" smtClean="0"/>
              <a:t>西北</a:t>
            </a:r>
            <a:r>
              <a:rPr lang="zh-CN" altLang="zh-CN" b="1" dirty="0"/>
              <a:t>工业大学：</a:t>
            </a:r>
            <a:r>
              <a:rPr lang="en-US" altLang="zh-CN" dirty="0"/>
              <a:t>1958</a:t>
            </a:r>
            <a:r>
              <a:rPr lang="zh-CN" altLang="zh-CN" dirty="0"/>
              <a:t>年，哈工大学航空系的火箭及导弹专业援建西北工业大学，这就是今天西工大的飞行器设计与工程专业的前身。</a:t>
            </a:r>
            <a:endParaRPr lang="en-US" altLang="zh-CN" dirty="0" smtClean="0">
              <a:solidFill>
                <a:srgbClr val="002060"/>
              </a:solidFill>
              <a:latin typeface="Times New Roman" panose="02020603050405020304" pitchFamily="18" charset="0"/>
              <a:cs typeface="Times New Roman" panose="02020603050405020304" pitchFamily="18" charset="0"/>
            </a:endParaRPr>
          </a:p>
          <a:p>
            <a:endParaRPr lang="zh-CN" altLang="en-US" dirty="0"/>
          </a:p>
        </p:txBody>
      </p:sp>
      <p:pic>
        <p:nvPicPr>
          <p:cNvPr id="6" name="图片 5" descr="C:\Users\lenovo\Documents\WeChat Files\wxid_ay5konuc3t1912\FileStorage\Temp\7846bbcda1bce6f20b606b476c6400c3"/>
          <p:cNvPicPr/>
          <p:nvPr/>
        </p:nvPicPr>
        <p:blipFill>
          <a:blip r:embed="rId2">
            <a:extLst>
              <a:ext uri="{28A0092B-C50C-407E-A947-70E740481C1C}">
                <a14:useLocalDpi xmlns:a14="http://schemas.microsoft.com/office/drawing/2010/main" val="0"/>
              </a:ext>
            </a:extLst>
          </a:blip>
          <a:srcRect/>
          <a:stretch>
            <a:fillRect/>
          </a:stretch>
        </p:blipFill>
        <p:spPr bwMode="auto">
          <a:xfrm>
            <a:off x="5823283" y="1776046"/>
            <a:ext cx="4891071" cy="3004501"/>
          </a:xfrm>
          <a:prstGeom prst="rect">
            <a:avLst/>
          </a:prstGeom>
          <a:noFill/>
          <a:ln>
            <a:noFill/>
          </a:ln>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283" y="4644188"/>
            <a:ext cx="2343152" cy="189014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7684" y="4644188"/>
            <a:ext cx="1903643" cy="189014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808" y="0"/>
            <a:ext cx="628650" cy="76200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6962327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89606" y="788750"/>
            <a:ext cx="8400229" cy="5693866"/>
          </a:xfrm>
          <a:prstGeom prst="rect">
            <a:avLst/>
          </a:prstGeom>
          <a:noFill/>
        </p:spPr>
        <p:txBody>
          <a:bodyPr wrap="square" rtlCol="0">
            <a:spAutoFit/>
          </a:bodyPr>
          <a:lstStyle/>
          <a:p>
            <a:r>
              <a:rPr lang="en-US" altLang="zh-CN" sz="2800" dirty="0">
                <a:latin typeface="华文中宋" panose="02010600040101010101" pitchFamily="2" charset="-122"/>
                <a:ea typeface="华文中宋" panose="02010600040101010101" pitchFamily="2" charset="-122"/>
              </a:rPr>
              <a:t>1961</a:t>
            </a:r>
            <a:r>
              <a:rPr lang="zh-CN" altLang="zh-CN" sz="2800" dirty="0">
                <a:latin typeface="华文中宋" panose="02010600040101010101" pitchFamily="2" charset="-122"/>
                <a:ea typeface="华文中宋" panose="02010600040101010101" pitchFamily="2" charset="-122"/>
              </a:rPr>
              <a:t>年，哈工大的电力专业教师和学生</a:t>
            </a:r>
            <a:r>
              <a:rPr lang="en-US" altLang="zh-CN" sz="2800" dirty="0">
                <a:latin typeface="华文中宋" panose="02010600040101010101" pitchFamily="2" charset="-122"/>
                <a:ea typeface="华文中宋" panose="02010600040101010101" pitchFamily="2" charset="-122"/>
              </a:rPr>
              <a:t>300</a:t>
            </a:r>
            <a:r>
              <a:rPr lang="zh-CN" altLang="zh-CN" sz="2800" dirty="0">
                <a:latin typeface="华文中宋" panose="02010600040101010101" pitchFamily="2" charset="-122"/>
                <a:ea typeface="华文中宋" panose="02010600040101010101" pitchFamily="2" charset="-122"/>
              </a:rPr>
              <a:t>余人迁到北京电力学院，后发展成今天的</a:t>
            </a:r>
            <a:r>
              <a:rPr lang="zh-CN" altLang="zh-CN" sz="2800" b="1" dirty="0">
                <a:latin typeface="华文中宋" panose="02010600040101010101" pitchFamily="2" charset="-122"/>
                <a:ea typeface="华文中宋" panose="02010600040101010101" pitchFamily="2" charset="-122"/>
              </a:rPr>
              <a:t>华北电力大学。</a:t>
            </a:r>
            <a:r>
              <a:rPr lang="en-US" altLang="zh-CN" sz="2800" dirty="0">
                <a:latin typeface="华文中宋" panose="02010600040101010101" pitchFamily="2" charset="-122"/>
                <a:ea typeface="华文中宋" panose="02010600040101010101" pitchFamily="2" charset="-122"/>
              </a:rPr>
              <a:t/>
            </a:r>
            <a:br>
              <a:rPr lang="en-US" altLang="zh-CN" sz="2800" dirty="0">
                <a:latin typeface="华文中宋" panose="02010600040101010101" pitchFamily="2" charset="-122"/>
                <a:ea typeface="华文中宋" panose="02010600040101010101" pitchFamily="2" charset="-122"/>
              </a:rPr>
            </a:br>
            <a:endParaRPr lang="en-US" altLang="zh-CN" sz="2800" dirty="0" smtClean="0">
              <a:latin typeface="华文中宋" panose="02010600040101010101" pitchFamily="2" charset="-122"/>
              <a:ea typeface="华文中宋" panose="02010600040101010101" pitchFamily="2" charset="-122"/>
            </a:endParaRPr>
          </a:p>
          <a:p>
            <a:r>
              <a:rPr lang="en-US" altLang="zh-CN" sz="2800" dirty="0" smtClean="0">
                <a:latin typeface="华文中宋" panose="02010600040101010101" pitchFamily="2" charset="-122"/>
                <a:ea typeface="华文中宋" panose="02010600040101010101" pitchFamily="2" charset="-122"/>
              </a:rPr>
              <a:t>1963</a:t>
            </a:r>
            <a:r>
              <a:rPr lang="zh-CN" altLang="zh-CN" sz="2800" dirty="0">
                <a:latin typeface="华文中宋" panose="02010600040101010101" pitchFamily="2" charset="-122"/>
                <a:ea typeface="华文中宋" panose="02010600040101010101" pitchFamily="2" charset="-122"/>
              </a:rPr>
              <a:t>年，哈</a:t>
            </a:r>
            <a:r>
              <a:rPr lang="zh-CN" altLang="zh-CN" sz="2800" dirty="0" smtClean="0">
                <a:latin typeface="华文中宋" panose="02010600040101010101" pitchFamily="2" charset="-122"/>
                <a:ea typeface="华文中宋" panose="02010600040101010101" pitchFamily="2" charset="-122"/>
              </a:rPr>
              <a:t>工大河川</a:t>
            </a:r>
            <a:r>
              <a:rPr lang="zh-CN" altLang="zh-CN" sz="2800" dirty="0">
                <a:latin typeface="华文中宋" panose="02010600040101010101" pitchFamily="2" charset="-122"/>
                <a:ea typeface="华文中宋" panose="02010600040101010101" pitchFamily="2" charset="-122"/>
              </a:rPr>
              <a:t>枢纽及水电站建筑专业，支援北京水利水电学院</a:t>
            </a:r>
            <a:r>
              <a:rPr lang="zh-CN" altLang="zh-CN" sz="2800" dirty="0" smtClean="0">
                <a:latin typeface="华文中宋" panose="02010600040101010101" pitchFamily="2" charset="-122"/>
                <a:ea typeface="华文中宋" panose="02010600040101010101" pitchFamily="2" charset="-122"/>
              </a:rPr>
              <a:t>，发展</a:t>
            </a:r>
            <a:r>
              <a:rPr lang="zh-CN" altLang="zh-CN" sz="2800" dirty="0">
                <a:latin typeface="华文中宋" panose="02010600040101010101" pitchFamily="2" charset="-122"/>
                <a:ea typeface="华文中宋" panose="02010600040101010101" pitchFamily="2" charset="-122"/>
              </a:rPr>
              <a:t>成今天的</a:t>
            </a:r>
            <a:r>
              <a:rPr lang="zh-CN" altLang="zh-CN" sz="2800" b="1" dirty="0">
                <a:latin typeface="华文中宋" panose="02010600040101010101" pitchFamily="2" charset="-122"/>
                <a:ea typeface="华文中宋" panose="02010600040101010101" pitchFamily="2" charset="-122"/>
              </a:rPr>
              <a:t>华北水利水电学院。</a:t>
            </a:r>
            <a:r>
              <a:rPr lang="en-US" altLang="zh-CN" sz="2800" dirty="0">
                <a:latin typeface="华文中宋" panose="02010600040101010101" pitchFamily="2" charset="-122"/>
                <a:ea typeface="华文中宋" panose="02010600040101010101" pitchFamily="2" charset="-122"/>
              </a:rPr>
              <a:t/>
            </a:r>
            <a:br>
              <a:rPr lang="en-US" altLang="zh-CN" sz="2800" dirty="0">
                <a:latin typeface="华文中宋" panose="02010600040101010101" pitchFamily="2" charset="-122"/>
                <a:ea typeface="华文中宋" panose="02010600040101010101" pitchFamily="2" charset="-122"/>
              </a:rPr>
            </a:br>
            <a:endParaRPr lang="en-US" altLang="zh-CN" sz="2800" dirty="0" smtClean="0">
              <a:latin typeface="华文中宋" panose="02010600040101010101" pitchFamily="2" charset="-122"/>
              <a:ea typeface="华文中宋" panose="02010600040101010101" pitchFamily="2" charset="-122"/>
            </a:endParaRPr>
          </a:p>
          <a:p>
            <a:r>
              <a:rPr lang="en-US" altLang="zh-CN" sz="2800" dirty="0" smtClean="0">
                <a:latin typeface="华文中宋" panose="02010600040101010101" pitchFamily="2" charset="-122"/>
                <a:ea typeface="华文中宋" panose="02010600040101010101" pitchFamily="2" charset="-122"/>
              </a:rPr>
              <a:t>1964</a:t>
            </a:r>
            <a:r>
              <a:rPr lang="zh-CN" altLang="zh-CN" sz="2800" dirty="0">
                <a:latin typeface="华文中宋" panose="02010600040101010101" pitchFamily="2" charset="-122"/>
                <a:ea typeface="华文中宋" panose="02010600040101010101" pitchFamily="2" charset="-122"/>
              </a:rPr>
              <a:t>年，哈工大的高电压技术和电厂化学专业整体迁到武汉水利学院，该院</a:t>
            </a:r>
            <a:r>
              <a:rPr lang="en-US" altLang="zh-CN" sz="2800" dirty="0">
                <a:latin typeface="华文中宋" panose="02010600040101010101" pitchFamily="2" charset="-122"/>
                <a:ea typeface="华文中宋" panose="02010600040101010101" pitchFamily="2" charset="-122"/>
              </a:rPr>
              <a:t>2000</a:t>
            </a:r>
            <a:r>
              <a:rPr lang="zh-CN" altLang="zh-CN" sz="2800" dirty="0">
                <a:latin typeface="华文中宋" panose="02010600040101010101" pitchFamily="2" charset="-122"/>
                <a:ea typeface="华文中宋" panose="02010600040101010101" pitchFamily="2" charset="-122"/>
              </a:rPr>
              <a:t>年并入</a:t>
            </a:r>
            <a:r>
              <a:rPr lang="zh-CN" altLang="zh-CN" sz="2800" b="1" dirty="0">
                <a:latin typeface="华文中宋" panose="02010600040101010101" pitchFamily="2" charset="-122"/>
                <a:ea typeface="华文中宋" panose="02010600040101010101" pitchFamily="2" charset="-122"/>
              </a:rPr>
              <a:t>武汉大学</a:t>
            </a:r>
            <a:r>
              <a:rPr lang="zh-CN" altLang="zh-CN" sz="2800" dirty="0">
                <a:latin typeface="华文中宋" panose="02010600040101010101" pitchFamily="2" charset="-122"/>
                <a:ea typeface="华文中宋" panose="02010600040101010101" pitchFamily="2" charset="-122"/>
              </a:rPr>
              <a:t>，成就了武汉大学的王牌专业</a:t>
            </a:r>
            <a:r>
              <a:rPr lang="en-US" altLang="zh-CN" sz="2800" dirty="0">
                <a:latin typeface="华文中宋" panose="02010600040101010101" pitchFamily="2" charset="-122"/>
                <a:ea typeface="华文中宋" panose="02010600040101010101" pitchFamily="2" charset="-122"/>
              </a:rPr>
              <a:t>——</a:t>
            </a:r>
            <a:r>
              <a:rPr lang="zh-CN" altLang="zh-CN" sz="2800" dirty="0">
                <a:latin typeface="华文中宋" panose="02010600040101010101" pitchFamily="2" charset="-122"/>
                <a:ea typeface="华文中宋" panose="02010600040101010101" pitchFamily="2" charset="-122"/>
              </a:rPr>
              <a:t>水利。</a:t>
            </a:r>
            <a:r>
              <a:rPr lang="en-US" altLang="zh-CN" sz="2800" dirty="0">
                <a:latin typeface="华文中宋" panose="02010600040101010101" pitchFamily="2" charset="-122"/>
                <a:ea typeface="华文中宋" panose="02010600040101010101" pitchFamily="2" charset="-122"/>
              </a:rPr>
              <a:t/>
            </a:r>
            <a:br>
              <a:rPr lang="en-US" altLang="zh-CN" sz="2800" dirty="0">
                <a:latin typeface="华文中宋" panose="02010600040101010101" pitchFamily="2" charset="-122"/>
                <a:ea typeface="华文中宋" panose="02010600040101010101" pitchFamily="2" charset="-122"/>
              </a:rPr>
            </a:br>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武汉</a:t>
            </a:r>
            <a:r>
              <a:rPr lang="zh-CN" altLang="zh-CN" sz="2800" dirty="0">
                <a:latin typeface="华文中宋" panose="02010600040101010101" pitchFamily="2" charset="-122"/>
                <a:ea typeface="华文中宋" panose="02010600040101010101" pitchFamily="2" charset="-122"/>
              </a:rPr>
              <a:t>大学和华北电力大学的王牌专业，之所以在各自领域里独领风骚，其原因就是继承了哈工大第六系的血统。</a:t>
            </a:r>
            <a:endParaRPr lang="zh-CN" altLang="en-US" sz="2800" dirty="0">
              <a:latin typeface="华文中宋" panose="02010600040101010101" pitchFamily="2" charset="-122"/>
              <a:ea typeface="华文中宋"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 y="0"/>
            <a:ext cx="628650" cy="7620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726" y="788750"/>
            <a:ext cx="1905000" cy="188595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726" y="2674700"/>
            <a:ext cx="1905000" cy="188595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3726" y="4560650"/>
            <a:ext cx="1905000" cy="189547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6881" y="6117496"/>
            <a:ext cx="3009900" cy="514350"/>
          </a:xfrm>
          <a:prstGeom prst="rect">
            <a:avLst/>
          </a:prstGeom>
        </p:spPr>
      </p:pic>
    </p:spTree>
    <p:extLst>
      <p:ext uri="{BB962C8B-B14F-4D97-AF65-F5344CB8AC3E}">
        <p14:creationId xmlns:p14="http://schemas.microsoft.com/office/powerpoint/2010/main" val="4204979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6367" y="619858"/>
            <a:ext cx="7664723" cy="5693866"/>
          </a:xfrm>
          <a:prstGeom prst="rect">
            <a:avLst/>
          </a:prstGeom>
          <a:noFill/>
        </p:spPr>
        <p:txBody>
          <a:bodyPr wrap="square" rtlCol="0">
            <a:spAutoFit/>
          </a:bodyPr>
          <a:lstStyle/>
          <a:p>
            <a:r>
              <a:rPr lang="zh-CN" altLang="zh-CN" sz="2800" dirty="0">
                <a:latin typeface="华文中宋" panose="02010600040101010101" pitchFamily="2" charset="-122"/>
                <a:ea typeface="华文中宋" panose="02010600040101010101" pitchFamily="2" charset="-122"/>
              </a:rPr>
              <a:t>今天的</a:t>
            </a:r>
            <a:r>
              <a:rPr lang="zh-CN" altLang="zh-CN" sz="2800" b="1" dirty="0">
                <a:latin typeface="华文中宋" panose="02010600040101010101" pitchFamily="2" charset="-122"/>
                <a:ea typeface="华文中宋" panose="02010600040101010101" pitchFamily="2" charset="-122"/>
              </a:rPr>
              <a:t>兰州理工大学</a:t>
            </a:r>
            <a:r>
              <a:rPr lang="zh-CN" altLang="zh-CN" sz="2800" dirty="0">
                <a:latin typeface="华文中宋" panose="02010600040101010101" pitchFamily="2" charset="-122"/>
                <a:ea typeface="华文中宋" panose="02010600040101010101" pitchFamily="2" charset="-122"/>
              </a:rPr>
              <a:t>，其机械设计</a:t>
            </a:r>
            <a:r>
              <a:rPr lang="zh-CN" altLang="zh-CN" sz="2800" dirty="0" smtClean="0">
                <a:latin typeface="华文中宋" panose="02010600040101010101" pitchFamily="2" charset="-122"/>
                <a:ea typeface="华文中宋" panose="02010600040101010101" pitchFamily="2" charset="-122"/>
              </a:rPr>
              <a:t>制造及其</a:t>
            </a:r>
            <a:r>
              <a:rPr lang="zh-CN" altLang="zh-CN" sz="2800" dirty="0">
                <a:latin typeface="华文中宋" panose="02010600040101010101" pitchFamily="2" charset="-122"/>
                <a:ea typeface="华文中宋" panose="02010600040101010101" pitchFamily="2" charset="-122"/>
              </a:rPr>
              <a:t>自动化专业，是国家级特色专业。这是</a:t>
            </a:r>
            <a:r>
              <a:rPr lang="en-US" altLang="zh-CN" sz="2800" dirty="0">
                <a:latin typeface="华文中宋" panose="02010600040101010101" pitchFamily="2" charset="-122"/>
                <a:ea typeface="华文中宋" panose="02010600040101010101" pitchFamily="2" charset="-122"/>
              </a:rPr>
              <a:t>1965</a:t>
            </a:r>
            <a:r>
              <a:rPr lang="zh-CN" altLang="zh-CN" sz="2800" dirty="0">
                <a:latin typeface="华文中宋" panose="02010600040101010101" pitchFamily="2" charset="-122"/>
                <a:ea typeface="华文中宋" panose="02010600040101010101" pitchFamily="2" charset="-122"/>
              </a:rPr>
              <a:t>年哈工大的机械专业整体迁入甘肃的果实。</a:t>
            </a:r>
            <a:r>
              <a:rPr lang="en-US" altLang="zh-CN" sz="2800" dirty="0">
                <a:latin typeface="华文中宋" panose="02010600040101010101" pitchFamily="2" charset="-122"/>
                <a:ea typeface="华文中宋" panose="02010600040101010101" pitchFamily="2" charset="-122"/>
              </a:rPr>
              <a:t/>
            </a:r>
            <a:br>
              <a:rPr lang="en-US" altLang="zh-CN" sz="2800" dirty="0">
                <a:latin typeface="华文中宋" panose="02010600040101010101" pitchFamily="2" charset="-122"/>
                <a:ea typeface="华文中宋" panose="02010600040101010101" pitchFamily="2" charset="-122"/>
              </a:rPr>
            </a:br>
            <a:endParaRPr lang="en-US" altLang="zh-CN" sz="2800" dirty="0" smtClean="0">
              <a:latin typeface="华文中宋" panose="02010600040101010101" pitchFamily="2" charset="-122"/>
              <a:ea typeface="华文中宋" panose="02010600040101010101" pitchFamily="2" charset="-122"/>
            </a:endParaRPr>
          </a:p>
          <a:p>
            <a:endParaRPr lang="en-US" altLang="zh-CN" sz="2800" dirty="0" smtClean="0">
              <a:latin typeface="华文中宋" panose="02010600040101010101" pitchFamily="2" charset="-122"/>
              <a:ea typeface="华文中宋" panose="02010600040101010101" pitchFamily="2" charset="-122"/>
            </a:endParaRPr>
          </a:p>
          <a:p>
            <a:r>
              <a:rPr lang="zh-CN" altLang="zh-CN" sz="2800" dirty="0" smtClean="0">
                <a:latin typeface="华文中宋" panose="02010600040101010101" pitchFamily="2" charset="-122"/>
                <a:ea typeface="华文中宋" panose="02010600040101010101" pitchFamily="2" charset="-122"/>
              </a:rPr>
              <a:t>今天</a:t>
            </a:r>
            <a:r>
              <a:rPr lang="zh-CN" altLang="zh-CN" sz="2800" dirty="0">
                <a:latin typeface="华文中宋" panose="02010600040101010101" pitchFamily="2" charset="-122"/>
                <a:ea typeface="华文中宋" panose="02010600040101010101" pitchFamily="2" charset="-122"/>
              </a:rPr>
              <a:t>的</a:t>
            </a:r>
            <a:r>
              <a:rPr lang="zh-CN" altLang="zh-CN" sz="2800" b="1" dirty="0">
                <a:latin typeface="华文中宋" panose="02010600040101010101" pitchFamily="2" charset="-122"/>
                <a:ea typeface="华文中宋" panose="02010600040101010101" pitchFamily="2" charset="-122"/>
              </a:rPr>
              <a:t>大连理工大学</a:t>
            </a:r>
            <a:r>
              <a:rPr lang="zh-CN" altLang="zh-CN" sz="2800" dirty="0">
                <a:latin typeface="华文中宋" panose="02010600040101010101" pitchFamily="2" charset="-122"/>
                <a:ea typeface="华文中宋" panose="02010600040101010101" pitchFamily="2" charset="-122"/>
              </a:rPr>
              <a:t>的</a:t>
            </a:r>
            <a:r>
              <a:rPr lang="zh-CN" altLang="zh-CN" sz="2800" dirty="0" smtClean="0">
                <a:latin typeface="华文中宋" panose="02010600040101010101" pitchFamily="2" charset="-122"/>
                <a:ea typeface="华文中宋" panose="02010600040101010101" pitchFamily="2" charset="-122"/>
              </a:rPr>
              <a:t>化工</a:t>
            </a:r>
            <a:r>
              <a:rPr lang="zh-CN" altLang="en-US" sz="2800" dirty="0" smtClean="0">
                <a:latin typeface="华文中宋" panose="02010600040101010101" pitchFamily="2" charset="-122"/>
                <a:ea typeface="华文中宋" panose="02010600040101010101" pitchFamily="2" charset="-122"/>
              </a:rPr>
              <a:t>学院</a:t>
            </a:r>
            <a:r>
              <a:rPr lang="zh-CN" altLang="zh-CN" sz="2800" dirty="0" smtClean="0">
                <a:latin typeface="华文中宋" panose="02010600040101010101" pitchFamily="2" charset="-122"/>
                <a:ea typeface="华文中宋" panose="02010600040101010101" pitchFamily="2" charset="-122"/>
              </a:rPr>
              <a:t>，</a:t>
            </a:r>
            <a:r>
              <a:rPr lang="zh-CN" altLang="zh-CN" sz="2800" dirty="0">
                <a:latin typeface="华文中宋" panose="02010600040101010101" pitchFamily="2" charset="-122"/>
                <a:ea typeface="华文中宋" panose="02010600040101010101" pitchFamily="2" charset="-122"/>
              </a:rPr>
              <a:t>就是当年哈工大的化工系与原大连大学、东北工学院合并成的。</a:t>
            </a:r>
            <a:r>
              <a:rPr lang="en-US" altLang="zh-CN" sz="2800" dirty="0">
                <a:latin typeface="华文中宋" panose="02010600040101010101" pitchFamily="2" charset="-122"/>
                <a:ea typeface="华文中宋" panose="02010600040101010101" pitchFamily="2" charset="-122"/>
              </a:rPr>
              <a:t/>
            </a:r>
            <a:br>
              <a:rPr lang="en-US" altLang="zh-CN" sz="2800" dirty="0">
                <a:latin typeface="华文中宋" panose="02010600040101010101" pitchFamily="2" charset="-122"/>
                <a:ea typeface="华文中宋" panose="02010600040101010101" pitchFamily="2" charset="-122"/>
              </a:rPr>
            </a:br>
            <a:endParaRPr lang="en-US" altLang="zh-CN" sz="2800" dirty="0" smtClean="0">
              <a:latin typeface="华文中宋" panose="02010600040101010101" pitchFamily="2" charset="-122"/>
              <a:ea typeface="华文中宋" panose="02010600040101010101" pitchFamily="2" charset="-122"/>
            </a:endParaRPr>
          </a:p>
          <a:p>
            <a:endParaRPr lang="en-US" altLang="zh-CN" sz="2800" b="1" dirty="0" smtClean="0">
              <a:latin typeface="华文中宋" panose="02010600040101010101" pitchFamily="2" charset="-122"/>
              <a:ea typeface="华文中宋" panose="02010600040101010101" pitchFamily="2" charset="-122"/>
            </a:endParaRPr>
          </a:p>
          <a:p>
            <a:r>
              <a:rPr lang="zh-CN" altLang="zh-CN" sz="2800" b="1" dirty="0" smtClean="0">
                <a:latin typeface="华文中宋" panose="02010600040101010101" pitchFamily="2" charset="-122"/>
                <a:ea typeface="华文中宋" panose="02010600040101010101" pitchFamily="2" charset="-122"/>
              </a:rPr>
              <a:t>东北大学</a:t>
            </a:r>
            <a:r>
              <a:rPr lang="zh-CN" altLang="zh-CN" sz="2800" dirty="0">
                <a:latin typeface="华文中宋" panose="02010600040101010101" pitchFamily="2" charset="-122"/>
                <a:ea typeface="华文中宋" panose="02010600040101010101" pitchFamily="2" charset="-122"/>
              </a:rPr>
              <a:t>的钢铁和有色金属冶炼专业全国闻名，这是</a:t>
            </a:r>
            <a:r>
              <a:rPr lang="en-US" altLang="zh-CN" sz="2800" dirty="0">
                <a:latin typeface="华文中宋" panose="02010600040101010101" pitchFamily="2" charset="-122"/>
                <a:ea typeface="华文中宋" panose="02010600040101010101" pitchFamily="2" charset="-122"/>
              </a:rPr>
              <a:t>1952</a:t>
            </a:r>
            <a:r>
              <a:rPr lang="zh-CN" altLang="zh-CN" sz="2800" dirty="0">
                <a:latin typeface="华文中宋" panose="02010600040101010101" pitchFamily="2" charset="-122"/>
                <a:ea typeface="华文中宋" panose="02010600040101010101" pitchFamily="2" charset="-122"/>
              </a:rPr>
              <a:t>年哈工大矿山系的矿区</a:t>
            </a:r>
            <a:r>
              <a:rPr lang="zh-CN" altLang="zh-CN" sz="2800" dirty="0" smtClean="0">
                <a:latin typeface="华文中宋" panose="02010600040101010101" pitchFamily="2" charset="-122"/>
                <a:ea typeface="华文中宋" panose="02010600040101010101" pitchFamily="2" charset="-122"/>
              </a:rPr>
              <a:t>开采</a:t>
            </a:r>
            <a:r>
              <a:rPr lang="zh-CN" altLang="en-US" sz="2800" dirty="0" smtClean="0">
                <a:latin typeface="华文中宋" panose="02010600040101010101" pitchFamily="2" charset="-122"/>
                <a:ea typeface="华文中宋" panose="02010600040101010101" pitchFamily="2" charset="-122"/>
              </a:rPr>
              <a:t>专</a:t>
            </a:r>
            <a:r>
              <a:rPr lang="zh-CN" altLang="zh-CN" sz="2800" dirty="0" smtClean="0">
                <a:latin typeface="华文中宋" panose="02010600040101010101" pitchFamily="2" charset="-122"/>
                <a:ea typeface="华文中宋" panose="02010600040101010101" pitchFamily="2" charset="-122"/>
              </a:rPr>
              <a:t>业</a:t>
            </a:r>
            <a:r>
              <a:rPr lang="zh-CN" altLang="zh-CN" sz="2800" dirty="0">
                <a:latin typeface="华文中宋" panose="02010600040101010101" pitchFamily="2" charset="-122"/>
                <a:ea typeface="华文中宋" panose="02010600040101010101" pitchFamily="2" charset="-122"/>
              </a:rPr>
              <a:t>被并入的。</a:t>
            </a:r>
          </a:p>
          <a:p>
            <a:endParaRPr lang="zh-CN" altLang="en-US" sz="2800" dirty="0">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654" y="0"/>
            <a:ext cx="628650" cy="7620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3694" y="619858"/>
            <a:ext cx="1905266" cy="190526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0014" y="2524510"/>
            <a:ext cx="1908945" cy="190894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0013" y="4429776"/>
            <a:ext cx="1908946" cy="1928228"/>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652" y="5969714"/>
            <a:ext cx="3009900" cy="514350"/>
          </a:xfrm>
          <a:prstGeom prst="rect">
            <a:avLst/>
          </a:prstGeom>
        </p:spPr>
      </p:pic>
    </p:spTree>
    <p:extLst>
      <p:ext uri="{BB962C8B-B14F-4D97-AF65-F5344CB8AC3E}">
        <p14:creationId xmlns:p14="http://schemas.microsoft.com/office/powerpoint/2010/main" val="1467712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98251" y="762000"/>
            <a:ext cx="7783824" cy="5016758"/>
          </a:xfrm>
          <a:prstGeom prst="rect">
            <a:avLst/>
          </a:prstGeom>
          <a:noFill/>
        </p:spPr>
        <p:txBody>
          <a:bodyPr wrap="square" rtlCol="0">
            <a:spAutoFit/>
          </a:bodyPr>
          <a:lstStyle/>
          <a:p>
            <a:r>
              <a:rPr lang="zh-CN" altLang="zh-CN" sz="3200" dirty="0">
                <a:latin typeface="华文中宋" panose="02010600040101010101" pitchFamily="2" charset="-122"/>
                <a:ea typeface="华文中宋" panose="02010600040101010101" pitchFamily="2" charset="-122"/>
              </a:rPr>
              <a:t>今天的燕山大学就是当初哈工大的机械系发展而来的。</a:t>
            </a:r>
            <a:r>
              <a:rPr lang="en-US" altLang="zh-CN" sz="3200" dirty="0">
                <a:latin typeface="华文中宋" panose="02010600040101010101" pitchFamily="2" charset="-122"/>
                <a:ea typeface="华文中宋" panose="02010600040101010101" pitchFamily="2" charset="-122"/>
              </a:rPr>
              <a:t/>
            </a:r>
            <a:br>
              <a:rPr lang="en-US" altLang="zh-CN" sz="3200" dirty="0">
                <a:latin typeface="华文中宋" panose="02010600040101010101" pitchFamily="2" charset="-122"/>
                <a:ea typeface="华文中宋" panose="02010600040101010101" pitchFamily="2" charset="-122"/>
              </a:rPr>
            </a:br>
            <a:endParaRPr lang="en-US" altLang="zh-CN" sz="3200" dirty="0" smtClean="0">
              <a:latin typeface="华文中宋" panose="02010600040101010101" pitchFamily="2" charset="-122"/>
              <a:ea typeface="华文中宋"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今天</a:t>
            </a:r>
            <a:r>
              <a:rPr lang="zh-CN" altLang="zh-CN" sz="3200" dirty="0">
                <a:latin typeface="华文中宋" panose="02010600040101010101" pitchFamily="2" charset="-122"/>
                <a:ea typeface="华文中宋" panose="02010600040101010101" pitchFamily="2" charset="-122"/>
              </a:rPr>
              <a:t>的齐齐哈尔大学前身就是当初哈工大的化工系。</a:t>
            </a:r>
            <a:r>
              <a:rPr lang="en-US" altLang="zh-CN" sz="3200" dirty="0">
                <a:latin typeface="华文中宋" panose="02010600040101010101" pitchFamily="2" charset="-122"/>
                <a:ea typeface="华文中宋" panose="02010600040101010101" pitchFamily="2" charset="-122"/>
              </a:rPr>
              <a:t/>
            </a:r>
            <a:br>
              <a:rPr lang="en-US" altLang="zh-CN" sz="3200" dirty="0">
                <a:latin typeface="华文中宋" panose="02010600040101010101" pitchFamily="2" charset="-122"/>
                <a:ea typeface="华文中宋" panose="02010600040101010101" pitchFamily="2" charset="-122"/>
              </a:rPr>
            </a:br>
            <a:endParaRPr lang="en-US" altLang="zh-CN" sz="3200" dirty="0" smtClean="0">
              <a:latin typeface="华文中宋" panose="02010600040101010101" pitchFamily="2" charset="-122"/>
              <a:ea typeface="华文中宋"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中国</a:t>
            </a:r>
            <a:r>
              <a:rPr lang="zh-CN" altLang="zh-CN" sz="3200" dirty="0">
                <a:latin typeface="华文中宋" panose="02010600040101010101" pitchFamily="2" charset="-122"/>
                <a:ea typeface="华文中宋" panose="02010600040101010101" pitchFamily="2" charset="-122"/>
              </a:rPr>
              <a:t>有</a:t>
            </a:r>
            <a:r>
              <a:rPr lang="en-US" altLang="zh-CN" sz="3200" dirty="0">
                <a:latin typeface="华文中宋" panose="02010600040101010101" pitchFamily="2" charset="-122"/>
                <a:ea typeface="华文中宋" panose="02010600040101010101" pitchFamily="2" charset="-122"/>
              </a:rPr>
              <a:t>30</a:t>
            </a:r>
            <a:r>
              <a:rPr lang="zh-CN" altLang="zh-CN" sz="3200" dirty="0">
                <a:latin typeface="华文中宋" panose="02010600040101010101" pitchFamily="2" charset="-122"/>
                <a:ea typeface="华文中宋" panose="02010600040101010101" pitchFamily="2" charset="-122"/>
              </a:rPr>
              <a:t>所左右的院校都有哈工大的血脉。</a:t>
            </a:r>
            <a:r>
              <a:rPr lang="en-US" altLang="zh-CN" sz="3200" dirty="0">
                <a:latin typeface="华文中宋" panose="02010600040101010101" pitchFamily="2" charset="-122"/>
                <a:ea typeface="华文中宋" panose="02010600040101010101" pitchFamily="2" charset="-122"/>
              </a:rPr>
              <a:t/>
            </a:r>
            <a:br>
              <a:rPr lang="en-US" altLang="zh-CN" sz="3200" dirty="0">
                <a:latin typeface="华文中宋" panose="02010600040101010101" pitchFamily="2" charset="-122"/>
                <a:ea typeface="华文中宋" panose="02010600040101010101" pitchFamily="2" charset="-122"/>
              </a:rPr>
            </a:br>
            <a:endParaRPr lang="en-US" altLang="zh-CN" sz="3200" dirty="0" smtClean="0">
              <a:latin typeface="华文中宋" panose="02010600040101010101" pitchFamily="2" charset="-122"/>
              <a:ea typeface="华文中宋" panose="02010600040101010101" pitchFamily="2" charset="-122"/>
            </a:endParaRPr>
          </a:p>
          <a:p>
            <a:r>
              <a:rPr lang="en-US" altLang="zh-CN" sz="3200" dirty="0" smtClean="0">
                <a:latin typeface="华文中宋" panose="02010600040101010101" pitchFamily="2" charset="-122"/>
                <a:ea typeface="华文中宋" panose="02010600040101010101" pitchFamily="2" charset="-122"/>
              </a:rPr>
              <a:t>      </a:t>
            </a:r>
            <a:r>
              <a:rPr lang="zh-CN" altLang="zh-CN" sz="3200" dirty="0" smtClean="0">
                <a:latin typeface="华文中宋" panose="02010600040101010101" pitchFamily="2" charset="-122"/>
                <a:ea typeface="华文中宋" panose="02010600040101010101" pitchFamily="2" charset="-122"/>
              </a:rPr>
              <a:t>上世纪</a:t>
            </a:r>
            <a:r>
              <a:rPr lang="zh-CN" altLang="en-US" sz="3200" dirty="0" smtClean="0">
                <a:latin typeface="华文中宋" panose="02010600040101010101" pitchFamily="2" charset="-122"/>
                <a:ea typeface="华文中宋" panose="02010600040101010101" pitchFamily="2" charset="-122"/>
              </a:rPr>
              <a:t>五、六十</a:t>
            </a:r>
            <a:r>
              <a:rPr lang="zh-CN" altLang="zh-CN" sz="3200" dirty="0" smtClean="0">
                <a:latin typeface="华文中宋" panose="02010600040101010101" pitchFamily="2" charset="-122"/>
                <a:ea typeface="华文中宋" panose="02010600040101010101" pitchFamily="2" charset="-122"/>
              </a:rPr>
              <a:t>年代</a:t>
            </a:r>
            <a:r>
              <a:rPr lang="zh-CN" altLang="zh-CN" sz="3200" dirty="0" smtClean="0">
                <a:latin typeface="华文中宋" panose="02010600040101010101" pitchFamily="2" charset="-122"/>
                <a:ea typeface="华文中宋" panose="02010600040101010101" pitchFamily="2" charset="-122"/>
              </a:rPr>
              <a:t>，</a:t>
            </a:r>
            <a:r>
              <a:rPr lang="zh-CN" altLang="zh-CN" sz="3200" dirty="0">
                <a:latin typeface="华文中宋" panose="02010600040101010101" pitchFamily="2" charset="-122"/>
                <a:ea typeface="华文中宋" panose="02010600040101010101" pitchFamily="2" charset="-122"/>
              </a:rPr>
              <a:t>曾有</a:t>
            </a:r>
            <a:r>
              <a:rPr lang="en-US" altLang="zh-CN" sz="3200" b="1" dirty="0">
                <a:latin typeface="华文中宋" panose="02010600040101010101" pitchFamily="2" charset="-122"/>
                <a:ea typeface="华文中宋" panose="02010600040101010101" pitchFamily="2" charset="-122"/>
              </a:rPr>
              <a:t>“</a:t>
            </a:r>
            <a:r>
              <a:rPr lang="zh-CN" altLang="zh-CN" sz="3200" b="1" dirty="0">
                <a:latin typeface="华文中宋" panose="02010600040101010101" pitchFamily="2" charset="-122"/>
                <a:ea typeface="华文中宋" panose="02010600040101010101" pitchFamily="2" charset="-122"/>
              </a:rPr>
              <a:t>南交大，北清华，最先进的是哈工大</a:t>
            </a:r>
            <a:r>
              <a:rPr lang="en-US" altLang="zh-CN" sz="3200" b="1" dirty="0">
                <a:latin typeface="华文中宋" panose="02010600040101010101" pitchFamily="2" charset="-122"/>
                <a:ea typeface="华文中宋" panose="02010600040101010101" pitchFamily="2" charset="-122"/>
              </a:rPr>
              <a:t>”</a:t>
            </a:r>
            <a:r>
              <a:rPr lang="zh-CN" altLang="zh-CN" sz="3200" b="1" dirty="0">
                <a:latin typeface="华文中宋" panose="02010600040101010101" pitchFamily="2" charset="-122"/>
                <a:ea typeface="华文中宋" panose="02010600040101010101" pitchFamily="2" charset="-122"/>
              </a:rPr>
              <a:t>的说法。</a:t>
            </a:r>
            <a:endParaRPr lang="zh-CN" altLang="en-US" sz="3200" dirty="0">
              <a:latin typeface="华文中宋" panose="02010600040101010101" pitchFamily="2" charset="-122"/>
              <a:ea typeface="华文中宋"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48" y="0"/>
            <a:ext cx="628650" cy="7620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6437" y="762000"/>
            <a:ext cx="1930400" cy="1930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2075" y="2855309"/>
            <a:ext cx="1904762" cy="190476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689362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txBox="1">
            <a:spLocks noChangeArrowheads="1"/>
          </p:cNvSpPr>
          <p:nvPr/>
        </p:nvSpPr>
        <p:spPr>
          <a:xfrm>
            <a:off x="5017168" y="5435016"/>
            <a:ext cx="4097087" cy="854075"/>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endParaRPr lang="zh-CN" altLang="en-US" b="1" dirty="0" smtClean="0">
              <a:ea typeface="楷体_GB2312" pitchFamily="49" charset="-122"/>
            </a:endParaRPr>
          </a:p>
        </p:txBody>
      </p:sp>
      <p:sp>
        <p:nvSpPr>
          <p:cNvPr id="5" name="页脚占位符 4"/>
          <p:cNvSpPr>
            <a:spLocks noGrp="1"/>
          </p:cNvSpPr>
          <p:nvPr>
            <p:ph type="ftr" sz="quarter" idx="11"/>
          </p:nvPr>
        </p:nvSpPr>
        <p:spPr>
          <a:xfrm>
            <a:off x="5811252" y="6372393"/>
            <a:ext cx="2895600" cy="365125"/>
          </a:xfrm>
        </p:spPr>
        <p:txBody>
          <a:bodyPr/>
          <a:lstStyle/>
          <a:p>
            <a:r>
              <a:rPr lang="zh-CN" altLang="en-US" dirty="0" smtClean="0"/>
              <a:t>哈工大（深圳）</a:t>
            </a:r>
            <a:r>
              <a:rPr lang="en-US" altLang="zh-CN" dirty="0" smtClean="0"/>
              <a:t>2020</a:t>
            </a:r>
            <a:endParaRPr lang="zh-CN" altLang="en-US" dirty="0"/>
          </a:p>
        </p:txBody>
      </p:sp>
      <p:sp>
        <p:nvSpPr>
          <p:cNvPr id="4"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6" name="矩形 5"/>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二、大国重器</a:t>
            </a:r>
            <a:endParaRPr lang="zh-CN" altLang="en-US" sz="3200" dirty="0">
              <a:solidFill>
                <a:schemeClr val="bg1"/>
              </a:solidFill>
              <a:ea typeface="黑体" pitchFamily="2" charset="-122"/>
            </a:endParaRPr>
          </a:p>
        </p:txBody>
      </p:sp>
      <p:sp>
        <p:nvSpPr>
          <p:cNvPr id="8" name="TextBox 7"/>
          <p:cNvSpPr txBox="1"/>
          <p:nvPr/>
        </p:nvSpPr>
        <p:spPr>
          <a:xfrm>
            <a:off x="1017593" y="1554105"/>
            <a:ext cx="10356260" cy="5078313"/>
          </a:xfrm>
          <a:prstGeom prst="rect">
            <a:avLst/>
          </a:prstGeom>
          <a:noFill/>
        </p:spPr>
        <p:txBody>
          <a:bodyPr wrap="square" rtlCol="0">
            <a:spAutoFit/>
          </a:bodyPr>
          <a:lstStyle/>
          <a:p>
            <a:r>
              <a:rPr lang="zh-CN" altLang="en-US" sz="36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（三）对中国现代工业化的贡献</a:t>
            </a:r>
            <a:endParaRPr lang="en-US" altLang="zh-CN" sz="36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r>
              <a:rPr lang="zh-CN" altLang="en-US" sz="3200" dirty="0" smtClean="0">
                <a:latin typeface="华文楷体" panose="02010600040101010101" pitchFamily="2" charset="-122"/>
                <a:ea typeface="华文楷体" panose="02010600040101010101" pitchFamily="2" charset="-122"/>
              </a:rPr>
              <a:t>        新中国</a:t>
            </a:r>
            <a:r>
              <a:rPr lang="zh-CN" altLang="en-US" sz="3200" dirty="0">
                <a:latin typeface="华文楷体" panose="02010600040101010101" pitchFamily="2" charset="-122"/>
                <a:ea typeface="华文楷体" panose="02010600040101010101" pitchFamily="2" charset="-122"/>
              </a:rPr>
              <a:t>成立之初，百业待兴。刚刚回到新中国怀抱的哈工大，承担着推动我国旧教育体制改革、实现社会主义工业化的历史重任。哈工大充分发挥自身的科技、人才和资源优势，不断调整学科专业方向，扩大院系与专业规模，在推动区域经济和国家工业体系完善中实现自身发展壮大，极大地满足了新中国工业发展的迫切需要</a:t>
            </a:r>
            <a:r>
              <a:rPr lang="zh-CN" altLang="en-US"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r>
              <a:rPr lang="en-US" altLang="zh-CN" sz="3200" dirty="0" smtClean="0">
                <a:latin typeface="华文楷体" panose="02010600040101010101" pitchFamily="2" charset="-122"/>
                <a:ea typeface="华文楷体" panose="02010600040101010101" pitchFamily="2" charset="-122"/>
              </a:rPr>
              <a:t>       20</a:t>
            </a:r>
            <a:r>
              <a:rPr lang="zh-CN" altLang="en-US" sz="3200" dirty="0">
                <a:latin typeface="华文楷体" panose="02010600040101010101" pitchFamily="2" charset="-122"/>
                <a:ea typeface="华文楷体" panose="02010600040101010101" pitchFamily="2" charset="-122"/>
              </a:rPr>
              <a:t>世纪</a:t>
            </a:r>
            <a:r>
              <a:rPr lang="en-US" altLang="zh-CN" sz="3200" dirty="0">
                <a:latin typeface="华文楷体" panose="02010600040101010101" pitchFamily="2" charset="-122"/>
                <a:ea typeface="华文楷体" panose="02010600040101010101" pitchFamily="2" charset="-122"/>
              </a:rPr>
              <a:t>60</a:t>
            </a:r>
            <a:r>
              <a:rPr lang="zh-CN" altLang="en-US" sz="3200" dirty="0">
                <a:latin typeface="华文楷体" panose="02010600040101010101" pitchFamily="2" charset="-122"/>
                <a:ea typeface="华文楷体" panose="02010600040101010101" pitchFamily="2" charset="-122"/>
              </a:rPr>
              <a:t>年代，哈工大先后与</a:t>
            </a:r>
            <a:r>
              <a:rPr lang="en-US" altLang="zh-CN" sz="3200" dirty="0">
                <a:latin typeface="华文楷体" panose="02010600040101010101" pitchFamily="2" charset="-122"/>
                <a:ea typeface="华文楷体" panose="02010600040101010101" pitchFamily="2" charset="-122"/>
              </a:rPr>
              <a:t>107</a:t>
            </a:r>
            <a:r>
              <a:rPr lang="zh-CN" altLang="en-US" sz="3200" dirty="0">
                <a:latin typeface="华文楷体" panose="02010600040101010101" pitchFamily="2" charset="-122"/>
                <a:ea typeface="华文楷体" panose="02010600040101010101" pitchFamily="2" charset="-122"/>
              </a:rPr>
              <a:t>个工厂协作完成了</a:t>
            </a:r>
            <a:r>
              <a:rPr lang="en-US" altLang="zh-CN" sz="3200" dirty="0">
                <a:latin typeface="华文楷体" panose="02010600040101010101" pitchFamily="2" charset="-122"/>
                <a:ea typeface="华文楷体" panose="02010600040101010101" pitchFamily="2" charset="-122"/>
              </a:rPr>
              <a:t>460</a:t>
            </a:r>
            <a:r>
              <a:rPr lang="zh-CN" altLang="en-US" sz="3200" dirty="0">
                <a:latin typeface="华文楷体" panose="02010600040101010101" pitchFamily="2" charset="-122"/>
                <a:ea typeface="华文楷体" panose="02010600040101010101" pitchFamily="2" charset="-122"/>
              </a:rPr>
              <a:t>多个机械化自动化项目，被时任哈尔滨市委书记任仲夷</a:t>
            </a:r>
            <a:r>
              <a:rPr lang="zh-CN" altLang="en-US" sz="3200" dirty="0" smtClean="0">
                <a:latin typeface="华文楷体" panose="02010600040101010101" pitchFamily="2" charset="-122"/>
                <a:ea typeface="华文楷体" panose="02010600040101010101" pitchFamily="2" charset="-122"/>
              </a:rPr>
              <a:t>赞誉说：“</a:t>
            </a:r>
            <a:r>
              <a:rPr lang="zh-CN" altLang="en-US" sz="3200" dirty="0">
                <a:latin typeface="华文楷体" panose="02010600040101010101" pitchFamily="2" charset="-122"/>
                <a:ea typeface="华文楷体" panose="02010600040101010101" pitchFamily="2" charset="-122"/>
              </a:rPr>
              <a:t>厂校协作红旗飘，满城都说工大好”。</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0"/>
            <a:ext cx="628650" cy="762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699582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584450" y="1852696"/>
            <a:ext cx="7848600" cy="387032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20000"/>
              </a:lnSpc>
              <a:buFont typeface="Wingdings" panose="05000000000000000000" pitchFamily="2" charset="2"/>
              <a:buNone/>
            </a:pPr>
            <a:endParaRPr lang="zh-CN" altLang="en-US" sz="2400" b="1" dirty="0" smtClean="0">
              <a:solidFill>
                <a:srgbClr val="FE102C"/>
              </a:solidFill>
              <a:latin typeface="宋体" panose="02010600030101010101" pitchFamily="2" charset="-122"/>
            </a:endParaRPr>
          </a:p>
        </p:txBody>
      </p:sp>
      <p:sp>
        <p:nvSpPr>
          <p:cNvPr id="9"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10" name="矩形 9"/>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二、大国重器</a:t>
            </a:r>
            <a:endParaRPr lang="zh-CN" altLang="en-US" sz="3200" dirty="0">
              <a:solidFill>
                <a:schemeClr val="bg1"/>
              </a:solidFill>
              <a:ea typeface="黑体" pitchFamily="2" charset="-122"/>
            </a:endParaRPr>
          </a:p>
        </p:txBody>
      </p:sp>
      <p:sp>
        <p:nvSpPr>
          <p:cNvPr id="12" name="TextBox 11"/>
          <p:cNvSpPr txBox="1"/>
          <p:nvPr/>
        </p:nvSpPr>
        <p:spPr>
          <a:xfrm>
            <a:off x="824471" y="1554105"/>
            <a:ext cx="10779369" cy="4647426"/>
          </a:xfrm>
          <a:prstGeom prst="rect">
            <a:avLst/>
          </a:prstGeom>
          <a:noFill/>
        </p:spPr>
        <p:txBody>
          <a:bodyPr wrap="square" rtlCol="0">
            <a:spAutoFit/>
          </a:bodyPr>
          <a:lstStyle/>
          <a:p>
            <a:r>
              <a:rPr lang="zh-CN" altLang="en-US" sz="36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（四）对中国航天事业的贡献</a:t>
            </a:r>
            <a:endParaRPr lang="en-US" altLang="zh-CN" sz="36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r>
              <a:rPr lang="en-US" altLang="zh-CN" sz="2800" dirty="0" smtClean="0">
                <a:latin typeface="华文楷体" panose="02010600040101010101" pitchFamily="2" charset="-122"/>
                <a:ea typeface="华文楷体" panose="02010600040101010101" pitchFamily="2" charset="-122"/>
              </a:rPr>
              <a:t>        </a:t>
            </a:r>
            <a:r>
              <a:rPr lang="zh-CN" altLang="zh-CN" sz="2800" dirty="0" smtClean="0">
                <a:latin typeface="华文楷体" panose="02010600040101010101" pitchFamily="2" charset="-122"/>
                <a:ea typeface="华文楷体" panose="02010600040101010101" pitchFamily="2" charset="-122"/>
              </a:rPr>
              <a:t>哈</a:t>
            </a:r>
            <a:r>
              <a:rPr lang="zh-CN" altLang="zh-CN" sz="2800" dirty="0">
                <a:latin typeface="华文楷体" panose="02010600040101010101" pitchFamily="2" charset="-122"/>
                <a:ea typeface="华文楷体" panose="02010600040101010101" pitchFamily="2" charset="-122"/>
              </a:rPr>
              <a:t>工大对中国的航天事业的贡献居功至伟</a:t>
            </a:r>
            <a:r>
              <a:rPr lang="zh-CN" altLang="zh-CN" sz="2800" dirty="0" smtClean="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改革开放之后，围绕国家战略需求</a:t>
            </a:r>
            <a:r>
              <a:rPr lang="zh-CN" altLang="en-US" sz="2800" dirty="0" smtClean="0">
                <a:latin typeface="华文楷体" panose="02010600040101010101" pitchFamily="2" charset="-122"/>
                <a:ea typeface="华文楷体" panose="02010600040101010101" pitchFamily="2" charset="-122"/>
              </a:rPr>
              <a:t>，主动</a:t>
            </a:r>
            <a:r>
              <a:rPr lang="zh-CN" altLang="en-US" sz="2800" dirty="0">
                <a:latin typeface="华文楷体" panose="02010600040101010101" pitchFamily="2" charset="-122"/>
                <a:ea typeface="华文楷体" panose="02010600040101010101" pitchFamily="2" charset="-122"/>
              </a:rPr>
              <a:t>立足航天、服务国防，于</a:t>
            </a:r>
            <a:r>
              <a:rPr lang="en-US" altLang="zh-CN" sz="2800" dirty="0">
                <a:latin typeface="华文楷体" panose="02010600040101010101" pitchFamily="2" charset="-122"/>
                <a:ea typeface="华文楷体" panose="02010600040101010101" pitchFamily="2" charset="-122"/>
              </a:rPr>
              <a:t>1987</a:t>
            </a:r>
            <a:r>
              <a:rPr lang="zh-CN" altLang="en-US" sz="2800" dirty="0">
                <a:latin typeface="华文楷体" panose="02010600040101010101" pitchFamily="2" charset="-122"/>
                <a:ea typeface="华文楷体" panose="02010600040101010101" pitchFamily="2" charset="-122"/>
              </a:rPr>
              <a:t>年成立中国高校第一个航天学院，并逐步打造形成了多学科相互融合、共同服务航天事业的“大航天”格局，数百项研究成果应用于航天领域，荣获“中国载人航天工程协作贡献奖”“中国载人航天工程突出贡献集体奖”“中国载人航天工程突出贡献者奖”等多个奖项，为国家培养了一大批航天领域的优秀人才。</a:t>
            </a:r>
            <a:r>
              <a:rPr lang="en-US" altLang="zh-CN" sz="2800" dirty="0">
                <a:latin typeface="华文楷体" panose="02010600040101010101" pitchFamily="2" charset="-122"/>
                <a:ea typeface="华文楷体" panose="02010600040101010101" pitchFamily="2" charset="-122"/>
              </a:rPr>
              <a:t/>
            </a:r>
            <a:br>
              <a:rPr lang="en-US" altLang="zh-CN" sz="2800" dirty="0">
                <a:latin typeface="华文楷体" panose="02010600040101010101" pitchFamily="2" charset="-122"/>
                <a:ea typeface="华文楷体" panose="02010600040101010101" pitchFamily="2" charset="-122"/>
              </a:rPr>
            </a:br>
            <a:r>
              <a:rPr lang="zh-CN" altLang="zh-CN" sz="3200" dirty="0">
                <a:latin typeface="华文中宋" panose="02010600040101010101" pitchFamily="2" charset="-122"/>
                <a:ea typeface="华文中宋" panose="02010600040101010101" pitchFamily="2" charset="-122"/>
              </a:rPr>
              <a:t>北京航天系统</a:t>
            </a:r>
            <a:r>
              <a:rPr lang="zh-CN" altLang="zh-CN" sz="2800" dirty="0">
                <a:latin typeface="华文楷体" panose="02010600040101010101" pitchFamily="2" charset="-122"/>
                <a:ea typeface="华文楷体" panose="02010600040101010101" pitchFamily="2" charset="-122"/>
              </a:rPr>
              <a:t>的科研院四分之三总师是从哈工大毕业的。</a:t>
            </a:r>
            <a:r>
              <a:rPr lang="en-US" altLang="zh-CN" sz="2800" dirty="0">
                <a:latin typeface="华文楷体" panose="02010600040101010101" pitchFamily="2" charset="-122"/>
                <a:ea typeface="华文楷体" panose="02010600040101010101" pitchFamily="2" charset="-122"/>
              </a:rPr>
              <a:t/>
            </a:r>
            <a:br>
              <a:rPr lang="en-US" altLang="zh-CN" sz="2800" dirty="0">
                <a:latin typeface="华文楷体" panose="02010600040101010101" pitchFamily="2" charset="-122"/>
                <a:ea typeface="华文楷体" panose="02010600040101010101" pitchFamily="2" charset="-122"/>
              </a:rPr>
            </a:br>
            <a:r>
              <a:rPr lang="zh-CN" altLang="zh-CN" sz="3200" dirty="0">
                <a:latin typeface="华文中宋" panose="02010600040101010101" pitchFamily="2" charset="-122"/>
                <a:ea typeface="华文中宋" panose="02010600040101010101" pitchFamily="2" charset="-122"/>
              </a:rPr>
              <a:t>杨利伟</a:t>
            </a:r>
            <a:r>
              <a:rPr lang="zh-CN" altLang="zh-CN" sz="2800" dirty="0">
                <a:latin typeface="华文楷体" panose="02010600040101010101" pitchFamily="2" charset="-122"/>
                <a:ea typeface="华文楷体" panose="02010600040101010101" pitchFamily="2" charset="-122"/>
              </a:rPr>
              <a:t>曾说，他工作的周围有将近</a:t>
            </a:r>
            <a:r>
              <a:rPr lang="en-US" altLang="zh-CN" sz="2800" dirty="0">
                <a:latin typeface="华文楷体" panose="02010600040101010101" pitchFamily="2" charset="-122"/>
                <a:ea typeface="华文楷体" panose="02010600040101010101" pitchFamily="2" charset="-122"/>
              </a:rPr>
              <a:t>40%</a:t>
            </a:r>
            <a:r>
              <a:rPr lang="zh-CN" altLang="zh-CN" sz="2800" dirty="0">
                <a:latin typeface="华文楷体" panose="02010600040101010101" pitchFamily="2" charset="-122"/>
                <a:ea typeface="华文楷体" panose="02010600040101010101" pitchFamily="2" charset="-122"/>
              </a:rPr>
              <a:t>的人是哈工大毕业的。</a:t>
            </a:r>
            <a:endParaRPr lang="zh-CN" altLang="en-US" sz="28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0"/>
            <a:ext cx="628650" cy="762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514704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3" name="矩形 2"/>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二、大国重器</a:t>
            </a:r>
            <a:endParaRPr lang="zh-CN" altLang="en-US" sz="3200" dirty="0">
              <a:solidFill>
                <a:schemeClr val="bg1"/>
              </a:solidFill>
              <a:ea typeface="黑体" pitchFamily="2" charset="-122"/>
            </a:endParaRPr>
          </a:p>
        </p:txBody>
      </p:sp>
      <p:sp>
        <p:nvSpPr>
          <p:cNvPr id="5" name="TextBox 4"/>
          <p:cNvSpPr txBox="1"/>
          <p:nvPr/>
        </p:nvSpPr>
        <p:spPr>
          <a:xfrm>
            <a:off x="976599" y="1360326"/>
            <a:ext cx="10163908" cy="923330"/>
          </a:xfrm>
          <a:prstGeom prst="rect">
            <a:avLst/>
          </a:prstGeom>
          <a:noFill/>
        </p:spPr>
        <p:txBody>
          <a:bodyPr wrap="square" rtlCol="0">
            <a:spAutoFit/>
          </a:bodyPr>
          <a:lstStyle/>
          <a:p>
            <a:r>
              <a:rPr lang="zh-CN" altLang="en-US" sz="3600"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（五）对中国科技进步的贡献</a:t>
            </a:r>
            <a:endParaRPr lang="zh-CN" altLang="en-US" sz="3600" dirty="0" smtClean="0">
              <a:solidFill>
                <a:srgbClr val="002060"/>
              </a:solidFill>
              <a:latin typeface="华文中宋" panose="02010600040101010101" pitchFamily="2" charset="-122"/>
              <a:ea typeface="华文中宋" panose="02010600040101010101" pitchFamily="2" charset="-122"/>
            </a:endParaRPr>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500" y="1997592"/>
            <a:ext cx="3585480" cy="2447117"/>
          </a:xfrm>
          <a:prstGeom prst="rect">
            <a:avLst/>
          </a:prstGeom>
        </p:spPr>
      </p:pic>
      <p:sp>
        <p:nvSpPr>
          <p:cNvPr id="7" name="文本框 6"/>
          <p:cNvSpPr txBox="1"/>
          <p:nvPr/>
        </p:nvSpPr>
        <p:spPr>
          <a:xfrm>
            <a:off x="1068458" y="3221150"/>
            <a:ext cx="2694612" cy="646331"/>
          </a:xfrm>
          <a:prstGeom prst="rect">
            <a:avLst/>
          </a:prstGeom>
          <a:noFill/>
        </p:spPr>
        <p:txBody>
          <a:bodyPr wrap="square" rtlCol="0">
            <a:spAutoFit/>
          </a:bodyPr>
          <a:lstStyle/>
          <a:p>
            <a:r>
              <a:rPr lang="zh-CN" altLang="en-US" dirty="0"/>
              <a:t> 新中国第一台智能下棋计算机在哈工大诞生</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sp>
        <p:nvSpPr>
          <p:cNvPr id="9" name="文本框 8"/>
          <p:cNvSpPr txBox="1"/>
          <p:nvPr/>
        </p:nvSpPr>
        <p:spPr>
          <a:xfrm>
            <a:off x="7293561" y="6303416"/>
            <a:ext cx="3930828" cy="369332"/>
          </a:xfrm>
          <a:prstGeom prst="rect">
            <a:avLst/>
          </a:prstGeom>
          <a:noFill/>
        </p:spPr>
        <p:txBody>
          <a:bodyPr wrap="square" rtlCol="0">
            <a:spAutoFit/>
          </a:bodyPr>
          <a:lstStyle/>
          <a:p>
            <a:r>
              <a:rPr lang="zh-CN" altLang="en-US" b="1" dirty="0"/>
              <a:t>我国第一台弧焊机器人由哈工大制造</a:t>
            </a:r>
            <a:endParaRPr lang="zh-CN" altLang="en-US"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389" y="1226591"/>
            <a:ext cx="3810000" cy="5076825"/>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5381" y="4453498"/>
            <a:ext cx="3609007" cy="2404501"/>
          </a:xfrm>
          <a:prstGeom prst="rect">
            <a:avLst/>
          </a:prstGeom>
        </p:spPr>
      </p:pic>
      <p:sp>
        <p:nvSpPr>
          <p:cNvPr id="12" name="文本框 11"/>
          <p:cNvSpPr txBox="1"/>
          <p:nvPr/>
        </p:nvSpPr>
        <p:spPr>
          <a:xfrm>
            <a:off x="976599" y="5033143"/>
            <a:ext cx="2560928" cy="1200329"/>
          </a:xfrm>
          <a:prstGeom prst="rect">
            <a:avLst/>
          </a:prstGeom>
          <a:noFill/>
        </p:spPr>
        <p:txBody>
          <a:bodyPr wrap="square" rtlCol="0">
            <a:spAutoFit/>
          </a:bodyPr>
          <a:lstStyle/>
          <a:p>
            <a:r>
              <a:rPr lang="zh-CN" altLang="en-US" dirty="0" smtClean="0"/>
              <a:t>自</a:t>
            </a:r>
            <a:r>
              <a:rPr lang="en-US" altLang="zh-CN" dirty="0" smtClean="0"/>
              <a:t>2010</a:t>
            </a:r>
            <a:r>
              <a:rPr lang="zh-CN" altLang="en-US" dirty="0" smtClean="0"/>
              <a:t>年起，哈工大小卫星团队潜心攻关、攻坚克难，已经成功发射</a:t>
            </a:r>
            <a:r>
              <a:rPr lang="en-US" altLang="zh-CN" dirty="0" smtClean="0"/>
              <a:t>20</a:t>
            </a:r>
            <a:r>
              <a:rPr lang="zh-CN" altLang="en-US" dirty="0" smtClean="0"/>
              <a:t>课卫星。</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70527" y="1468242"/>
            <a:ext cx="6366814" cy="2954655"/>
          </a:xfrm>
          <a:prstGeom prst="rect">
            <a:avLst/>
          </a:prstGeom>
          <a:noFill/>
        </p:spPr>
        <p:txBody>
          <a:bodyPr wrap="square" rtlCol="0">
            <a:spAutoFit/>
          </a:bodyPr>
          <a:lstStyle/>
          <a:p>
            <a:r>
              <a:rPr lang="zh-CN" altLang="zh-CN" sz="2800" dirty="0">
                <a:latin typeface="华文中宋" panose="02010600040101010101" pitchFamily="2" charset="-122"/>
                <a:ea typeface="华文中宋" panose="02010600040101010101" pitchFamily="2" charset="-122"/>
              </a:rPr>
              <a:t>球罐加工领域首创无模胀形技术</a:t>
            </a:r>
          </a:p>
          <a:p>
            <a:r>
              <a:rPr lang="zh-CN" altLang="zh-CN" sz="2000" dirty="0">
                <a:latin typeface="华文中宋" panose="02010600040101010101" pitchFamily="2" charset="-122"/>
                <a:ea typeface="华文中宋" panose="02010600040101010101" pitchFamily="2" charset="-122"/>
              </a:rPr>
              <a:t>在哈工大校园里，伫立着一个寓意“知识就是力量”的球形雕塑，这个球形雕塑所采用的无模胀形技术就是对</a:t>
            </a:r>
            <a:r>
              <a:rPr lang="en-US" altLang="zh-CN" sz="2000" dirty="0">
                <a:latin typeface="华文中宋" panose="02010600040101010101" pitchFamily="2" charset="-122"/>
                <a:ea typeface="华文中宋" panose="02010600040101010101" pitchFamily="2" charset="-122"/>
              </a:rPr>
              <a:t>100</a:t>
            </a:r>
            <a:r>
              <a:rPr lang="zh-CN" altLang="zh-CN" sz="2000" dirty="0">
                <a:latin typeface="华文中宋" panose="02010600040101010101" pitchFamily="2" charset="-122"/>
                <a:ea typeface="华文中宋" panose="02010600040101010101" pitchFamily="2" charset="-122"/>
              </a:rPr>
              <a:t>多年来球罐制造技术产生根本性变革、世界球罐加工技术领域首创的一项重要技术，曾获第</a:t>
            </a:r>
            <a:r>
              <a:rPr lang="en-US" altLang="zh-CN" sz="2000" dirty="0">
                <a:latin typeface="华文中宋" panose="02010600040101010101" pitchFamily="2" charset="-122"/>
                <a:ea typeface="华文中宋" panose="02010600040101010101" pitchFamily="2" charset="-122"/>
              </a:rPr>
              <a:t>36</a:t>
            </a:r>
            <a:r>
              <a:rPr lang="zh-CN" altLang="zh-CN" sz="2000" dirty="0">
                <a:latin typeface="华文中宋" panose="02010600040101010101" pitchFamily="2" charset="-122"/>
                <a:ea typeface="华文中宋" panose="02010600040101010101" pitchFamily="2" charset="-122"/>
              </a:rPr>
              <a:t>届布鲁塞尔国际博览会尤里卡发明金奖、国家技术发明奖和国家科技进步奖。这项技术的发明人，就是被誉为“球王”的王仲仁教授。</a:t>
            </a:r>
          </a:p>
          <a:p>
            <a:endParaRPr lang="zh-CN" altLang="en-US" dirty="0"/>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75" y="4048903"/>
            <a:ext cx="4885387" cy="280909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5272" y="1468242"/>
            <a:ext cx="4331216" cy="5380182"/>
          </a:xfrm>
          <a:prstGeom prst="rect">
            <a:avLst/>
          </a:prstGeom>
        </p:spPr>
      </p:pic>
    </p:spTree>
    <p:extLst>
      <p:ext uri="{BB962C8B-B14F-4D97-AF65-F5344CB8AC3E}">
        <p14:creationId xmlns:p14="http://schemas.microsoft.com/office/powerpoint/2010/main" val="2837938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39048" y="1409158"/>
            <a:ext cx="9379279" cy="2831544"/>
          </a:xfrm>
          <a:prstGeom prst="rect">
            <a:avLst/>
          </a:prstGeom>
          <a:noFill/>
        </p:spPr>
        <p:txBody>
          <a:bodyPr wrap="square" rtlCol="0">
            <a:spAutoFit/>
          </a:bodyPr>
          <a:lstStyle/>
          <a:p>
            <a:r>
              <a:rPr lang="zh-CN" altLang="zh-CN" sz="3200" dirty="0">
                <a:latin typeface="华文中宋" panose="02010600040101010101" pitchFamily="2" charset="-122"/>
                <a:ea typeface="华文中宋" panose="02010600040101010101" pitchFamily="2" charset="-122"/>
              </a:rPr>
              <a:t>国际首个星箭一体化飞行器</a:t>
            </a:r>
          </a:p>
          <a:p>
            <a:r>
              <a:rPr lang="zh-CN" altLang="zh-CN" sz="3200" dirty="0">
                <a:latin typeface="华文中宋" panose="02010600040101010101" pitchFamily="2" charset="-122"/>
                <a:ea typeface="华文中宋" panose="02010600040101010101" pitchFamily="2" charset="-122"/>
              </a:rPr>
              <a:t>哈工大“快舟星箭一体化飞行器技术及应用”项目成果在国际上首次提出并实现了星箭一体化设计的理念和方法，利用该成果研制的“快舟一号”卫星于</a:t>
            </a:r>
            <a:r>
              <a:rPr lang="en-US" altLang="zh-CN" sz="3200" dirty="0">
                <a:latin typeface="华文中宋" panose="02010600040101010101" pitchFamily="2" charset="-122"/>
                <a:ea typeface="华文中宋" panose="02010600040101010101" pitchFamily="2" charset="-122"/>
              </a:rPr>
              <a:t>2013</a:t>
            </a:r>
            <a:r>
              <a:rPr lang="zh-CN" altLang="zh-CN" sz="3200" dirty="0">
                <a:latin typeface="华文中宋" panose="02010600040101010101" pitchFamily="2" charset="-122"/>
                <a:ea typeface="华文中宋" panose="02010600040101010101" pitchFamily="2" charset="-122"/>
              </a:rPr>
              <a:t>年</a:t>
            </a:r>
            <a:r>
              <a:rPr lang="en-US" altLang="zh-CN" sz="3200" dirty="0">
                <a:latin typeface="华文中宋" panose="02010600040101010101" pitchFamily="2" charset="-122"/>
                <a:ea typeface="华文中宋" panose="02010600040101010101" pitchFamily="2" charset="-122"/>
              </a:rPr>
              <a:t>9</a:t>
            </a:r>
            <a:r>
              <a:rPr lang="zh-CN" altLang="zh-CN" sz="3200" dirty="0">
                <a:latin typeface="华文中宋" panose="02010600040101010101" pitchFamily="2" charset="-122"/>
                <a:ea typeface="华文中宋" panose="02010600040101010101" pitchFamily="2" charset="-122"/>
              </a:rPr>
              <a:t>月</a:t>
            </a:r>
            <a:r>
              <a:rPr lang="en-US" altLang="zh-CN" sz="3200" dirty="0">
                <a:latin typeface="华文中宋" panose="02010600040101010101" pitchFamily="2" charset="-122"/>
                <a:ea typeface="华文中宋" panose="02010600040101010101" pitchFamily="2" charset="-122"/>
              </a:rPr>
              <a:t>25</a:t>
            </a:r>
            <a:r>
              <a:rPr lang="zh-CN" altLang="zh-CN" sz="3200" dirty="0">
                <a:latin typeface="华文中宋" panose="02010600040101010101" pitchFamily="2" charset="-122"/>
                <a:ea typeface="华文中宋" panose="02010600040101010101" pitchFamily="2" charset="-122"/>
              </a:rPr>
              <a:t>日成功发射。</a:t>
            </a:r>
          </a:p>
          <a:p>
            <a:endParaRPr lang="zh-CN" altLang="en-US" dirty="0"/>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446" y="3954099"/>
            <a:ext cx="4854944" cy="283536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099" y="3925455"/>
            <a:ext cx="4241874" cy="2814640"/>
          </a:xfrm>
          <a:prstGeom prst="rect">
            <a:avLst/>
          </a:prstGeom>
        </p:spPr>
      </p:pic>
    </p:spTree>
    <p:extLst>
      <p:ext uri="{BB962C8B-B14F-4D97-AF65-F5344CB8AC3E}">
        <p14:creationId xmlns:p14="http://schemas.microsoft.com/office/powerpoint/2010/main" val="2316722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5733" y="1554105"/>
            <a:ext cx="6807200" cy="5232202"/>
          </a:xfrm>
          <a:prstGeom prst="rect">
            <a:avLst/>
          </a:prstGeom>
          <a:noFill/>
        </p:spPr>
        <p:txBody>
          <a:bodyPr wrap="square" rtlCol="0">
            <a:spAutoFit/>
          </a:bodyPr>
          <a:lstStyle/>
          <a:p>
            <a:r>
              <a:rPr lang="zh-CN" altLang="zh-CN" sz="3600" dirty="0">
                <a:latin typeface="华文中宋" panose="02010600040101010101" pitchFamily="2" charset="-122"/>
                <a:ea typeface="华文中宋" panose="02010600040101010101" pitchFamily="2" charset="-122"/>
              </a:rPr>
              <a:t>全球首创反射面结构系统</a:t>
            </a:r>
          </a:p>
          <a:p>
            <a:r>
              <a:rPr lang="en-US" altLang="zh-CN" sz="2800" dirty="0">
                <a:latin typeface="华文中宋" panose="02010600040101010101" pitchFamily="2" charset="-122"/>
                <a:ea typeface="华文中宋" panose="02010600040101010101" pitchFamily="2" charset="-122"/>
              </a:rPr>
              <a:t>2016</a:t>
            </a:r>
            <a:r>
              <a:rPr lang="zh-CN" altLang="zh-CN" sz="2800" dirty="0">
                <a:latin typeface="华文中宋" panose="02010600040101010101" pitchFamily="2" charset="-122"/>
                <a:ea typeface="华文中宋" panose="02010600040101010101" pitchFamily="2" charset="-122"/>
              </a:rPr>
              <a:t>年</a:t>
            </a:r>
            <a:r>
              <a:rPr lang="en-US" altLang="zh-CN" sz="2800" dirty="0">
                <a:latin typeface="华文中宋" panose="02010600040101010101" pitchFamily="2" charset="-122"/>
                <a:ea typeface="华文中宋" panose="02010600040101010101" pitchFamily="2" charset="-122"/>
              </a:rPr>
              <a:t>9</a:t>
            </a:r>
            <a:r>
              <a:rPr lang="zh-CN" altLang="zh-CN" sz="2800" dirty="0">
                <a:latin typeface="华文中宋" panose="02010600040101010101" pitchFamily="2" charset="-122"/>
                <a:ea typeface="华文中宋" panose="02010600040101010101" pitchFamily="2" charset="-122"/>
              </a:rPr>
              <a:t>月</a:t>
            </a:r>
            <a:r>
              <a:rPr lang="en-US" altLang="zh-CN" sz="2800" dirty="0">
                <a:latin typeface="华文中宋" panose="02010600040101010101" pitchFamily="2" charset="-122"/>
                <a:ea typeface="华文中宋" panose="02010600040101010101" pitchFamily="2" charset="-122"/>
              </a:rPr>
              <a:t>25</a:t>
            </a:r>
            <a:r>
              <a:rPr lang="zh-CN" altLang="zh-CN" sz="2800" dirty="0">
                <a:latin typeface="华文中宋" panose="02010600040101010101" pitchFamily="2" charset="-122"/>
                <a:ea typeface="华文中宋" panose="02010600040101010101" pitchFamily="2" charset="-122"/>
              </a:rPr>
              <a:t>日，有着超级“天眼”之称的</a:t>
            </a:r>
            <a:r>
              <a:rPr lang="en-US" altLang="zh-CN" sz="2800" dirty="0">
                <a:latin typeface="华文中宋" panose="02010600040101010101" pitchFamily="2" charset="-122"/>
                <a:ea typeface="华文中宋" panose="02010600040101010101" pitchFamily="2" charset="-122"/>
              </a:rPr>
              <a:t>500</a:t>
            </a:r>
            <a:r>
              <a:rPr lang="zh-CN" altLang="zh-CN" sz="2800" dirty="0">
                <a:latin typeface="华文中宋" panose="02010600040101010101" pitchFamily="2" charset="-122"/>
                <a:ea typeface="华文中宋" panose="02010600040101010101" pitchFamily="2" charset="-122"/>
              </a:rPr>
              <a:t>米口径球面射电望远镜（简称</a:t>
            </a:r>
            <a:r>
              <a:rPr lang="en-US" altLang="zh-CN" sz="2800" dirty="0">
                <a:latin typeface="华文中宋" panose="02010600040101010101" pitchFamily="2" charset="-122"/>
                <a:ea typeface="华文中宋" panose="02010600040101010101" pitchFamily="2" charset="-122"/>
              </a:rPr>
              <a:t>FAST</a:t>
            </a:r>
            <a:r>
              <a:rPr lang="zh-CN" altLang="zh-CN" sz="2800" dirty="0">
                <a:latin typeface="华文中宋" panose="02010600040101010101" pitchFamily="2" charset="-122"/>
                <a:ea typeface="华文中宋" panose="02010600040101010101" pitchFamily="2" charset="-122"/>
              </a:rPr>
              <a:t>）在贵州省平塘县的喀斯特洼坑中落成启用。从理论上说，“天眼”能接收到</a:t>
            </a:r>
            <a:r>
              <a:rPr lang="en-US" altLang="zh-CN" sz="2800" dirty="0">
                <a:latin typeface="华文中宋" panose="02010600040101010101" pitchFamily="2" charset="-122"/>
                <a:ea typeface="华文中宋" panose="02010600040101010101" pitchFamily="2" charset="-122"/>
              </a:rPr>
              <a:t>137</a:t>
            </a:r>
            <a:r>
              <a:rPr lang="zh-CN" altLang="zh-CN" sz="2800" dirty="0">
                <a:latin typeface="华文中宋" panose="02010600040101010101" pitchFamily="2" charset="-122"/>
                <a:ea typeface="华文中宋" panose="02010600040101010101" pitchFamily="2" charset="-122"/>
              </a:rPr>
              <a:t>亿光年以外的电磁信号，这个距离接近宇宙边缘。中国的这个“天眼”之所以能看得这么远，还这么准，有一项全球首创的技术发挥着至关重要的作用，它就是由哈工大研究人员主要承担和完成的</a:t>
            </a:r>
            <a:r>
              <a:rPr lang="en-US" altLang="zh-CN" sz="2800" dirty="0">
                <a:latin typeface="华文中宋" panose="02010600040101010101" pitchFamily="2" charset="-122"/>
                <a:ea typeface="华文中宋" panose="02010600040101010101" pitchFamily="2" charset="-122"/>
              </a:rPr>
              <a:t>FAST</a:t>
            </a:r>
            <a:r>
              <a:rPr lang="zh-CN" altLang="zh-CN" sz="2800" dirty="0">
                <a:latin typeface="华文中宋" panose="02010600040101010101" pitchFamily="2" charset="-122"/>
                <a:ea typeface="华文中宋" panose="02010600040101010101" pitchFamily="2" charset="-122"/>
              </a:rPr>
              <a:t>项目主动反射面结构系统。</a:t>
            </a:r>
          </a:p>
          <a:p>
            <a:endParaRPr lang="zh-CN" altLang="en-US" dirty="0"/>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0704" y="1554104"/>
            <a:ext cx="3094809" cy="219408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3" y="3962399"/>
            <a:ext cx="4012625" cy="2675083"/>
          </a:xfrm>
          <a:prstGeom prst="rect">
            <a:avLst/>
          </a:prstGeom>
        </p:spPr>
      </p:pic>
    </p:spTree>
    <p:extLst>
      <p:ext uri="{BB962C8B-B14F-4D97-AF65-F5344CB8AC3E}">
        <p14:creationId xmlns:p14="http://schemas.microsoft.com/office/powerpoint/2010/main" val="2188617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7108" y="1318022"/>
            <a:ext cx="9697915" cy="5109091"/>
          </a:xfrm>
          <a:prstGeom prst="rect">
            <a:avLst/>
          </a:prstGeom>
          <a:noFill/>
        </p:spPr>
        <p:txBody>
          <a:bodyPr wrap="square" rtlCol="0">
            <a:spAutoFit/>
          </a:bodyPr>
          <a:lstStyle/>
          <a:p>
            <a:r>
              <a:rPr lang="zh-CN" altLang="en-US" sz="2800" dirty="0" smtClean="0">
                <a:latin typeface="华文中宋" pitchFamily="2" charset="-122"/>
                <a:ea typeface="华文中宋" pitchFamily="2" charset="-122"/>
              </a:rPr>
              <a:t>       沙皇俄国一直把吞并中国东北地区作为它的既定国策，从19世纪80年代开始，即开始酝酿建设一条穿过中国东北地区的铁路，把远东重镇符拉迪沃斯托克（海参崴）与其国境内的西伯利亚铁路东段连接在一起。</a:t>
            </a:r>
            <a:endParaRPr lang="en-US" altLang="zh-CN" sz="2800" dirty="0" smtClean="0">
              <a:latin typeface="华文中宋" pitchFamily="2" charset="-122"/>
              <a:ea typeface="华文中宋" pitchFamily="2" charset="-122"/>
            </a:endParaRPr>
          </a:p>
          <a:p>
            <a:r>
              <a:rPr lang="zh-CN" altLang="en-US" sz="2800" dirty="0" smtClean="0">
                <a:latin typeface="华文中宋" pitchFamily="2" charset="-122"/>
                <a:ea typeface="华文中宋" pitchFamily="2" charset="-122"/>
              </a:rPr>
              <a:t>       清朝光绪二十二年（公元1896年），清政府特使李鸿章赴俄祝贺沙皇加冕典礼，与沙俄签订《中俄御敌互相援助条约》（简称《中俄密约》），允许俄国修筑东清铁路。同年12月，俄国将铁路定名“满洲铁路”，遭到李鸿章的反对。李鸿章坚持“必须名曰‘大清东省铁路’，若名为‘满洲铁路’，即须取消允给之应需地亩权”。因此正式定名为大清东省铁路，又称中国东省铁路，简称东清铁路。</a:t>
            </a:r>
          </a:p>
          <a:p>
            <a:endParaRPr lang="zh-CN" altLang="en-US" dirty="0"/>
          </a:p>
        </p:txBody>
      </p:sp>
      <p:sp>
        <p:nvSpPr>
          <p:cNvPr id="3" name="TextBox 3"/>
          <p:cNvSpPr txBox="1">
            <a:spLocks noChangeArrowheads="1"/>
          </p:cNvSpPr>
          <p:nvPr/>
        </p:nvSpPr>
        <p:spPr bwMode="auto">
          <a:xfrm>
            <a:off x="1764631" y="1300516"/>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494174" y="458308"/>
            <a:ext cx="9684913"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836224" y="644227"/>
            <a:ext cx="10342863" cy="1077218"/>
          </a:xfrm>
          <a:prstGeom prst="rect">
            <a:avLst/>
          </a:prstGeom>
          <a:noFill/>
          <a:ln w="9525">
            <a:noFill/>
            <a:miter lim="800000"/>
            <a:headEnd/>
            <a:tailEnd/>
          </a:ln>
        </p:spPr>
        <p:txBody>
          <a:bodyPr wrap="square">
            <a:spAutoFit/>
          </a:bodyPr>
          <a:lstStyle/>
          <a:p>
            <a:r>
              <a:rPr lang="zh-CN" altLang="en-US" sz="3200" dirty="0">
                <a:solidFill>
                  <a:schemeClr val="bg1"/>
                </a:solidFill>
                <a:latin typeface="黑体" pitchFamily="2" charset="-122"/>
                <a:ea typeface="黑体" pitchFamily="2" charset="-122"/>
              </a:rPr>
              <a:t>   一</a:t>
            </a:r>
            <a:r>
              <a:rPr lang="zh-CN" altLang="en-US"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49" charset="-122"/>
                <a:ea typeface="黑体" pitchFamily="49" charset="-122"/>
              </a:rPr>
              <a:t>哈尔滨工业大学的由来</a:t>
            </a:r>
            <a:r>
              <a:rPr lang="en-US" altLang="zh-CN" sz="32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与中东铁路的关系</a:t>
            </a:r>
          </a:p>
          <a:p>
            <a:endParaRPr lang="zh-CN" altLang="en-US" sz="3200" dirty="0">
              <a:solidFill>
                <a:srgbClr val="FFFF00"/>
              </a:solidFill>
              <a:latin typeface="黑体" pitchFamily="2" charset="-122"/>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86" y="0"/>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8458" y="1394691"/>
            <a:ext cx="7345869" cy="4647426"/>
          </a:xfrm>
          <a:prstGeom prst="rect">
            <a:avLst/>
          </a:prstGeom>
          <a:noFill/>
        </p:spPr>
        <p:txBody>
          <a:bodyPr wrap="square" rtlCol="0">
            <a:spAutoFit/>
          </a:bodyPr>
          <a:lstStyle/>
          <a:p>
            <a:r>
              <a:rPr lang="zh-CN" altLang="zh-CN" sz="3200" dirty="0">
                <a:latin typeface="华文中宋" panose="02010600040101010101" pitchFamily="2" charset="-122"/>
                <a:ea typeface="华文中宋" panose="02010600040101010101" pitchFamily="2" charset="-122"/>
              </a:rPr>
              <a:t>国际首次人机协同在轨维修试验</a:t>
            </a:r>
          </a:p>
          <a:p>
            <a:r>
              <a:rPr lang="en-US" altLang="zh-CN" sz="2400" dirty="0">
                <a:latin typeface="华文中宋" panose="02010600040101010101" pitchFamily="2" charset="-122"/>
                <a:ea typeface="华文中宋" panose="02010600040101010101" pitchFamily="2" charset="-122"/>
              </a:rPr>
              <a:t>2016</a:t>
            </a:r>
            <a:r>
              <a:rPr lang="zh-CN" altLang="zh-CN" sz="2400" dirty="0">
                <a:latin typeface="华文中宋" panose="02010600040101010101" pitchFamily="2" charset="-122"/>
                <a:ea typeface="华文中宋" panose="02010600040101010101" pitchFamily="2" charset="-122"/>
              </a:rPr>
              <a:t>年</a:t>
            </a:r>
            <a:r>
              <a:rPr lang="en-US" altLang="zh-CN" sz="2400" dirty="0">
                <a:latin typeface="华文中宋" panose="02010600040101010101" pitchFamily="2" charset="-122"/>
                <a:ea typeface="华文中宋" panose="02010600040101010101" pitchFamily="2" charset="-122"/>
              </a:rPr>
              <a:t>11</a:t>
            </a:r>
            <a:r>
              <a:rPr lang="zh-CN" altLang="zh-CN" sz="2400" dirty="0">
                <a:latin typeface="华文中宋" panose="02010600040101010101" pitchFamily="2" charset="-122"/>
                <a:ea typeface="华文中宋" panose="02010600040101010101" pitchFamily="2" charset="-122"/>
              </a:rPr>
              <a:t>月</a:t>
            </a:r>
            <a:r>
              <a:rPr lang="en-US" altLang="zh-CN" sz="2400" dirty="0">
                <a:latin typeface="华文中宋" panose="02010600040101010101" pitchFamily="2" charset="-122"/>
                <a:ea typeface="华文中宋" panose="02010600040101010101" pitchFamily="2" charset="-122"/>
              </a:rPr>
              <a:t>9</a:t>
            </a:r>
            <a:r>
              <a:rPr lang="zh-CN" altLang="zh-CN" sz="2400" dirty="0">
                <a:latin typeface="华文中宋" panose="02010600040101010101" pitchFamily="2" charset="-122"/>
                <a:ea typeface="华文中宋" panose="02010600040101010101" pitchFamily="2" charset="-122"/>
              </a:rPr>
              <a:t>日下午，天宫二号航天员与空间机械手的人机协同在轨维修科学试验进行。人机协同在轨维修技术试验为国际首次，由哈工大与中国航天科技集团公司第五研究院、北京理工大学共同完成。该项试验主要面向航天设备在轨组装及拆卸任务，探索人机协同完成在轨维修典型作业，为空间机器人在轨服务积累经验。</a:t>
            </a:r>
          </a:p>
          <a:p>
            <a:r>
              <a:rPr lang="zh-CN" altLang="zh-CN" sz="2400" dirty="0">
                <a:latin typeface="华文中宋" panose="02010600040101010101" pitchFamily="2" charset="-122"/>
                <a:ea typeface="华文中宋" panose="02010600040101010101" pitchFamily="2" charset="-122"/>
              </a:rPr>
              <a:t>天宫二号空间机械手由哈工大研制</a:t>
            </a:r>
            <a:r>
              <a:rPr lang="zh-CN" altLang="zh-CN" sz="2400" dirty="0" smtClean="0">
                <a:latin typeface="华文中宋" panose="02010600040101010101" pitchFamily="2" charset="-122"/>
                <a:ea typeface="华文中宋" panose="02010600040101010101" pitchFamily="2" charset="-122"/>
              </a:rPr>
              <a:t>，</a:t>
            </a:r>
            <a:endParaRPr lang="en-US" altLang="zh-CN" sz="2400" dirty="0" smtClean="0">
              <a:latin typeface="华文中宋" panose="02010600040101010101" pitchFamily="2" charset="-122"/>
              <a:ea typeface="华文中宋" panose="02010600040101010101" pitchFamily="2" charset="-122"/>
            </a:endParaRPr>
          </a:p>
          <a:p>
            <a:r>
              <a:rPr lang="zh-CN" altLang="zh-CN" sz="2400" dirty="0" smtClean="0">
                <a:latin typeface="华文中宋" panose="02010600040101010101" pitchFamily="2" charset="-122"/>
                <a:ea typeface="华文中宋" panose="02010600040101010101" pitchFamily="2" charset="-122"/>
              </a:rPr>
              <a:t>包含</a:t>
            </a:r>
            <a:r>
              <a:rPr lang="zh-CN" altLang="zh-CN" sz="2400" dirty="0">
                <a:latin typeface="华文中宋" panose="02010600040101010101" pitchFamily="2" charset="-122"/>
                <a:ea typeface="华文中宋" panose="02010600040101010101" pitchFamily="2" charset="-122"/>
              </a:rPr>
              <a:t>多感知柔性机械臂、五指仿</a:t>
            </a:r>
            <a:r>
              <a:rPr lang="zh-CN" altLang="zh-CN" sz="2400" dirty="0" smtClean="0">
                <a:latin typeface="华文中宋" panose="02010600040101010101" pitchFamily="2" charset="-122"/>
                <a:ea typeface="华文中宋" panose="02010600040101010101" pitchFamily="2" charset="-122"/>
              </a:rPr>
              <a:t>人</a:t>
            </a:r>
            <a:endParaRPr lang="en-US" altLang="zh-CN" sz="2400" dirty="0" smtClean="0">
              <a:latin typeface="华文中宋" panose="02010600040101010101" pitchFamily="2" charset="-122"/>
              <a:ea typeface="华文中宋" panose="02010600040101010101" pitchFamily="2" charset="-122"/>
            </a:endParaRPr>
          </a:p>
          <a:p>
            <a:r>
              <a:rPr lang="zh-CN" altLang="zh-CN" sz="2400" dirty="0" smtClean="0">
                <a:latin typeface="华文中宋" panose="02010600040101010101" pitchFamily="2" charset="-122"/>
                <a:ea typeface="华文中宋" panose="02010600040101010101" pitchFamily="2" charset="-122"/>
              </a:rPr>
              <a:t>灵巧</a:t>
            </a:r>
            <a:r>
              <a:rPr lang="zh-CN" altLang="zh-CN" sz="2400" dirty="0">
                <a:latin typeface="华文中宋" panose="02010600040101010101" pitchFamily="2" charset="-122"/>
                <a:ea typeface="华文中宋" panose="02010600040101010101" pitchFamily="2" charset="-122"/>
              </a:rPr>
              <a:t>手、控制器及其软件、手眼</a:t>
            </a:r>
            <a:r>
              <a:rPr lang="zh-CN" altLang="zh-CN" sz="2400" dirty="0" smtClean="0">
                <a:latin typeface="华文中宋" panose="02010600040101010101" pitchFamily="2" charset="-122"/>
                <a:ea typeface="华文中宋" panose="02010600040101010101" pitchFamily="2" charset="-122"/>
              </a:rPr>
              <a:t>相</a:t>
            </a:r>
            <a:endParaRPr lang="en-US" altLang="zh-CN" sz="2400" dirty="0" smtClean="0">
              <a:latin typeface="华文中宋" panose="02010600040101010101" pitchFamily="2" charset="-122"/>
              <a:ea typeface="华文中宋" panose="02010600040101010101" pitchFamily="2" charset="-122"/>
            </a:endParaRPr>
          </a:p>
          <a:p>
            <a:r>
              <a:rPr lang="zh-CN" altLang="zh-CN" sz="2400" dirty="0" smtClean="0">
                <a:latin typeface="华文中宋" panose="02010600040101010101" pitchFamily="2" charset="-122"/>
                <a:ea typeface="华文中宋" panose="02010600040101010101" pitchFamily="2" charset="-122"/>
              </a:rPr>
              <a:t>机</a:t>
            </a:r>
            <a:r>
              <a:rPr lang="zh-CN" altLang="zh-CN" sz="2400" dirty="0">
                <a:latin typeface="华文中宋" panose="02010600040101010101" pitchFamily="2" charset="-122"/>
                <a:ea typeface="华文中宋" panose="02010600040101010101" pitchFamily="2" charset="-122"/>
              </a:rPr>
              <a:t>、人机交互设备及其软件等。</a:t>
            </a:r>
            <a:endParaRPr lang="zh-CN" altLang="en-US" sz="2400" dirty="0">
              <a:latin typeface="华文中宋" panose="02010600040101010101" pitchFamily="2" charset="-122"/>
              <a:ea typeface="华文中宋" panose="02010600040101010101" pitchFamily="2" charset="-122"/>
            </a:endParaRPr>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532" y="2025940"/>
            <a:ext cx="3666730" cy="268893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837" y="4714875"/>
            <a:ext cx="6067425" cy="2143125"/>
          </a:xfrm>
          <a:prstGeom prst="rect">
            <a:avLst/>
          </a:prstGeom>
        </p:spPr>
      </p:pic>
    </p:spTree>
    <p:extLst>
      <p:ext uri="{BB962C8B-B14F-4D97-AF65-F5344CB8AC3E}">
        <p14:creationId xmlns:p14="http://schemas.microsoft.com/office/powerpoint/2010/main" val="382526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6606" y="1409158"/>
            <a:ext cx="10263806" cy="2646878"/>
          </a:xfrm>
          <a:prstGeom prst="rect">
            <a:avLst/>
          </a:prstGeom>
          <a:noFill/>
        </p:spPr>
        <p:txBody>
          <a:bodyPr wrap="square" rtlCol="0">
            <a:spAutoFit/>
          </a:bodyPr>
          <a:lstStyle/>
          <a:p>
            <a:r>
              <a:rPr lang="zh-CN" altLang="zh-CN" sz="2800" dirty="0">
                <a:latin typeface="华文中宋" panose="02010600040101010101" pitchFamily="2" charset="-122"/>
                <a:ea typeface="华文中宋" panose="02010600040101010101" pitchFamily="2" charset="-122"/>
              </a:rPr>
              <a:t>新一代磁聚焦型霍尔电推力器首应用</a:t>
            </a:r>
          </a:p>
          <a:p>
            <a:r>
              <a:rPr lang="en-US" altLang="zh-CN" sz="2400" dirty="0">
                <a:latin typeface="华文中宋" panose="02010600040101010101" pitchFamily="2" charset="-122"/>
                <a:ea typeface="华文中宋" panose="02010600040101010101" pitchFamily="2" charset="-122"/>
              </a:rPr>
              <a:t>2016</a:t>
            </a:r>
            <a:r>
              <a:rPr lang="zh-CN" altLang="zh-CN" sz="2400" dirty="0">
                <a:latin typeface="华文中宋" panose="02010600040101010101" pitchFamily="2" charset="-122"/>
                <a:ea typeface="华文中宋" panose="02010600040101010101" pitchFamily="2" charset="-122"/>
              </a:rPr>
              <a:t>年</a:t>
            </a:r>
            <a:r>
              <a:rPr lang="en-US" altLang="zh-CN" sz="2400" dirty="0">
                <a:latin typeface="华文中宋" panose="02010600040101010101" pitchFamily="2" charset="-122"/>
                <a:ea typeface="华文中宋" panose="02010600040101010101" pitchFamily="2" charset="-122"/>
              </a:rPr>
              <a:t>1</a:t>
            </a:r>
            <a:r>
              <a:rPr lang="zh-CN" altLang="zh-CN" sz="2400" dirty="0">
                <a:latin typeface="华文中宋" panose="02010600040101010101" pitchFamily="2" charset="-122"/>
                <a:ea typeface="华文中宋" panose="02010600040101010101" pitchFamily="2" charset="-122"/>
              </a:rPr>
              <a:t>月，由哈工大能源学院于达仁教授团队、材料学院特种陶瓷研究所和航天五院</a:t>
            </a:r>
            <a:r>
              <a:rPr lang="en-US" altLang="zh-CN" sz="2400" dirty="0">
                <a:latin typeface="华文中宋" panose="02010600040101010101" pitchFamily="2" charset="-122"/>
                <a:ea typeface="华文中宋" panose="02010600040101010101" pitchFamily="2" charset="-122"/>
              </a:rPr>
              <a:t>502</a:t>
            </a:r>
            <a:r>
              <a:rPr lang="zh-CN" altLang="zh-CN" sz="2400" dirty="0">
                <a:latin typeface="华文中宋" panose="02010600040101010101" pitchFamily="2" charset="-122"/>
                <a:ea typeface="华文中宋" panose="02010600040101010101" pitchFamily="2" charset="-122"/>
              </a:rPr>
              <a:t>所联合研制的我国新一代磁聚焦型霍尔电推力器</a:t>
            </a:r>
            <a:r>
              <a:rPr lang="en-US" altLang="zh-CN" sz="2400" dirty="0">
                <a:latin typeface="华文中宋" panose="02010600040101010101" pitchFamily="2" charset="-122"/>
                <a:ea typeface="华文中宋" panose="02010600040101010101" pitchFamily="2" charset="-122"/>
              </a:rPr>
              <a:t>HEP-100MF</a:t>
            </a:r>
            <a:r>
              <a:rPr lang="zh-CN" altLang="zh-CN" sz="2400" dirty="0">
                <a:latin typeface="华文中宋" panose="02010600040101010101" pitchFamily="2" charset="-122"/>
                <a:ea typeface="华文中宋" panose="02010600040101010101" pitchFamily="2" charset="-122"/>
              </a:rPr>
              <a:t>在实践十七号卫星上采用，该卫星搭载“长征五号”运载火箭在海南文昌卫星发射中心发射成功。</a:t>
            </a:r>
            <a:r>
              <a:rPr lang="en-US" altLang="zh-CN" sz="2400" dirty="0">
                <a:latin typeface="华文中宋" panose="02010600040101010101" pitchFamily="2" charset="-122"/>
                <a:ea typeface="华文中宋" panose="02010600040101010101" pitchFamily="2" charset="-122"/>
              </a:rPr>
              <a:t>2016</a:t>
            </a:r>
            <a:r>
              <a:rPr lang="zh-CN" altLang="zh-CN" sz="2400" dirty="0">
                <a:latin typeface="华文中宋" panose="02010600040101010101" pitchFamily="2" charset="-122"/>
                <a:ea typeface="华文中宋" panose="02010600040101010101" pitchFamily="2" charset="-122"/>
              </a:rPr>
              <a:t>年</a:t>
            </a:r>
            <a:r>
              <a:rPr lang="en-US" altLang="zh-CN" sz="2400" dirty="0">
                <a:latin typeface="华文中宋" panose="02010600040101010101" pitchFamily="2" charset="-122"/>
                <a:ea typeface="华文中宋" panose="02010600040101010101" pitchFamily="2" charset="-122"/>
              </a:rPr>
              <a:t>11</a:t>
            </a:r>
            <a:r>
              <a:rPr lang="zh-CN" altLang="zh-CN" sz="2400" dirty="0">
                <a:latin typeface="华文中宋" panose="02010600040101010101" pitchFamily="2" charset="-122"/>
                <a:ea typeface="华文中宋" panose="02010600040101010101" pitchFamily="2" charset="-122"/>
              </a:rPr>
              <a:t>月</a:t>
            </a:r>
            <a:r>
              <a:rPr lang="en-US" altLang="zh-CN" sz="2400" dirty="0">
                <a:latin typeface="华文中宋" panose="02010600040101010101" pitchFamily="2" charset="-122"/>
                <a:ea typeface="华文中宋" panose="02010600040101010101" pitchFamily="2" charset="-122"/>
              </a:rPr>
              <a:t>22</a:t>
            </a:r>
            <a:r>
              <a:rPr lang="zh-CN" altLang="zh-CN" sz="2400" dirty="0">
                <a:latin typeface="华文中宋" panose="02010600040101010101" pitchFamily="2" charset="-122"/>
                <a:ea typeface="华文中宋" panose="02010600040101010101" pitchFamily="2" charset="-122"/>
              </a:rPr>
              <a:t>日，推力器在地球同步轨道点火成功，标志着磁聚焦型霍尔电推力器在国际上首次实现空间应用。</a:t>
            </a:r>
          </a:p>
          <a:p>
            <a:endParaRPr lang="zh-CN" altLang="en-US" dirty="0"/>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509" y="3671455"/>
            <a:ext cx="4779818" cy="318654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196" y="3686576"/>
            <a:ext cx="4906877" cy="3171424"/>
          </a:xfrm>
          <a:prstGeom prst="rect">
            <a:avLst/>
          </a:prstGeom>
        </p:spPr>
      </p:pic>
    </p:spTree>
    <p:extLst>
      <p:ext uri="{BB962C8B-B14F-4D97-AF65-F5344CB8AC3E}">
        <p14:creationId xmlns:p14="http://schemas.microsoft.com/office/powerpoint/2010/main" val="185992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5700" y="1409158"/>
            <a:ext cx="9938326" cy="4801314"/>
          </a:xfrm>
          <a:prstGeom prst="rect">
            <a:avLst/>
          </a:prstGeom>
          <a:noFill/>
        </p:spPr>
        <p:txBody>
          <a:bodyPr wrap="square" rtlCol="0">
            <a:spAutoFit/>
          </a:bodyPr>
          <a:lstStyle/>
          <a:p>
            <a:r>
              <a:rPr lang="zh-CN" altLang="zh-CN" sz="3200" dirty="0">
                <a:latin typeface="华文中宋" panose="02010600040101010101" pitchFamily="2" charset="-122"/>
                <a:ea typeface="华文中宋" panose="02010600040101010101" pitchFamily="2" charset="-122"/>
              </a:rPr>
              <a:t>世界最大规模人类基因组计划启动</a:t>
            </a:r>
          </a:p>
          <a:p>
            <a:r>
              <a:rPr lang="en-US" altLang="zh-CN" sz="3200" dirty="0">
                <a:latin typeface="华文中宋" panose="02010600040101010101" pitchFamily="2" charset="-122"/>
                <a:ea typeface="华文中宋" panose="02010600040101010101" pitchFamily="2" charset="-122"/>
              </a:rPr>
              <a:t>2017</a:t>
            </a:r>
            <a:r>
              <a:rPr lang="zh-CN" altLang="zh-CN" sz="3200" dirty="0">
                <a:latin typeface="华文中宋" panose="02010600040101010101" pitchFamily="2" charset="-122"/>
                <a:ea typeface="华文中宋" panose="02010600040101010101" pitchFamily="2" charset="-122"/>
              </a:rPr>
              <a:t>年</a:t>
            </a:r>
            <a:r>
              <a:rPr lang="en-US" altLang="zh-CN" sz="3200" dirty="0">
                <a:latin typeface="华文中宋" panose="02010600040101010101" pitchFamily="2" charset="-122"/>
                <a:ea typeface="华文中宋" panose="02010600040101010101" pitchFamily="2" charset="-122"/>
              </a:rPr>
              <a:t>12</a:t>
            </a:r>
            <a:r>
              <a:rPr lang="zh-CN" altLang="zh-CN" sz="3200" dirty="0">
                <a:latin typeface="华文中宋" panose="02010600040101010101" pitchFamily="2" charset="-122"/>
                <a:ea typeface="华文中宋" panose="02010600040101010101" pitchFamily="2" charset="-122"/>
              </a:rPr>
              <a:t>月，我国启动“中国十万人基因组计划”，这是我国在人类基因组研究领域实施的首个重大国家计划，也是目前世界最大规模的人类基因组计划。哈工大是该项目的牵头单位，该</a:t>
            </a:r>
            <a:r>
              <a:rPr lang="zh-CN" altLang="zh-CN" sz="3200" dirty="0" smtClean="0">
                <a:latin typeface="华文中宋" panose="02010600040101010101" pitchFamily="2" charset="-122"/>
                <a:ea typeface="华文中宋" panose="02010600040101010101" pitchFamily="2" charset="-122"/>
              </a:rPr>
              <a:t>项目</a:t>
            </a:r>
            <a:endParaRPr lang="en-US" altLang="zh-CN" sz="3200" dirty="0" smtClean="0">
              <a:latin typeface="华文中宋" panose="02010600040101010101" pitchFamily="2" charset="-122"/>
              <a:ea typeface="华文中宋"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的</a:t>
            </a:r>
            <a:r>
              <a:rPr lang="zh-CN" altLang="zh-CN" sz="3200" dirty="0">
                <a:latin typeface="华文中宋" panose="02010600040101010101" pitchFamily="2" charset="-122"/>
                <a:ea typeface="华文中宋" panose="02010600040101010101" pitchFamily="2" charset="-122"/>
              </a:rPr>
              <a:t>首席科学家是哈工大</a:t>
            </a:r>
            <a:r>
              <a:rPr lang="zh-CN" altLang="zh-CN" sz="3200" dirty="0" smtClean="0">
                <a:latin typeface="华文中宋" panose="02010600040101010101" pitchFamily="2" charset="-122"/>
                <a:ea typeface="华文中宋" panose="02010600040101010101" pitchFamily="2" charset="-122"/>
              </a:rPr>
              <a:t>王亚东</a:t>
            </a:r>
            <a:endParaRPr lang="en-US" altLang="zh-CN" sz="3200" dirty="0" smtClean="0">
              <a:latin typeface="华文中宋" panose="02010600040101010101" pitchFamily="2" charset="-122"/>
              <a:ea typeface="华文中宋"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教授</a:t>
            </a:r>
            <a:r>
              <a:rPr lang="zh-CN" altLang="zh-CN" sz="3200" dirty="0">
                <a:latin typeface="华文中宋" panose="02010600040101010101" pitchFamily="2" charset="-122"/>
                <a:ea typeface="华文中宋" panose="02010600040101010101" pitchFamily="2" charset="-122"/>
              </a:rPr>
              <a:t>，该项目将绘制中国</a:t>
            </a:r>
            <a:r>
              <a:rPr lang="zh-CN" altLang="zh-CN" sz="3200" dirty="0" smtClean="0">
                <a:latin typeface="华文中宋" panose="02010600040101010101" pitchFamily="2" charset="-122"/>
                <a:ea typeface="华文中宋" panose="02010600040101010101" pitchFamily="2" charset="-122"/>
              </a:rPr>
              <a:t>人精</a:t>
            </a:r>
            <a:endParaRPr lang="en-US" altLang="zh-CN" sz="3200" dirty="0" smtClean="0">
              <a:latin typeface="华文中宋" panose="02010600040101010101" pitchFamily="2" charset="-122"/>
              <a:ea typeface="华文中宋"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细</a:t>
            </a:r>
            <a:r>
              <a:rPr lang="zh-CN" altLang="zh-CN" sz="3200" dirty="0">
                <a:latin typeface="华文中宋" panose="02010600040101010101" pitchFamily="2" charset="-122"/>
                <a:ea typeface="华文中宋" panose="02010600040101010101" pitchFamily="2" charset="-122"/>
              </a:rPr>
              <a:t>基因组图谱，研究疾病</a:t>
            </a:r>
            <a:r>
              <a:rPr lang="zh-CN" altLang="zh-CN" sz="3200" dirty="0" smtClean="0">
                <a:latin typeface="华文中宋" panose="02010600040101010101" pitchFamily="2" charset="-122"/>
                <a:ea typeface="华文中宋" panose="02010600040101010101" pitchFamily="2" charset="-122"/>
              </a:rPr>
              <a:t>健康</a:t>
            </a:r>
            <a:endParaRPr lang="en-US" altLang="zh-CN" sz="3200" dirty="0" smtClean="0">
              <a:latin typeface="华文中宋" panose="02010600040101010101" pitchFamily="2" charset="-122"/>
              <a:ea typeface="华文中宋" panose="02010600040101010101" pitchFamily="2" charset="-122"/>
            </a:endParaRPr>
          </a:p>
          <a:p>
            <a:r>
              <a:rPr lang="zh-CN" altLang="zh-CN" sz="3200" dirty="0" smtClean="0">
                <a:latin typeface="华文中宋" panose="02010600040101010101" pitchFamily="2" charset="-122"/>
                <a:ea typeface="华文中宋" panose="02010600040101010101" pitchFamily="2" charset="-122"/>
              </a:rPr>
              <a:t>和</a:t>
            </a:r>
            <a:r>
              <a:rPr lang="zh-CN" altLang="zh-CN" sz="3200" dirty="0">
                <a:latin typeface="华文中宋" panose="02010600040101010101" pitchFamily="2" charset="-122"/>
                <a:ea typeface="华文中宋" panose="02010600040101010101" pitchFamily="2" charset="-122"/>
              </a:rPr>
              <a:t>基因遗传的关系。</a:t>
            </a:r>
          </a:p>
          <a:p>
            <a:endParaRPr lang="zh-CN" altLang="en-US" dirty="0"/>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5744" y="3428017"/>
            <a:ext cx="4932219" cy="3290715"/>
          </a:xfrm>
          <a:prstGeom prst="rect">
            <a:avLst/>
          </a:prstGeom>
        </p:spPr>
      </p:pic>
    </p:spTree>
    <p:extLst>
      <p:ext uri="{BB962C8B-B14F-4D97-AF65-F5344CB8AC3E}">
        <p14:creationId xmlns:p14="http://schemas.microsoft.com/office/powerpoint/2010/main" val="56343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22400" y="1477818"/>
            <a:ext cx="6086764" cy="5047536"/>
          </a:xfrm>
          <a:prstGeom prst="rect">
            <a:avLst/>
          </a:prstGeom>
          <a:noFill/>
        </p:spPr>
        <p:txBody>
          <a:bodyPr wrap="square" rtlCol="0">
            <a:spAutoFit/>
          </a:bodyPr>
          <a:lstStyle/>
          <a:p>
            <a:r>
              <a:rPr lang="zh-CN" altLang="zh-CN" sz="3200" dirty="0">
                <a:latin typeface="华文中宋" panose="02010600040101010101" pitchFamily="2" charset="-122"/>
                <a:ea typeface="华文中宋" panose="02010600040101010101" pitchFamily="2" charset="-122"/>
              </a:rPr>
              <a:t>国际首次高轨卫星对地高速激光通信试验</a:t>
            </a:r>
          </a:p>
          <a:p>
            <a:r>
              <a:rPr lang="en-US" altLang="zh-CN" sz="2400" dirty="0">
                <a:latin typeface="华文中宋" panose="02010600040101010101" pitchFamily="2" charset="-122"/>
                <a:ea typeface="华文中宋" panose="02010600040101010101" pitchFamily="2" charset="-122"/>
              </a:rPr>
              <a:t>2018</a:t>
            </a:r>
            <a:r>
              <a:rPr lang="zh-CN" altLang="zh-CN" sz="2400" dirty="0">
                <a:latin typeface="华文中宋" panose="02010600040101010101" pitchFamily="2" charset="-122"/>
                <a:ea typeface="华文中宋" panose="02010600040101010101" pitchFamily="2" charset="-122"/>
              </a:rPr>
              <a:t>年</a:t>
            </a:r>
            <a:r>
              <a:rPr lang="en-US" altLang="zh-CN" sz="2400" dirty="0">
                <a:latin typeface="华文中宋" panose="02010600040101010101" pitchFamily="2" charset="-122"/>
                <a:ea typeface="华文中宋" panose="02010600040101010101" pitchFamily="2" charset="-122"/>
              </a:rPr>
              <a:t>1</a:t>
            </a:r>
            <a:r>
              <a:rPr lang="zh-CN" altLang="zh-CN" sz="2400" dirty="0">
                <a:latin typeface="华文中宋" panose="02010600040101010101" pitchFamily="2" charset="-122"/>
                <a:ea typeface="华文中宋" panose="02010600040101010101" pitchFamily="2" charset="-122"/>
              </a:rPr>
              <a:t>月</a:t>
            </a:r>
            <a:r>
              <a:rPr lang="en-US" altLang="zh-CN" sz="2400" dirty="0">
                <a:latin typeface="华文中宋" panose="02010600040101010101" pitchFamily="2" charset="-122"/>
                <a:ea typeface="华文中宋" panose="02010600040101010101" pitchFamily="2" charset="-122"/>
              </a:rPr>
              <a:t>23</a:t>
            </a:r>
            <a:r>
              <a:rPr lang="zh-CN" altLang="zh-CN" sz="2400" dirty="0">
                <a:latin typeface="华文中宋" panose="02010600040101010101" pitchFamily="2" charset="-122"/>
                <a:ea typeface="华文中宋" panose="02010600040101010101" pitchFamily="2" charset="-122"/>
              </a:rPr>
              <a:t>日，我国新一代高轨技术试验卫星实践十三号搭载的激光通信终端，成功进行了国际首次高轨卫星对地高速激光双向通信试验。此次试验由哈工大马晶、谭立英教授所带领的卫星激光通信团队负责。团队取得了多项技术突破，攻克了多项国际难题，标志着我国在空间高速信息传输这一航天技术尖端领域走在了世界前列，为后续天地一体化信息网络国家重大科技工程的实施奠定了坚实基础。</a:t>
            </a:r>
          </a:p>
          <a:p>
            <a:endParaRPr lang="zh-CN" altLang="en-US" dirty="0"/>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083" y="1554105"/>
            <a:ext cx="3470317" cy="231817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072" y="3872277"/>
            <a:ext cx="3930934" cy="2771308"/>
          </a:xfrm>
          <a:prstGeom prst="rect">
            <a:avLst/>
          </a:prstGeom>
        </p:spPr>
      </p:pic>
    </p:spTree>
    <p:extLst>
      <p:ext uri="{BB962C8B-B14F-4D97-AF65-F5344CB8AC3E}">
        <p14:creationId xmlns:p14="http://schemas.microsoft.com/office/powerpoint/2010/main" val="1903859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9476" y="1409158"/>
            <a:ext cx="5855855" cy="5139869"/>
          </a:xfrm>
          <a:prstGeom prst="rect">
            <a:avLst/>
          </a:prstGeom>
          <a:noFill/>
        </p:spPr>
        <p:txBody>
          <a:bodyPr wrap="square" rtlCol="0">
            <a:spAutoFit/>
          </a:bodyPr>
          <a:lstStyle/>
          <a:p>
            <a:r>
              <a:rPr lang="zh-CN" altLang="zh-CN" sz="3600" dirty="0">
                <a:latin typeface="华文中宋" panose="02010600040101010101" pitchFamily="2" charset="-122"/>
                <a:ea typeface="华文中宋" panose="02010600040101010101" pitchFamily="2" charset="-122"/>
              </a:rPr>
              <a:t>超大运载火箭燃料箱箱底试制成功</a:t>
            </a:r>
          </a:p>
          <a:p>
            <a:r>
              <a:rPr lang="en-US" altLang="zh-CN" sz="3200" dirty="0">
                <a:latin typeface="华文中宋" panose="02010600040101010101" pitchFamily="2" charset="-122"/>
                <a:ea typeface="华文中宋" panose="02010600040101010101" pitchFamily="2" charset="-122"/>
              </a:rPr>
              <a:t>2018</a:t>
            </a:r>
            <a:r>
              <a:rPr lang="zh-CN" altLang="zh-CN" sz="3200" dirty="0">
                <a:latin typeface="华文中宋" panose="02010600040101010101" pitchFamily="2" charset="-122"/>
                <a:ea typeface="华文中宋" panose="02010600040101010101" pitchFamily="2" charset="-122"/>
              </a:rPr>
              <a:t>年</a:t>
            </a:r>
            <a:r>
              <a:rPr lang="en-US" altLang="zh-CN" sz="3200" dirty="0">
                <a:latin typeface="华文中宋" panose="02010600040101010101" pitchFamily="2" charset="-122"/>
                <a:ea typeface="华文中宋" panose="02010600040101010101" pitchFamily="2" charset="-122"/>
              </a:rPr>
              <a:t>11</a:t>
            </a:r>
            <a:r>
              <a:rPr lang="zh-CN" altLang="zh-CN" sz="3200" dirty="0">
                <a:latin typeface="华文中宋" panose="02010600040101010101" pitchFamily="2" charset="-122"/>
                <a:ea typeface="华文中宋" panose="02010600040101010101" pitchFamily="2" charset="-122"/>
              </a:rPr>
              <a:t>月，哈工大苑世剑教授团队提出的新一代流体高压成形技术攻克了超大超薄曲面整体结构成形中起皱和开裂缺陷并存的国际性难题，在国际上首次直接成形出运载火箭直径</a:t>
            </a:r>
            <a:r>
              <a:rPr lang="en-US" altLang="zh-CN" sz="3200" dirty="0">
                <a:latin typeface="华文中宋" panose="02010600040101010101" pitchFamily="2" charset="-122"/>
                <a:ea typeface="华文中宋" panose="02010600040101010101" pitchFamily="2" charset="-122"/>
              </a:rPr>
              <a:t>3m</a:t>
            </a:r>
            <a:r>
              <a:rPr lang="zh-CN" altLang="zh-CN" sz="3200" dirty="0">
                <a:latin typeface="华文中宋" panose="02010600040101010101" pitchFamily="2" charset="-122"/>
                <a:ea typeface="华文中宋" panose="02010600040101010101" pitchFamily="2" charset="-122"/>
              </a:rPr>
              <a:t>级燃料贮箱薄壁整体箱底。</a:t>
            </a:r>
          </a:p>
          <a:p>
            <a:endParaRPr lang="zh-CN" altLang="en-US" sz="3200" dirty="0">
              <a:latin typeface="华文中宋" panose="02010600040101010101" pitchFamily="2" charset="-122"/>
              <a:ea typeface="华文中宋" panose="02010600040101010101" pitchFamily="2" charset="-122"/>
            </a:endParaRPr>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254" y="2984970"/>
            <a:ext cx="3775941" cy="367776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254" y="1122372"/>
            <a:ext cx="3598638" cy="2410355"/>
          </a:xfrm>
          <a:prstGeom prst="rect">
            <a:avLst/>
          </a:prstGeom>
        </p:spPr>
      </p:pic>
    </p:spTree>
    <p:extLst>
      <p:ext uri="{BB962C8B-B14F-4D97-AF65-F5344CB8AC3E}">
        <p14:creationId xmlns:p14="http://schemas.microsoft.com/office/powerpoint/2010/main" val="103957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0036" y="1554105"/>
            <a:ext cx="6419273" cy="4493538"/>
          </a:xfrm>
          <a:prstGeom prst="rect">
            <a:avLst/>
          </a:prstGeom>
          <a:noFill/>
        </p:spPr>
        <p:txBody>
          <a:bodyPr wrap="square" rtlCol="0">
            <a:spAutoFit/>
          </a:bodyPr>
          <a:lstStyle/>
          <a:p>
            <a:r>
              <a:rPr lang="zh-CN" altLang="zh-CN" sz="3600" dirty="0">
                <a:latin typeface="华文中宋" panose="02010600040101010101" pitchFamily="2" charset="-122"/>
                <a:ea typeface="华文中宋" panose="02010600040101010101" pitchFamily="2" charset="-122"/>
              </a:rPr>
              <a:t>全球首个将微小型航天器送入月球轨道的高校</a:t>
            </a:r>
          </a:p>
          <a:p>
            <a:r>
              <a:rPr lang="en-US" altLang="zh-CN" sz="2800" dirty="0">
                <a:latin typeface="华文中宋" panose="02010600040101010101" pitchFamily="2" charset="-122"/>
                <a:ea typeface="华文中宋" panose="02010600040101010101" pitchFamily="2" charset="-122"/>
              </a:rPr>
              <a:t>2018</a:t>
            </a:r>
            <a:r>
              <a:rPr lang="zh-CN" altLang="zh-CN" sz="2800" dirty="0">
                <a:latin typeface="华文中宋" panose="02010600040101010101" pitchFamily="2" charset="-122"/>
                <a:ea typeface="华文中宋" panose="02010600040101010101" pitchFamily="2" charset="-122"/>
              </a:rPr>
              <a:t>年</a:t>
            </a:r>
            <a:r>
              <a:rPr lang="en-US" altLang="zh-CN" sz="2800" dirty="0">
                <a:latin typeface="华文中宋" panose="02010600040101010101" pitchFamily="2" charset="-122"/>
                <a:ea typeface="华文中宋" panose="02010600040101010101" pitchFamily="2" charset="-122"/>
              </a:rPr>
              <a:t>5</a:t>
            </a:r>
            <a:r>
              <a:rPr lang="zh-CN" altLang="zh-CN" sz="2800" dirty="0">
                <a:latin typeface="华文中宋" panose="02010600040101010101" pitchFamily="2" charset="-122"/>
                <a:ea typeface="华文中宋" panose="02010600040101010101" pitchFamily="2" charset="-122"/>
              </a:rPr>
              <a:t>月</a:t>
            </a:r>
            <a:r>
              <a:rPr lang="en-US" altLang="zh-CN" sz="2800" dirty="0">
                <a:latin typeface="华文中宋" panose="02010600040101010101" pitchFamily="2" charset="-122"/>
                <a:ea typeface="华文中宋" panose="02010600040101010101" pitchFamily="2" charset="-122"/>
              </a:rPr>
              <a:t>21</a:t>
            </a:r>
            <a:r>
              <a:rPr lang="zh-CN" altLang="zh-CN" sz="2800" dirty="0">
                <a:latin typeface="华文中宋" panose="02010600040101010101" pitchFamily="2" charset="-122"/>
                <a:ea typeface="华文中宋" panose="02010600040101010101" pitchFamily="2" charset="-122"/>
              </a:rPr>
              <a:t>日，“龙江二号”绕月小卫星随嫦娥四号任务“鹊桥”号中继星搭载发射，</a:t>
            </a:r>
            <a:r>
              <a:rPr lang="en-US" altLang="zh-CN" sz="2800" dirty="0">
                <a:latin typeface="华文中宋" panose="02010600040101010101" pitchFamily="2" charset="-122"/>
                <a:ea typeface="华文中宋" panose="02010600040101010101" pitchFamily="2" charset="-122"/>
              </a:rPr>
              <a:t>2018</a:t>
            </a:r>
            <a:r>
              <a:rPr lang="zh-CN" altLang="zh-CN" sz="2800" dirty="0">
                <a:latin typeface="华文中宋" panose="02010600040101010101" pitchFamily="2" charset="-122"/>
                <a:ea typeface="华文中宋" panose="02010600040101010101" pitchFamily="2" charset="-122"/>
              </a:rPr>
              <a:t>年</a:t>
            </a:r>
            <a:r>
              <a:rPr lang="en-US" altLang="zh-CN" sz="2800" dirty="0">
                <a:latin typeface="华文中宋" panose="02010600040101010101" pitchFamily="2" charset="-122"/>
                <a:ea typeface="华文中宋" panose="02010600040101010101" pitchFamily="2" charset="-122"/>
              </a:rPr>
              <a:t>5</a:t>
            </a:r>
            <a:r>
              <a:rPr lang="zh-CN" altLang="zh-CN" sz="2800" dirty="0">
                <a:latin typeface="华文中宋" panose="02010600040101010101" pitchFamily="2" charset="-122"/>
                <a:ea typeface="华文中宋" panose="02010600040101010101" pitchFamily="2" charset="-122"/>
              </a:rPr>
              <a:t>月</a:t>
            </a:r>
            <a:r>
              <a:rPr lang="en-US" altLang="zh-CN" sz="2800" dirty="0">
                <a:latin typeface="华文中宋" panose="02010600040101010101" pitchFamily="2" charset="-122"/>
                <a:ea typeface="华文中宋" panose="02010600040101010101" pitchFamily="2" charset="-122"/>
              </a:rPr>
              <a:t>25</a:t>
            </a:r>
            <a:r>
              <a:rPr lang="zh-CN" altLang="zh-CN" sz="2800" dirty="0">
                <a:latin typeface="华文中宋" panose="02010600040101010101" pitchFamily="2" charset="-122"/>
                <a:ea typeface="华文中宋" panose="02010600040101010101" pitchFamily="2" charset="-122"/>
              </a:rPr>
              <a:t>日</a:t>
            </a:r>
            <a:r>
              <a:rPr lang="en-US" altLang="zh-CN" sz="2800" dirty="0">
                <a:latin typeface="华文中宋" panose="02010600040101010101" pitchFamily="2" charset="-122"/>
                <a:ea typeface="华文中宋" panose="02010600040101010101" pitchFamily="2" charset="-122"/>
              </a:rPr>
              <a:t>22</a:t>
            </a:r>
            <a:r>
              <a:rPr lang="zh-CN" altLang="zh-CN" sz="2800" dirty="0">
                <a:latin typeface="华文中宋" panose="02010600040101010101" pitchFamily="2" charset="-122"/>
                <a:ea typeface="华文中宋" panose="02010600040101010101" pitchFamily="2" charset="-122"/>
              </a:rPr>
              <a:t>时顺利进入环月轨道，成为全球首个独立完成地月转移、近月制动、环月飞行的微卫星。哈工大成为世界首个将微小型航天器送入月球轨道的高校。</a:t>
            </a:r>
          </a:p>
          <a:p>
            <a:endParaRPr lang="zh-CN" altLang="en-US" dirty="0"/>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074" y="4069414"/>
            <a:ext cx="3978492" cy="265855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002" y="1339892"/>
            <a:ext cx="3523564" cy="2729522"/>
          </a:xfrm>
          <a:prstGeom prst="rect">
            <a:avLst/>
          </a:prstGeom>
        </p:spPr>
      </p:pic>
    </p:spTree>
    <p:extLst>
      <p:ext uri="{BB962C8B-B14F-4D97-AF65-F5344CB8AC3E}">
        <p14:creationId xmlns:p14="http://schemas.microsoft.com/office/powerpoint/2010/main" val="888862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9476" y="1440873"/>
            <a:ext cx="9478851" cy="3323987"/>
          </a:xfrm>
          <a:prstGeom prst="rect">
            <a:avLst/>
          </a:prstGeom>
          <a:noFill/>
        </p:spPr>
        <p:txBody>
          <a:bodyPr wrap="square" rtlCol="0">
            <a:spAutoFit/>
          </a:bodyPr>
          <a:lstStyle/>
          <a:p>
            <a:r>
              <a:rPr lang="zh-CN" altLang="zh-CN" sz="2400" dirty="0">
                <a:latin typeface="华文中宋" panose="02010600040101010101" pitchFamily="2" charset="-122"/>
                <a:ea typeface="华文中宋" panose="02010600040101010101" pitchFamily="2" charset="-122"/>
              </a:rPr>
              <a:t>首次解析</a:t>
            </a:r>
            <a:r>
              <a:rPr lang="en-US" altLang="zh-CN" sz="2400" dirty="0">
                <a:latin typeface="华文中宋" panose="02010600040101010101" pitchFamily="2" charset="-122"/>
                <a:ea typeface="华文中宋" panose="02010600040101010101" pitchFamily="2" charset="-122"/>
              </a:rPr>
              <a:t>T</a:t>
            </a:r>
            <a:r>
              <a:rPr lang="zh-CN" altLang="zh-CN" sz="2400" dirty="0">
                <a:latin typeface="华文中宋" panose="02010600040101010101" pitchFamily="2" charset="-122"/>
                <a:ea typeface="华文中宋" panose="02010600040101010101" pitchFamily="2" charset="-122"/>
              </a:rPr>
              <a:t>细胞受体</a:t>
            </a:r>
            <a:r>
              <a:rPr lang="en-US" altLang="zh-CN" sz="2400" dirty="0">
                <a:latin typeface="华文中宋" panose="02010600040101010101" pitchFamily="2" charset="-122"/>
                <a:ea typeface="华文中宋" panose="02010600040101010101" pitchFamily="2" charset="-122"/>
              </a:rPr>
              <a:t>-</a:t>
            </a:r>
            <a:r>
              <a:rPr lang="zh-CN" altLang="zh-CN" sz="2400" dirty="0">
                <a:latin typeface="华文中宋" panose="02010600040101010101" pitchFamily="2" charset="-122"/>
                <a:ea typeface="华文中宋" panose="02010600040101010101" pitchFamily="2" charset="-122"/>
              </a:rPr>
              <a:t>共受体复合物结构</a:t>
            </a:r>
          </a:p>
          <a:p>
            <a:r>
              <a:rPr lang="en-US" altLang="zh-CN" sz="2400" dirty="0">
                <a:latin typeface="华文中宋" panose="02010600040101010101" pitchFamily="2" charset="-122"/>
                <a:ea typeface="华文中宋" panose="02010600040101010101" pitchFamily="2" charset="-122"/>
              </a:rPr>
              <a:t>2019</a:t>
            </a:r>
            <a:r>
              <a:rPr lang="zh-CN" altLang="zh-CN" sz="2400" dirty="0">
                <a:latin typeface="华文中宋" panose="02010600040101010101" pitchFamily="2" charset="-122"/>
                <a:ea typeface="华文中宋" panose="02010600040101010101" pitchFamily="2" charset="-122"/>
              </a:rPr>
              <a:t>年</a:t>
            </a:r>
            <a:r>
              <a:rPr lang="en-US" altLang="zh-CN" sz="2400" dirty="0">
                <a:latin typeface="华文中宋" panose="02010600040101010101" pitchFamily="2" charset="-122"/>
                <a:ea typeface="华文中宋" panose="02010600040101010101" pitchFamily="2" charset="-122"/>
              </a:rPr>
              <a:t>8</a:t>
            </a:r>
            <a:r>
              <a:rPr lang="zh-CN" altLang="zh-CN" sz="2400" dirty="0">
                <a:latin typeface="华文中宋" panose="02010600040101010101" pitchFamily="2" charset="-122"/>
                <a:ea typeface="华文中宋" panose="02010600040101010101" pitchFamily="2" charset="-122"/>
              </a:rPr>
              <a:t>月，哈工大生命学院黄志伟教授团队在《自然》（</a:t>
            </a:r>
            <a:r>
              <a:rPr lang="en-US" altLang="zh-CN" sz="2400" dirty="0" err="1">
                <a:latin typeface="华文中宋" panose="02010600040101010101" pitchFamily="2" charset="-122"/>
                <a:ea typeface="华文中宋" panose="02010600040101010101" pitchFamily="2" charset="-122"/>
              </a:rPr>
              <a:t>Natur</a:t>
            </a:r>
            <a:r>
              <a:rPr lang="en-US" altLang="zh-CN" sz="2400" dirty="0">
                <a:latin typeface="华文中宋" panose="02010600040101010101" pitchFamily="2" charset="-122"/>
                <a:ea typeface="华文中宋" panose="02010600040101010101" pitchFamily="2" charset="-122"/>
              </a:rPr>
              <a:t> e</a:t>
            </a:r>
            <a:r>
              <a:rPr lang="zh-CN" altLang="zh-CN" sz="2400" dirty="0">
                <a:latin typeface="华文中宋" panose="02010600040101010101" pitchFamily="2" charset="-122"/>
                <a:ea typeface="华文中宋" panose="02010600040101010101" pitchFamily="2" charset="-122"/>
              </a:rPr>
              <a:t>）上在线发表题为《人</a:t>
            </a:r>
            <a:r>
              <a:rPr lang="en-US" altLang="zh-CN" sz="2400" dirty="0">
                <a:latin typeface="华文中宋" panose="02010600040101010101" pitchFamily="2" charset="-122"/>
                <a:ea typeface="华文中宋" panose="02010600040101010101" pitchFamily="2" charset="-122"/>
              </a:rPr>
              <a:t>T</a:t>
            </a:r>
            <a:r>
              <a:rPr lang="zh-CN" altLang="zh-CN" sz="2400" dirty="0">
                <a:latin typeface="华文中宋" panose="02010600040101010101" pitchFamily="2" charset="-122"/>
                <a:ea typeface="华文中宋" panose="02010600040101010101" pitchFamily="2" charset="-122"/>
              </a:rPr>
              <a:t>细胞受体</a:t>
            </a:r>
            <a:r>
              <a:rPr lang="en-US" altLang="zh-CN" sz="2400" dirty="0">
                <a:latin typeface="华文中宋" panose="02010600040101010101" pitchFamily="2" charset="-122"/>
                <a:ea typeface="华文中宋" panose="02010600040101010101" pitchFamily="2" charset="-122"/>
              </a:rPr>
              <a:t>-</a:t>
            </a:r>
            <a:r>
              <a:rPr lang="zh-CN" altLang="zh-CN" sz="2400" dirty="0">
                <a:latin typeface="华文中宋" panose="02010600040101010101" pitchFamily="2" charset="-122"/>
                <a:ea typeface="华文中宋" panose="02010600040101010101" pitchFamily="2" charset="-122"/>
              </a:rPr>
              <a:t>共受体复合物组装的结构基础》的研究文章。该研究首次解析了人</a:t>
            </a:r>
            <a:r>
              <a:rPr lang="en-US" altLang="zh-CN" sz="2400" dirty="0">
                <a:latin typeface="华文中宋" panose="02010600040101010101" pitchFamily="2" charset="-122"/>
                <a:ea typeface="华文中宋" panose="02010600040101010101" pitchFamily="2" charset="-122"/>
              </a:rPr>
              <a:t>T</a:t>
            </a:r>
            <a:r>
              <a:rPr lang="zh-CN" altLang="zh-CN" sz="2400" dirty="0">
                <a:latin typeface="华文中宋" panose="02010600040101010101" pitchFamily="2" charset="-122"/>
                <a:ea typeface="华文中宋" panose="02010600040101010101" pitchFamily="2" charset="-122"/>
              </a:rPr>
              <a:t>细胞受体</a:t>
            </a:r>
            <a:r>
              <a:rPr lang="en-US" altLang="zh-CN" sz="2400" dirty="0">
                <a:latin typeface="华文中宋" panose="02010600040101010101" pitchFamily="2" charset="-122"/>
                <a:ea typeface="华文中宋" panose="02010600040101010101" pitchFamily="2" charset="-122"/>
              </a:rPr>
              <a:t>-</a:t>
            </a:r>
            <a:r>
              <a:rPr lang="zh-CN" altLang="zh-CN" sz="2400" dirty="0">
                <a:latin typeface="华文中宋" panose="02010600040101010101" pitchFamily="2" charset="-122"/>
                <a:ea typeface="华文中宋" panose="02010600040101010101" pitchFamily="2" charset="-122"/>
              </a:rPr>
              <a:t>共受体（</a:t>
            </a:r>
            <a:r>
              <a:rPr lang="en-US" altLang="zh-CN" sz="2400" dirty="0">
                <a:latin typeface="华文中宋" panose="02010600040101010101" pitchFamily="2" charset="-122"/>
                <a:ea typeface="华文中宋" panose="02010600040101010101" pitchFamily="2" charset="-122"/>
              </a:rPr>
              <a:t>TCR-CD3</a:t>
            </a:r>
            <a:r>
              <a:rPr lang="zh-CN" altLang="zh-CN" sz="2400" dirty="0">
                <a:latin typeface="华文中宋" panose="02010600040101010101" pitchFamily="2" charset="-122"/>
                <a:ea typeface="华文中宋" panose="02010600040101010101" pitchFamily="2" charset="-122"/>
              </a:rPr>
              <a:t>）复合物（包含全部</a:t>
            </a:r>
            <a:r>
              <a:rPr lang="en-US" altLang="zh-CN" sz="2400" dirty="0">
                <a:latin typeface="华文中宋" panose="02010600040101010101" pitchFamily="2" charset="-122"/>
                <a:ea typeface="华文中宋" panose="02010600040101010101" pitchFamily="2" charset="-122"/>
              </a:rPr>
              <a:t>8</a:t>
            </a:r>
            <a:r>
              <a:rPr lang="zh-CN" altLang="zh-CN" sz="2400" dirty="0">
                <a:latin typeface="华文中宋" panose="02010600040101010101" pitchFamily="2" charset="-122"/>
                <a:ea typeface="华文中宋" panose="02010600040101010101" pitchFamily="2" charset="-122"/>
              </a:rPr>
              <a:t>个亚基）的高分辨率冷冻电镜结构，通过对结构分析，回答了免疫领域关于</a:t>
            </a:r>
            <a:r>
              <a:rPr lang="en-US" altLang="zh-CN" sz="2400" dirty="0">
                <a:latin typeface="华文中宋" panose="02010600040101010101" pitchFamily="2" charset="-122"/>
                <a:ea typeface="华文中宋" panose="02010600040101010101" pitchFamily="2" charset="-122"/>
              </a:rPr>
              <a:t>T</a:t>
            </a:r>
            <a:r>
              <a:rPr lang="zh-CN" altLang="zh-CN" sz="2400" dirty="0">
                <a:latin typeface="华文中宋" panose="02010600040101010101" pitchFamily="2" charset="-122"/>
                <a:ea typeface="华文中宋" panose="02010600040101010101" pitchFamily="2" charset="-122"/>
              </a:rPr>
              <a:t>细胞受体结构的基础科学问题，对解析</a:t>
            </a:r>
            <a:r>
              <a:rPr lang="en-US" altLang="zh-CN" sz="2400" dirty="0">
                <a:latin typeface="华文中宋" panose="02010600040101010101" pitchFamily="2" charset="-122"/>
                <a:ea typeface="华文中宋" panose="02010600040101010101" pitchFamily="2" charset="-122"/>
              </a:rPr>
              <a:t>T</a:t>
            </a:r>
            <a:r>
              <a:rPr lang="zh-CN" altLang="zh-CN" sz="2400" dirty="0">
                <a:latin typeface="华文中宋" panose="02010600040101010101" pitchFamily="2" charset="-122"/>
                <a:ea typeface="华文中宋" panose="02010600040101010101" pitchFamily="2" charset="-122"/>
              </a:rPr>
              <a:t>细胞活化的分子机制具有重要的科学意义，同时也为开发基于</a:t>
            </a:r>
            <a:r>
              <a:rPr lang="en-US" altLang="zh-CN" sz="2400" dirty="0">
                <a:latin typeface="华文中宋" panose="02010600040101010101" pitchFamily="2" charset="-122"/>
                <a:ea typeface="华文中宋" panose="02010600040101010101" pitchFamily="2" charset="-122"/>
              </a:rPr>
              <a:t>T</a:t>
            </a:r>
            <a:r>
              <a:rPr lang="zh-CN" altLang="zh-CN" sz="2400" dirty="0">
                <a:latin typeface="华文中宋" panose="02010600040101010101" pitchFamily="2" charset="-122"/>
                <a:ea typeface="华文中宋" panose="02010600040101010101" pitchFamily="2" charset="-122"/>
              </a:rPr>
              <a:t>细胞受体的免疫疗法提供关键结构基础。</a:t>
            </a:r>
          </a:p>
          <a:p>
            <a:endParaRPr lang="zh-CN" altLang="en-US" dirty="0"/>
          </a:p>
        </p:txBody>
      </p:sp>
      <p:sp>
        <p:nvSpPr>
          <p:cNvPr id="3"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4" name="矩形 3"/>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a:t>
            </a:r>
            <a:r>
              <a:rPr lang="zh-CN" altLang="en-US" sz="3200" dirty="0" smtClean="0">
                <a:solidFill>
                  <a:schemeClr val="bg1"/>
                </a:solidFill>
                <a:ea typeface="黑体" pitchFamily="2" charset="-122"/>
              </a:rPr>
              <a:t>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哈工大科研</a:t>
            </a:r>
            <a:r>
              <a:rPr lang="en-US" altLang="zh-CN" sz="3200" dirty="0" smtClean="0">
                <a:solidFill>
                  <a:schemeClr val="bg1"/>
                </a:solidFill>
                <a:ea typeface="黑体" pitchFamily="2" charset="-122"/>
              </a:rPr>
              <a:t>N</a:t>
            </a:r>
            <a:r>
              <a:rPr lang="zh-CN" altLang="en-US" sz="3200" dirty="0" smtClean="0">
                <a:solidFill>
                  <a:schemeClr val="bg1"/>
                </a:solidFill>
                <a:ea typeface="黑体" pitchFamily="2" charset="-122"/>
              </a:rPr>
              <a:t>个“世界第一”</a:t>
            </a:r>
            <a:endParaRPr lang="zh-CN" altLang="en-US" sz="3200" dirty="0">
              <a:solidFill>
                <a:schemeClr val="bg1"/>
              </a:solidFill>
              <a:ea typeface="黑体"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8" y="9892"/>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932" y="4224776"/>
            <a:ext cx="3962256" cy="263322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863" y="4340614"/>
            <a:ext cx="3860800" cy="2517386"/>
          </a:xfrm>
          <a:prstGeom prst="rect">
            <a:avLst/>
          </a:prstGeom>
        </p:spPr>
      </p:pic>
    </p:spTree>
    <p:extLst>
      <p:ext uri="{BB962C8B-B14F-4D97-AF65-F5344CB8AC3E}">
        <p14:creationId xmlns:p14="http://schemas.microsoft.com/office/powerpoint/2010/main" val="2046101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u=3481684138,591748367&amp;gp=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660" y="1613896"/>
            <a:ext cx="3321170" cy="2310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t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400" y="3906540"/>
            <a:ext cx="3476445" cy="269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h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9556" y="2166225"/>
            <a:ext cx="3994485" cy="450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427830" y="1354302"/>
            <a:ext cx="5124091" cy="954107"/>
          </a:xfrm>
          <a:prstGeom prst="rect">
            <a:avLst/>
          </a:prstGeom>
          <a:noFill/>
        </p:spPr>
        <p:txBody>
          <a:bodyPr wrap="square" rtlCol="0">
            <a:spAutoFit/>
          </a:bodyPr>
          <a:lstStyle/>
          <a:p>
            <a:r>
              <a:rPr lang="zh-CN" altLang="en-US" sz="2800" b="1" dirty="0">
                <a:latin typeface="隶书" panose="02010509060101010101" pitchFamily="49" charset="-122"/>
                <a:ea typeface="隶书" panose="02010509060101010101" pitchFamily="49" charset="-122"/>
              </a:rPr>
              <a:t>论机床内部矛盾运动的规律和机床的</a:t>
            </a:r>
            <a:r>
              <a:rPr lang="zh-CN" altLang="en-US" sz="2800" b="1" dirty="0">
                <a:ea typeface="隶书" panose="02010509060101010101" pitchFamily="49" charset="-122"/>
              </a:rPr>
              <a:t>‘</a:t>
            </a:r>
            <a:r>
              <a:rPr lang="zh-CN" altLang="en-US" sz="2800" b="1" dirty="0">
                <a:latin typeface="隶书" panose="02010509060101010101" pitchFamily="49" charset="-122"/>
                <a:ea typeface="隶书" panose="02010509060101010101" pitchFamily="49" charset="-122"/>
              </a:rPr>
              <a:t>积木化</a:t>
            </a:r>
            <a:r>
              <a:rPr lang="zh-CN" altLang="en-US" sz="2800" b="1" dirty="0">
                <a:ea typeface="隶书" panose="02010509060101010101" pitchFamily="49" charset="-122"/>
              </a:rPr>
              <a:t>’</a:t>
            </a:r>
            <a:endParaRPr lang="zh-CN" altLang="en-US" sz="2800" dirty="0"/>
          </a:p>
        </p:txBody>
      </p:sp>
      <p:sp>
        <p:nvSpPr>
          <p:cNvPr id="7"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8" name="矩形 7"/>
          <p:cNvSpPr/>
          <p:nvPr/>
        </p:nvSpPr>
        <p:spPr>
          <a:xfrm>
            <a:off x="1539476" y="465223"/>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a:t>
            </a:r>
            <a:r>
              <a:rPr lang="zh-CN" altLang="en-US" sz="3200" dirty="0" smtClean="0">
                <a:solidFill>
                  <a:schemeClr val="bg1"/>
                </a:solidFill>
                <a:ea typeface="黑体" pitchFamily="2" charset="-122"/>
              </a:rPr>
              <a:t>工大的工程技术辩证法研究</a:t>
            </a:r>
            <a:endParaRPr lang="zh-CN" altLang="en-US" sz="3200" dirty="0">
              <a:solidFill>
                <a:schemeClr val="bg1"/>
              </a:solidFill>
              <a:ea typeface="黑体" pitchFamily="2" charset="-122"/>
            </a:endParaRPr>
          </a:p>
        </p:txBody>
      </p:sp>
      <p:sp>
        <p:nvSpPr>
          <p:cNvPr id="6" name="文本框 5"/>
          <p:cNvSpPr txBox="1"/>
          <p:nvPr/>
        </p:nvSpPr>
        <p:spPr>
          <a:xfrm>
            <a:off x="336884" y="3998412"/>
            <a:ext cx="2468515" cy="2839239"/>
          </a:xfrm>
          <a:prstGeom prst="rect">
            <a:avLst/>
          </a:prstGeom>
          <a:noFill/>
        </p:spPr>
        <p:txBody>
          <a:bodyPr wrap="square" rtlCol="0">
            <a:spAutoFit/>
          </a:bodyPr>
          <a:lstStyle/>
          <a:p>
            <a:r>
              <a:rPr lang="zh-CN" altLang="en-US" sz="1050" dirty="0" smtClean="0"/>
              <a:t>中共哈尔滨工业大学机械系机床及自动化专业分总支委员会同志们：</a:t>
            </a:r>
            <a:endParaRPr lang="en-US" altLang="zh-CN" sz="1050" dirty="0" smtClean="0"/>
          </a:p>
          <a:p>
            <a:r>
              <a:rPr lang="zh-CN" altLang="en-US" sz="1050" dirty="0" smtClean="0"/>
              <a:t>        看了你们在</a:t>
            </a:r>
            <a:r>
              <a:rPr lang="en-US" altLang="zh-CN" sz="1050" dirty="0" smtClean="0"/>
              <a:t>1960</a:t>
            </a:r>
            <a:r>
              <a:rPr lang="zh-CN" altLang="en-US" sz="1050" dirty="0" smtClean="0"/>
              <a:t>年</a:t>
            </a:r>
            <a:r>
              <a:rPr lang="en-US" altLang="zh-CN" sz="1050" dirty="0" smtClean="0"/>
              <a:t>11</a:t>
            </a:r>
            <a:r>
              <a:rPr lang="zh-CN" altLang="en-US" sz="1050" dirty="0" smtClean="0"/>
              <a:t>月</a:t>
            </a:r>
            <a:r>
              <a:rPr lang="en-US" altLang="zh-CN" sz="1050" dirty="0" smtClean="0"/>
              <a:t>25</a:t>
            </a:r>
            <a:r>
              <a:rPr lang="zh-CN" altLang="en-US" sz="1050" dirty="0" smtClean="0"/>
              <a:t>日光明日报上发表的文章，非常高兴。我们已将此文在杂志上转载，只恨文章太简略，对六条结论使人读后有部分还不甚明了。你们是否可以再写一篇较长的文章，例如一万五千到二万字，详细地解释这六条结论呢？对于车铣磨刨钻各类机床的特点也分别加以分析。我们很喜欢读你们的这类文章。你们对机械运动的矛盾的论述，引起了我们很大的兴趣，我们还想懂得多一点，如果你们能满足我们的（也是一般人的）要求，则不胜感激之至。</a:t>
            </a:r>
            <a:endParaRPr lang="en-US" altLang="zh-CN" sz="1050" dirty="0" smtClean="0"/>
          </a:p>
          <a:p>
            <a:r>
              <a:rPr lang="zh-CN" altLang="en-US" sz="1050" dirty="0" smtClean="0"/>
              <a:t>         （毛泽东）红旗杂志编辑部</a:t>
            </a:r>
            <a:endParaRPr lang="en-US" altLang="zh-CN" sz="1050" dirty="0" smtClean="0"/>
          </a:p>
          <a:p>
            <a:r>
              <a:rPr lang="en-US" altLang="zh-CN" sz="1050" dirty="0"/>
              <a:t> </a:t>
            </a:r>
            <a:r>
              <a:rPr lang="en-US" altLang="zh-CN" sz="1050" dirty="0" smtClean="0"/>
              <a:t>                     1960</a:t>
            </a:r>
            <a:r>
              <a:rPr lang="zh-CN" altLang="en-US" sz="1050" dirty="0" smtClean="0"/>
              <a:t>年</a:t>
            </a:r>
            <a:r>
              <a:rPr lang="en-US" altLang="zh-CN" sz="1050" dirty="0" smtClean="0"/>
              <a:t>12</a:t>
            </a:r>
            <a:r>
              <a:rPr lang="zh-CN" altLang="en-US" sz="1050" dirty="0" smtClean="0"/>
              <a:t>月</a:t>
            </a:r>
            <a:r>
              <a:rPr lang="en-US" altLang="zh-CN" sz="1050" dirty="0" smtClean="0"/>
              <a:t>6</a:t>
            </a:r>
            <a:r>
              <a:rPr lang="zh-CN" altLang="en-US" sz="1050" dirty="0" smtClean="0"/>
              <a:t>日</a:t>
            </a:r>
            <a:endParaRPr lang="zh-CN" altLang="en-US" sz="1050"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808" y="0"/>
            <a:ext cx="628650" cy="762000"/>
          </a:xfrm>
          <a:prstGeom prst="rect">
            <a:avLst/>
          </a:prstGeom>
        </p:spPr>
      </p:pic>
    </p:spTree>
    <p:extLst>
      <p:ext uri="{BB962C8B-B14F-4D97-AF65-F5344CB8AC3E}">
        <p14:creationId xmlns:p14="http://schemas.microsoft.com/office/powerpoint/2010/main" val="2085077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u=1302713222,4137223901&amp;gp=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5706" y="1432725"/>
            <a:ext cx="231298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descr="8572iAxweH_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518" y="3705565"/>
            <a:ext cx="2251344" cy="218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828648" y="659846"/>
            <a:ext cx="6607834" cy="5355312"/>
          </a:xfrm>
          <a:prstGeom prst="rect">
            <a:avLst/>
          </a:prstGeom>
          <a:noFill/>
        </p:spPr>
        <p:txBody>
          <a:bodyPr wrap="square" rtlCol="0">
            <a:spAutoFit/>
          </a:bodyPr>
          <a:lstStyle/>
          <a:p>
            <a:r>
              <a:rPr lang="zh-CN" altLang="en-US" sz="3600" b="1" dirty="0">
                <a:latin typeface="华文新魏" panose="02010800040101010101" pitchFamily="2" charset="-122"/>
                <a:ea typeface="华文新魏" panose="02010800040101010101" pitchFamily="2" charset="-122"/>
              </a:rPr>
              <a:t>哈工大的工程技术辩证法</a:t>
            </a:r>
            <a:r>
              <a:rPr lang="zh-CN" altLang="en-US" sz="3600" b="1" dirty="0" smtClean="0">
                <a:latin typeface="华文新魏" panose="02010800040101010101" pitchFamily="2" charset="-122"/>
                <a:ea typeface="华文新魏" panose="02010800040101010101" pitchFamily="2" charset="-122"/>
              </a:rPr>
              <a:t>研究</a:t>
            </a:r>
            <a:endParaRPr lang="en-US" altLang="zh-CN" sz="3600" b="1" dirty="0" smtClean="0">
              <a:latin typeface="华文新魏" panose="02010800040101010101" pitchFamily="2" charset="-122"/>
              <a:ea typeface="华文新魏" panose="02010800040101010101" pitchFamily="2" charset="-122"/>
            </a:endParaRPr>
          </a:p>
          <a:p>
            <a:endParaRPr lang="en-US" altLang="zh-CN" sz="3600" b="1" dirty="0" smtClean="0">
              <a:latin typeface="华文新魏" panose="02010800040101010101" pitchFamily="2" charset="-122"/>
              <a:ea typeface="华文新魏" panose="02010800040101010101" pitchFamily="2" charset="-122"/>
            </a:endParaRPr>
          </a:p>
          <a:p>
            <a:r>
              <a:rPr lang="en-US" altLang="zh-CN" sz="3600" b="1" dirty="0">
                <a:latin typeface="华文新魏" panose="02010800040101010101" pitchFamily="2" charset="-122"/>
                <a:ea typeface="华文新魏" panose="02010800040101010101" pitchFamily="2" charset="-122"/>
              </a:rPr>
              <a:t> </a:t>
            </a:r>
            <a:r>
              <a:rPr lang="en-US" altLang="zh-CN" sz="3600" b="1" dirty="0" smtClean="0">
                <a:latin typeface="华文新魏" panose="02010800040101010101" pitchFamily="2" charset="-122"/>
                <a:ea typeface="华文新魏" panose="02010800040101010101" pitchFamily="2" charset="-122"/>
              </a:rPr>
              <a:t>    </a:t>
            </a:r>
            <a:r>
              <a:rPr lang="zh-CN" altLang="en-US" sz="2400" b="1" dirty="0" smtClean="0">
                <a:latin typeface="+mn-ea"/>
              </a:rPr>
              <a:t>我们</a:t>
            </a:r>
            <a:r>
              <a:rPr lang="zh-CN" altLang="en-US" sz="2400" b="1" dirty="0">
                <a:latin typeface="+mn-ea"/>
              </a:rPr>
              <a:t>全国有很多大学，每个大学都有若干专业，全国各地有很多研究机关，有很多生产单位，他们在教学、研究和生产的过程中，天天接触和处理各种问题，或者说各种特殊矛盾</a:t>
            </a:r>
            <a:r>
              <a:rPr lang="zh-CN" altLang="en-US" sz="2400" b="1" dirty="0" smtClean="0">
                <a:latin typeface="+mn-ea"/>
              </a:rPr>
              <a:t>。      如果</a:t>
            </a:r>
            <a:r>
              <a:rPr lang="zh-CN" altLang="en-US" sz="2400" b="1" dirty="0">
                <a:latin typeface="+mn-ea"/>
              </a:rPr>
              <a:t>每一个专业，每一个科学机关，每一个生产单位，都能用同样的方法抓住他们自己业务中的一个特殊矛盾，用一定的时间进行深入的、系统的、全面的研究，那就可以预期，我们的科学工作将获得越来越多的成果，将出现更加繁荣的百家争鸣、百花齐放的景象。</a:t>
            </a:r>
          </a:p>
          <a:p>
            <a:r>
              <a:rPr lang="en-US" altLang="zh-CN" dirty="0" smtClean="0"/>
              <a:t> </a:t>
            </a:r>
            <a:endParaRPr lang="zh-CN" altLang="en-US" dirty="0"/>
          </a:p>
        </p:txBody>
      </p:sp>
      <p:sp>
        <p:nvSpPr>
          <p:cNvPr id="5" name="TextBox 3"/>
          <p:cNvSpPr txBox="1">
            <a:spLocks noChangeArrowheads="1"/>
          </p:cNvSpPr>
          <p:nvPr/>
        </p:nvSpPr>
        <p:spPr bwMode="auto">
          <a:xfrm>
            <a:off x="1852863" y="465221"/>
            <a:ext cx="9144000" cy="369888"/>
          </a:xfrm>
          <a:prstGeom prst="rect">
            <a:avLst/>
          </a:prstGeom>
          <a:noFill/>
          <a:ln w="9525">
            <a:noFill/>
            <a:miter lim="800000"/>
            <a:headEnd/>
            <a:tailEnd/>
          </a:ln>
        </p:spPr>
        <p:txBody>
          <a:bodyPr>
            <a:spAutoFit/>
          </a:bodyPr>
          <a:lstStyle/>
          <a:p>
            <a:endParaRPr lang="zh-CN" altLang="en-US"/>
          </a:p>
        </p:txBody>
      </p:sp>
      <p:sp>
        <p:nvSpPr>
          <p:cNvPr id="6" name="矩形 5"/>
          <p:cNvSpPr/>
          <p:nvPr/>
        </p:nvSpPr>
        <p:spPr>
          <a:xfrm>
            <a:off x="1582406" y="449179"/>
            <a:ext cx="9684913" cy="9439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5"/>
          <p:cNvSpPr txBox="1">
            <a:spLocks noChangeArrowheads="1"/>
          </p:cNvSpPr>
          <p:nvPr/>
        </p:nvSpPr>
        <p:spPr bwMode="auto">
          <a:xfrm>
            <a:off x="1639048" y="610170"/>
            <a:ext cx="9379279" cy="584775"/>
          </a:xfrm>
          <a:prstGeom prst="rect">
            <a:avLst/>
          </a:prstGeom>
          <a:noFill/>
          <a:ln w="9525">
            <a:noFill/>
            <a:miter lim="800000"/>
            <a:headEnd/>
            <a:tailEnd/>
          </a:ln>
        </p:spPr>
        <p:txBody>
          <a:bodyPr wrap="square">
            <a:spAutoFit/>
          </a:bodyPr>
          <a:lstStyle/>
          <a:p>
            <a:r>
              <a:rPr lang="zh-CN" altLang="en-US" sz="3200" dirty="0">
                <a:solidFill>
                  <a:schemeClr val="bg1"/>
                </a:solidFill>
                <a:ea typeface="黑体" pitchFamily="2" charset="-122"/>
              </a:rPr>
              <a:t>   </a:t>
            </a:r>
            <a:r>
              <a:rPr lang="zh-CN" altLang="en-US" sz="3200" dirty="0" smtClean="0">
                <a:solidFill>
                  <a:schemeClr val="bg1"/>
                </a:solidFill>
                <a:ea typeface="黑体" pitchFamily="2" charset="-122"/>
              </a:rPr>
              <a:t>二、大国重器</a:t>
            </a:r>
            <a:r>
              <a:rPr lang="en-US" altLang="zh-CN" sz="3200" dirty="0" smtClean="0">
                <a:solidFill>
                  <a:schemeClr val="bg1"/>
                </a:solidFill>
                <a:ea typeface="黑体" pitchFamily="2" charset="-122"/>
              </a:rPr>
              <a:t>——</a:t>
            </a:r>
            <a:r>
              <a:rPr lang="zh-CN" altLang="en-US" sz="3200" dirty="0" smtClean="0">
                <a:solidFill>
                  <a:schemeClr val="bg1"/>
                </a:solidFill>
                <a:ea typeface="黑体" pitchFamily="2" charset="-122"/>
              </a:rPr>
              <a:t>哈</a:t>
            </a:r>
            <a:r>
              <a:rPr lang="zh-CN" altLang="en-US" sz="3200" dirty="0" smtClean="0">
                <a:solidFill>
                  <a:schemeClr val="bg1"/>
                </a:solidFill>
                <a:ea typeface="黑体" pitchFamily="2" charset="-122"/>
              </a:rPr>
              <a:t>工大的工程技术辩证法研究</a:t>
            </a:r>
            <a:endParaRPr lang="zh-CN" altLang="en-US" sz="3200" dirty="0">
              <a:solidFill>
                <a:schemeClr val="bg1"/>
              </a:solidFill>
              <a:ea typeface="黑体" pitchFamily="2"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03" y="0"/>
            <a:ext cx="628650" cy="7620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084690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71525" y="1716744"/>
            <a:ext cx="4741712" cy="4131900"/>
          </a:xfrm>
          <a:prstGeom prst="rect">
            <a:avLst/>
          </a:prstGeom>
          <a:noFill/>
        </p:spPr>
        <p:txBody>
          <a:bodyPr wrap="square" rtlCol="0">
            <a:spAutoFit/>
          </a:bodyPr>
          <a:lstStyle/>
          <a:p>
            <a:pPr>
              <a:lnSpc>
                <a:spcPts val="3500"/>
              </a:lnSpc>
              <a:defRPr/>
            </a:pPr>
            <a:r>
              <a:rPr lang="zh-CN" altLang="en-US" sz="3600" dirty="0" smtClean="0">
                <a:solidFill>
                  <a:srgbClr val="002060"/>
                </a:solidFill>
                <a:latin typeface="黑体" pitchFamily="2" charset="-122"/>
                <a:ea typeface="黑体" pitchFamily="2" charset="-122"/>
              </a:rPr>
              <a:t>（一）历史沿革</a:t>
            </a:r>
            <a:endParaRPr lang="en-US" altLang="zh-CN" sz="3600" dirty="0" smtClean="0">
              <a:solidFill>
                <a:srgbClr val="002060"/>
              </a:solidFill>
              <a:latin typeface="黑体" pitchFamily="2" charset="-122"/>
              <a:ea typeface="黑体" pitchFamily="2" charset="-122"/>
            </a:endParaRPr>
          </a:p>
          <a:p>
            <a:pPr>
              <a:lnSpc>
                <a:spcPts val="3500"/>
              </a:lnSpc>
              <a:defRPr/>
            </a:pPr>
            <a:endParaRPr lang="en-US" altLang="zh-CN" sz="3600" dirty="0" smtClean="0">
              <a:solidFill>
                <a:srgbClr val="002060"/>
              </a:solidFill>
              <a:latin typeface="黑体" pitchFamily="2" charset="-122"/>
              <a:ea typeface="黑体" pitchFamily="2" charset="-122"/>
            </a:endParaRPr>
          </a:p>
          <a:p>
            <a:pPr>
              <a:lnSpc>
                <a:spcPts val="3500"/>
              </a:lnSpc>
              <a:defRPr/>
            </a:pPr>
            <a:r>
              <a:rPr lang="zh-CN" altLang="en-US" sz="3600" dirty="0" smtClean="0">
                <a:solidFill>
                  <a:srgbClr val="002060"/>
                </a:solidFill>
                <a:latin typeface="黑体" pitchFamily="2" charset="-122"/>
                <a:ea typeface="黑体" pitchFamily="2" charset="-122"/>
              </a:rPr>
              <a:t>（</a:t>
            </a:r>
            <a:r>
              <a:rPr lang="zh-CN" altLang="en-US" sz="3600" dirty="0" smtClean="0">
                <a:solidFill>
                  <a:srgbClr val="002060"/>
                </a:solidFill>
                <a:latin typeface="黑体" pitchFamily="2" charset="-122"/>
                <a:ea typeface="黑体" pitchFamily="2" charset="-122"/>
              </a:rPr>
              <a:t>二）历任校长</a:t>
            </a:r>
            <a:endParaRPr lang="en-US" altLang="zh-CN" sz="3600" dirty="0" smtClean="0">
              <a:solidFill>
                <a:srgbClr val="002060"/>
              </a:solidFill>
              <a:latin typeface="黑体" pitchFamily="2" charset="-122"/>
              <a:ea typeface="黑体" pitchFamily="2" charset="-122"/>
            </a:endParaRPr>
          </a:p>
          <a:p>
            <a:pPr>
              <a:lnSpc>
                <a:spcPts val="3500"/>
              </a:lnSpc>
              <a:defRPr/>
            </a:pPr>
            <a:endParaRPr lang="en-US" altLang="zh-CN" sz="3600" dirty="0" smtClean="0">
              <a:solidFill>
                <a:srgbClr val="002060"/>
              </a:solidFill>
              <a:latin typeface="黑体" pitchFamily="2" charset="-122"/>
              <a:ea typeface="黑体" pitchFamily="2" charset="-122"/>
            </a:endParaRPr>
          </a:p>
          <a:p>
            <a:pPr>
              <a:lnSpc>
                <a:spcPts val="3500"/>
              </a:lnSpc>
              <a:defRPr/>
            </a:pPr>
            <a:r>
              <a:rPr lang="zh-CN" altLang="en-US" sz="3600" dirty="0" smtClean="0">
                <a:solidFill>
                  <a:srgbClr val="002060"/>
                </a:solidFill>
                <a:latin typeface="黑体" pitchFamily="2" charset="-122"/>
                <a:ea typeface="黑体" pitchFamily="2" charset="-122"/>
              </a:rPr>
              <a:t>（</a:t>
            </a:r>
            <a:r>
              <a:rPr lang="zh-CN" altLang="en-US" sz="3600" dirty="0" smtClean="0">
                <a:solidFill>
                  <a:srgbClr val="002060"/>
                </a:solidFill>
                <a:latin typeface="黑体" pitchFamily="2" charset="-122"/>
                <a:ea typeface="黑体" pitchFamily="2" charset="-122"/>
              </a:rPr>
              <a:t>三）人才培养</a:t>
            </a:r>
            <a:endParaRPr lang="en-US" altLang="zh-CN" sz="3600" dirty="0" smtClean="0">
              <a:solidFill>
                <a:srgbClr val="002060"/>
              </a:solidFill>
              <a:latin typeface="黑体" pitchFamily="2" charset="-122"/>
              <a:ea typeface="黑体" pitchFamily="2" charset="-122"/>
            </a:endParaRPr>
          </a:p>
          <a:p>
            <a:pPr>
              <a:lnSpc>
                <a:spcPts val="3500"/>
              </a:lnSpc>
              <a:defRPr/>
            </a:pPr>
            <a:endParaRPr lang="en-US" altLang="zh-CN" sz="3600" dirty="0" smtClean="0">
              <a:solidFill>
                <a:srgbClr val="002060"/>
              </a:solidFill>
              <a:latin typeface="黑体" pitchFamily="2" charset="-122"/>
              <a:ea typeface="黑体" pitchFamily="2" charset="-122"/>
            </a:endParaRPr>
          </a:p>
          <a:p>
            <a:pPr>
              <a:lnSpc>
                <a:spcPts val="3500"/>
              </a:lnSpc>
              <a:defRPr/>
            </a:pPr>
            <a:r>
              <a:rPr lang="zh-CN" altLang="en-US" sz="3600" dirty="0" smtClean="0">
                <a:solidFill>
                  <a:srgbClr val="002060"/>
                </a:solidFill>
                <a:latin typeface="黑体" pitchFamily="2" charset="-122"/>
                <a:ea typeface="黑体" pitchFamily="2" charset="-122"/>
              </a:rPr>
              <a:t>（</a:t>
            </a:r>
            <a:r>
              <a:rPr lang="zh-CN" altLang="en-US" sz="3600" dirty="0" smtClean="0">
                <a:solidFill>
                  <a:srgbClr val="002060"/>
                </a:solidFill>
                <a:latin typeface="黑体" pitchFamily="2" charset="-122"/>
                <a:ea typeface="黑体" pitchFamily="2" charset="-122"/>
              </a:rPr>
              <a:t>四）重点</a:t>
            </a:r>
            <a:r>
              <a:rPr lang="zh-CN" altLang="en-US" sz="3600" dirty="0" smtClean="0">
                <a:solidFill>
                  <a:srgbClr val="002060"/>
                </a:solidFill>
                <a:latin typeface="黑体" pitchFamily="2" charset="-122"/>
                <a:ea typeface="黑体" pitchFamily="2" charset="-122"/>
              </a:rPr>
              <a:t>建设</a:t>
            </a:r>
            <a:endParaRPr lang="en-US" altLang="zh-CN" sz="3600" dirty="0" smtClean="0">
              <a:solidFill>
                <a:srgbClr val="002060"/>
              </a:solidFill>
              <a:latin typeface="黑体" pitchFamily="2" charset="-122"/>
              <a:ea typeface="黑体" pitchFamily="2" charset="-122"/>
            </a:endParaRPr>
          </a:p>
          <a:p>
            <a:pPr>
              <a:lnSpc>
                <a:spcPts val="3500"/>
              </a:lnSpc>
              <a:defRPr/>
            </a:pPr>
            <a:endParaRPr lang="en-US" altLang="zh-CN" sz="3600" dirty="0">
              <a:solidFill>
                <a:srgbClr val="002060"/>
              </a:solidFill>
              <a:latin typeface="黑体" pitchFamily="2" charset="-122"/>
              <a:ea typeface="黑体" pitchFamily="2" charset="-122"/>
            </a:endParaRPr>
          </a:p>
          <a:p>
            <a:pPr>
              <a:lnSpc>
                <a:spcPts val="3500"/>
              </a:lnSpc>
              <a:defRPr/>
            </a:pPr>
            <a:r>
              <a:rPr lang="zh-CN" altLang="en-US" sz="3600" dirty="0" smtClean="0">
                <a:solidFill>
                  <a:srgbClr val="002060"/>
                </a:solidFill>
                <a:latin typeface="黑体" pitchFamily="2" charset="-122"/>
                <a:ea typeface="黑体" pitchFamily="2" charset="-122"/>
              </a:rPr>
              <a:t>（五）重点学科</a:t>
            </a:r>
            <a:endParaRPr lang="en-US" altLang="zh-CN" sz="3600" dirty="0" smtClean="0">
              <a:solidFill>
                <a:srgbClr val="002060"/>
              </a:solidFill>
              <a:latin typeface="黑体" pitchFamily="2" charset="-122"/>
              <a:ea typeface="黑体" pitchFamily="2" charset="-122"/>
            </a:endParaRPr>
          </a:p>
        </p:txBody>
      </p:sp>
      <p:sp>
        <p:nvSpPr>
          <p:cNvPr id="6"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7" name="矩形 6"/>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5"/>
          <p:cNvSpPr txBox="1">
            <a:spLocks noChangeArrowheads="1"/>
          </p:cNvSpPr>
          <p:nvPr/>
        </p:nvSpPr>
        <p:spPr bwMode="auto">
          <a:xfrm>
            <a:off x="1635370" y="686899"/>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33" y="0"/>
            <a:ext cx="628650" cy="762000"/>
          </a:xfrm>
          <a:prstGeom prst="rect">
            <a:avLst/>
          </a:prstGeom>
        </p:spPr>
      </p:pic>
      <p:pic>
        <p:nvPicPr>
          <p:cNvPr id="9" name="Picture 7" descr="http://www.hit.edu.cn/about/images/yellow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63" y="4330634"/>
            <a:ext cx="1617662"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928" y="2562255"/>
            <a:ext cx="5219080" cy="3286389"/>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195276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764631" y="401053"/>
            <a:ext cx="9144000" cy="369888"/>
          </a:xfrm>
          <a:prstGeom prst="rect">
            <a:avLst/>
          </a:prstGeom>
          <a:noFill/>
          <a:ln w="9525">
            <a:noFill/>
            <a:miter lim="800000"/>
            <a:headEnd/>
            <a:tailEnd/>
          </a:ln>
        </p:spPr>
        <p:txBody>
          <a:bodyPr>
            <a:spAutoFit/>
          </a:bodyPr>
          <a:lstStyle/>
          <a:p>
            <a:endParaRPr lang="zh-CN" altLang="en-US"/>
          </a:p>
        </p:txBody>
      </p:sp>
      <p:sp>
        <p:nvSpPr>
          <p:cNvPr id="4" name="TextBox 5"/>
          <p:cNvSpPr txBox="1">
            <a:spLocks noChangeArrowheads="1"/>
          </p:cNvSpPr>
          <p:nvPr/>
        </p:nvSpPr>
        <p:spPr bwMode="auto">
          <a:xfrm>
            <a:off x="1451244" y="505059"/>
            <a:ext cx="9478851" cy="584775"/>
          </a:xfrm>
          <a:prstGeom prst="rect">
            <a:avLst/>
          </a:prstGeom>
          <a:noFill/>
          <a:ln w="9525">
            <a:noFill/>
            <a:miter lim="800000"/>
            <a:headEnd/>
            <a:tailEnd/>
          </a:ln>
        </p:spPr>
        <p:txBody>
          <a:bodyPr wrap="square">
            <a:spAutoFit/>
          </a:bodyPr>
          <a:lstStyle/>
          <a:p>
            <a:r>
              <a:rPr lang="zh-CN" altLang="en-US" sz="3200" dirty="0">
                <a:solidFill>
                  <a:schemeClr val="bg1"/>
                </a:solidFill>
                <a:latin typeface="黑体" pitchFamily="2" charset="-122"/>
                <a:ea typeface="黑体" pitchFamily="2" charset="-122"/>
              </a:rPr>
              <a:t>   </a:t>
            </a:r>
          </a:p>
        </p:txBody>
      </p:sp>
      <p:sp>
        <p:nvSpPr>
          <p:cNvPr id="41986" name="AutoShape 2" descr="https://p0.ssl.qhimg.com/t0157afb1927313d89b.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1988" name="Picture 4" descr="https://p1.ssl.qhimg.com/t01c5e262463848af9b.jpg"/>
          <p:cNvPicPr>
            <a:picLocks noChangeAspect="1" noChangeArrowheads="1"/>
          </p:cNvPicPr>
          <p:nvPr/>
        </p:nvPicPr>
        <p:blipFill>
          <a:blip r:embed="rId2"/>
          <a:srcRect/>
          <a:stretch>
            <a:fillRect/>
          </a:stretch>
        </p:blipFill>
        <p:spPr bwMode="auto">
          <a:xfrm>
            <a:off x="9114937" y="1633659"/>
            <a:ext cx="2552700" cy="3314700"/>
          </a:xfrm>
          <a:prstGeom prst="rect">
            <a:avLst/>
          </a:prstGeom>
          <a:noFill/>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37" y="0"/>
            <a:ext cx="628650" cy="762000"/>
          </a:xfrm>
          <a:prstGeom prst="rect">
            <a:avLst/>
          </a:prstGeom>
        </p:spPr>
      </p:pic>
      <p:sp>
        <p:nvSpPr>
          <p:cNvPr id="9" name="TextBox 8"/>
          <p:cNvSpPr txBox="1"/>
          <p:nvPr/>
        </p:nvSpPr>
        <p:spPr>
          <a:xfrm>
            <a:off x="1477108" y="1547447"/>
            <a:ext cx="7675684" cy="4678204"/>
          </a:xfrm>
          <a:prstGeom prst="rect">
            <a:avLst/>
          </a:prstGeom>
          <a:noFill/>
        </p:spPr>
        <p:txBody>
          <a:bodyPr wrap="square" rtlCol="0">
            <a:spAutoFit/>
          </a:bodyPr>
          <a:lstStyle/>
          <a:p>
            <a:r>
              <a:rPr lang="zh-CN" altLang="en-US" sz="2800" b="1" dirty="0" smtClean="0">
                <a:latin typeface="华文中宋" pitchFamily="2" charset="-122"/>
                <a:ea typeface="华文中宋" pitchFamily="2" charset="-122"/>
                <a:sym typeface="Arial" panose="020B0604020202020204" pitchFamily="34" charset="0"/>
              </a:rPr>
              <a:t>189</a:t>
            </a:r>
            <a:r>
              <a:rPr lang="en-US" altLang="zh-CN" sz="2800" b="1" dirty="0" smtClean="0">
                <a:latin typeface="华文中宋" pitchFamily="2" charset="-122"/>
                <a:ea typeface="华文中宋" pitchFamily="2" charset="-122"/>
                <a:sym typeface="Arial" panose="020B0604020202020204" pitchFamily="34" charset="0"/>
              </a:rPr>
              <a:t>8</a:t>
            </a:r>
            <a:r>
              <a:rPr lang="zh-CN" altLang="en-US" sz="2800" b="1" dirty="0" smtClean="0">
                <a:latin typeface="华文中宋" pitchFamily="2" charset="-122"/>
                <a:ea typeface="华文中宋" pitchFamily="2" charset="-122"/>
                <a:sym typeface="Arial" panose="020B0604020202020204" pitchFamily="34" charset="0"/>
              </a:rPr>
              <a:t>年—1903年由俄国修建，以哈尔滨为中心由满洲里经哈尔滨到绥芬河是中东铁路干线，全长1480多公里；由哈尔滨经长春到大连是中东铁路支线，称南满铁路，全长940多公里。</a:t>
            </a:r>
            <a:endParaRPr lang="zh-CN" altLang="en-US" sz="2800" dirty="0" smtClean="0">
              <a:latin typeface="华文中宋" pitchFamily="2" charset="-122"/>
              <a:ea typeface="华文中宋" pitchFamily="2" charset="-122"/>
            </a:endParaRPr>
          </a:p>
          <a:p>
            <a:r>
              <a:rPr lang="zh-CN" altLang="en-US" sz="2800" b="1" dirty="0" smtClean="0">
                <a:latin typeface="华文中宋" pitchFamily="2" charset="-122"/>
                <a:ea typeface="华文中宋" pitchFamily="2" charset="-122"/>
                <a:sym typeface="Arial" panose="020B0604020202020204" pitchFamily="34" charset="0"/>
              </a:rPr>
              <a:t>1903年7月13日，中东铁路全线竣工，次日由中东铁路管理局接管，从此</a:t>
            </a:r>
            <a:r>
              <a:rPr lang="zh-CN" altLang="en-US" sz="2800" b="1" dirty="0" smtClean="0">
                <a:solidFill>
                  <a:srgbClr val="FF0000"/>
                </a:solidFill>
                <a:latin typeface="华文中宋" pitchFamily="2" charset="-122"/>
                <a:ea typeface="华文中宋" pitchFamily="2" charset="-122"/>
                <a:sym typeface="Arial" panose="020B0604020202020204" pitchFamily="34" charset="0"/>
              </a:rPr>
              <a:t>中东铁路管理局</a:t>
            </a:r>
            <a:r>
              <a:rPr lang="zh-CN" altLang="en-US" sz="2800" b="1" dirty="0" smtClean="0">
                <a:latin typeface="华文中宋" pitchFamily="2" charset="-122"/>
                <a:ea typeface="华文中宋" pitchFamily="2" charset="-122"/>
                <a:sym typeface="Arial" panose="020B0604020202020204" pitchFamily="34" charset="0"/>
              </a:rPr>
              <a:t>成为沙俄在中国的殖民机构和侵略工具。1924年中苏建立外交关系，中东铁路由中苏两国共同经营管理。1946年东北民主联军接管哈尔滨后，在原中东铁路管理局旧址成立了</a:t>
            </a:r>
            <a:r>
              <a:rPr lang="zh-CN" altLang="en-US" sz="2800" b="1" dirty="0" smtClean="0">
                <a:solidFill>
                  <a:srgbClr val="FF0000"/>
                </a:solidFill>
                <a:latin typeface="华文中宋" pitchFamily="2" charset="-122"/>
                <a:ea typeface="华文中宋" pitchFamily="2" charset="-122"/>
                <a:sym typeface="Arial" panose="020B0604020202020204" pitchFamily="34" charset="0"/>
              </a:rPr>
              <a:t>哈尔滨铁路局</a:t>
            </a:r>
            <a:r>
              <a:rPr lang="zh-CN" altLang="en-US" sz="2800" b="1" dirty="0" smtClean="0">
                <a:latin typeface="华文中宋" pitchFamily="2" charset="-122"/>
                <a:ea typeface="华文中宋" pitchFamily="2" charset="-122"/>
                <a:sym typeface="Arial" panose="020B0604020202020204" pitchFamily="34" charset="0"/>
              </a:rPr>
              <a:t>。</a:t>
            </a:r>
            <a:endParaRPr lang="en-US" altLang="zh-CN" sz="2800" b="1" dirty="0" smtClean="0">
              <a:latin typeface="华文中宋" pitchFamily="2" charset="-122"/>
              <a:ea typeface="华文中宋" pitchFamily="2" charset="-122"/>
              <a:sym typeface="Arial" panose="020B0604020202020204" pitchFamily="34" charset="0"/>
            </a:endParaRPr>
          </a:p>
          <a:p>
            <a:endParaRPr lang="zh-CN" altLang="en-US" dirty="0"/>
          </a:p>
        </p:txBody>
      </p:sp>
      <p:sp>
        <p:nvSpPr>
          <p:cNvPr id="10" name="TextBox 3"/>
          <p:cNvSpPr txBox="1">
            <a:spLocks noChangeArrowheads="1"/>
          </p:cNvSpPr>
          <p:nvPr/>
        </p:nvSpPr>
        <p:spPr bwMode="auto">
          <a:xfrm>
            <a:off x="1764631" y="1300516"/>
            <a:ext cx="9144000" cy="369888"/>
          </a:xfrm>
          <a:prstGeom prst="rect">
            <a:avLst/>
          </a:prstGeom>
          <a:noFill/>
          <a:ln w="9525">
            <a:noFill/>
            <a:miter lim="800000"/>
            <a:headEnd/>
            <a:tailEnd/>
          </a:ln>
        </p:spPr>
        <p:txBody>
          <a:bodyPr>
            <a:spAutoFit/>
          </a:bodyPr>
          <a:lstStyle/>
          <a:p>
            <a:endParaRPr lang="zh-CN" altLang="en-US"/>
          </a:p>
        </p:txBody>
      </p:sp>
      <p:sp>
        <p:nvSpPr>
          <p:cNvPr id="11" name="矩形 10"/>
          <p:cNvSpPr/>
          <p:nvPr/>
        </p:nvSpPr>
        <p:spPr>
          <a:xfrm>
            <a:off x="1494174" y="458308"/>
            <a:ext cx="9684913"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5"/>
          <p:cNvSpPr txBox="1">
            <a:spLocks noChangeArrowheads="1"/>
          </p:cNvSpPr>
          <p:nvPr/>
        </p:nvSpPr>
        <p:spPr bwMode="auto">
          <a:xfrm>
            <a:off x="836224" y="644227"/>
            <a:ext cx="10342863" cy="1077218"/>
          </a:xfrm>
          <a:prstGeom prst="rect">
            <a:avLst/>
          </a:prstGeom>
          <a:noFill/>
          <a:ln w="9525">
            <a:noFill/>
            <a:miter lim="800000"/>
            <a:headEnd/>
            <a:tailEnd/>
          </a:ln>
        </p:spPr>
        <p:txBody>
          <a:bodyPr wrap="square">
            <a:spAutoFit/>
          </a:bodyPr>
          <a:lstStyle/>
          <a:p>
            <a:r>
              <a:rPr lang="zh-CN" altLang="en-US" sz="3200" dirty="0">
                <a:solidFill>
                  <a:schemeClr val="bg1"/>
                </a:solidFill>
                <a:latin typeface="黑体" pitchFamily="2" charset="-122"/>
                <a:ea typeface="黑体" pitchFamily="2" charset="-122"/>
              </a:rPr>
              <a:t>   一</a:t>
            </a:r>
            <a:r>
              <a:rPr lang="zh-CN" altLang="en-US"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49" charset="-122"/>
                <a:ea typeface="黑体" pitchFamily="49" charset="-122"/>
              </a:rPr>
              <a:t>哈尔滨工业大学的</a:t>
            </a:r>
            <a:r>
              <a:rPr lang="zh-CN" altLang="en-US" sz="3200" dirty="0" smtClean="0">
                <a:solidFill>
                  <a:schemeClr val="bg1"/>
                </a:solidFill>
                <a:latin typeface="黑体" pitchFamily="49" charset="-122"/>
                <a:ea typeface="黑体" pitchFamily="49" charset="-122"/>
              </a:rPr>
              <a:t>由来</a:t>
            </a:r>
            <a:r>
              <a:rPr lang="en-US" altLang="zh-CN" sz="32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中东铁路概况</a:t>
            </a:r>
            <a:endParaRPr lang="zh-CN" altLang="en-US" sz="3200" dirty="0" smtClean="0">
              <a:solidFill>
                <a:schemeClr val="bg1"/>
              </a:solidFill>
              <a:latin typeface="黑体" pitchFamily="49" charset="-122"/>
              <a:ea typeface="黑体" pitchFamily="49" charset="-122"/>
            </a:endParaRPr>
          </a:p>
          <a:p>
            <a:endParaRPr lang="zh-CN" altLang="en-US" sz="3200" dirty="0">
              <a:solidFill>
                <a:srgbClr val="FFFF00"/>
              </a:solidFill>
              <a:latin typeface="黑体" pitchFamily="2" charset="-122"/>
              <a:ea typeface="黑体" pitchFamily="2"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86" y="0"/>
            <a:ext cx="628650" cy="7620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231415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9" name="矩形 8"/>
          <p:cNvSpPr/>
          <p:nvPr/>
        </p:nvSpPr>
        <p:spPr>
          <a:xfrm>
            <a:off x="1564421" y="237392"/>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5"/>
          <p:cNvSpPr txBox="1">
            <a:spLocks noChangeArrowheads="1"/>
          </p:cNvSpPr>
          <p:nvPr/>
        </p:nvSpPr>
        <p:spPr bwMode="auto">
          <a:xfrm>
            <a:off x="1635370" y="423130"/>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r>
              <a:rPr kumimoji="0" lang="en-US" altLang="zh-CN" dirty="0" smtClean="0">
                <a:solidFill>
                  <a:schemeClr val="bg1"/>
                </a:solidFill>
                <a:latin typeface="黑体" panose="02010609060101010101" pitchFamily="49" charset="-122"/>
                <a:ea typeface="黑体" panose="02010609060101010101" pitchFamily="49" charset="-122"/>
              </a:rPr>
              <a:t>——</a:t>
            </a:r>
            <a:r>
              <a:rPr kumimoji="0" lang="zh-CN" altLang="en-US" dirty="0" smtClean="0">
                <a:solidFill>
                  <a:schemeClr val="bg1"/>
                </a:solidFill>
                <a:latin typeface="黑体" panose="02010609060101010101" pitchFamily="49" charset="-122"/>
                <a:ea typeface="黑体" panose="02010609060101010101" pitchFamily="49" charset="-122"/>
              </a:rPr>
              <a:t>历史沿革</a:t>
            </a:r>
            <a:endParaRPr kumimoji="0" lang="en-US" altLang="zh-CN" dirty="0">
              <a:solidFill>
                <a:schemeClr val="bg1"/>
              </a:solidFill>
              <a:latin typeface="黑体" panose="02010609060101010101" pitchFamily="49" charset="-122"/>
              <a:ea typeface="黑体" panose="02010609060101010101" pitchFamily="49" charset="-122"/>
            </a:endParaRPr>
          </a:p>
        </p:txBody>
      </p:sp>
      <p:grpSp>
        <p:nvGrpSpPr>
          <p:cNvPr id="11" name="组合 3"/>
          <p:cNvGrpSpPr/>
          <p:nvPr/>
        </p:nvGrpSpPr>
        <p:grpSpPr>
          <a:xfrm>
            <a:off x="3690760" y="934828"/>
            <a:ext cx="4331080" cy="823466"/>
            <a:chOff x="1898471" y="1908195"/>
            <a:chExt cx="3718153" cy="823466"/>
          </a:xfrm>
        </p:grpSpPr>
        <p:sp>
          <p:nvSpPr>
            <p:cNvPr id="12" name="下箭头 11"/>
            <p:cNvSpPr/>
            <p:nvPr/>
          </p:nvSpPr>
          <p:spPr>
            <a:xfrm>
              <a:off x="2473374" y="1908195"/>
              <a:ext cx="3143250" cy="823466"/>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00" b="1"/>
            </a:p>
          </p:txBody>
        </p:sp>
        <p:sp>
          <p:nvSpPr>
            <p:cNvPr id="13" name="矩形 12"/>
            <p:cNvSpPr/>
            <p:nvPr/>
          </p:nvSpPr>
          <p:spPr>
            <a:xfrm>
              <a:off x="1898471" y="1942583"/>
              <a:ext cx="3240360" cy="584775"/>
            </a:xfrm>
            <a:prstGeom prst="rect">
              <a:avLst/>
            </a:prstGeom>
          </p:spPr>
          <p:txBody>
            <a:bodyPr wrap="square">
              <a:spAutoFit/>
            </a:bodyPr>
            <a:lstStyle/>
            <a:p>
              <a:pPr lvl="0"/>
              <a:r>
                <a:rPr lang="en-US" altLang="zh-CN" sz="3100" b="1" dirty="0" smtClean="0">
                  <a:solidFill>
                    <a:schemeClr val="tx2">
                      <a:lumMod val="75000"/>
                    </a:schemeClr>
                  </a:solidFill>
                  <a:latin typeface="微软雅黑" pitchFamily="34" charset="-122"/>
                  <a:ea typeface="微软雅黑" pitchFamily="34" charset="-122"/>
                </a:rPr>
                <a:t>  </a:t>
              </a:r>
              <a:r>
                <a:rPr lang="en-US" altLang="zh-CN" sz="3200" b="1" dirty="0" smtClean="0"/>
                <a:t> </a:t>
              </a:r>
              <a:endParaRPr lang="zh-CN" altLang="en-US" sz="3100" b="1" dirty="0">
                <a:solidFill>
                  <a:schemeClr val="tx2">
                    <a:lumMod val="75000"/>
                  </a:schemeClr>
                </a:solidFill>
                <a:latin typeface="微软雅黑" pitchFamily="34" charset="-122"/>
                <a:ea typeface="微软雅黑" pitchFamily="34" charset="-122"/>
              </a:endParaRPr>
            </a:p>
          </p:txBody>
        </p:sp>
      </p:grpSp>
      <p:pic>
        <p:nvPicPr>
          <p:cNvPr id="14" name="Picture 2"/>
          <p:cNvPicPr>
            <a:picLocks noChangeAspect="1" noChangeArrowheads="1"/>
          </p:cNvPicPr>
          <p:nvPr/>
        </p:nvPicPr>
        <p:blipFill>
          <a:blip r:embed="rId2"/>
          <a:srcRect/>
          <a:stretch>
            <a:fillRect/>
          </a:stretch>
        </p:blipFill>
        <p:spPr bwMode="auto">
          <a:xfrm>
            <a:off x="1568919" y="1511166"/>
            <a:ext cx="9131320" cy="5216893"/>
          </a:xfrm>
          <a:prstGeom prst="rect">
            <a:avLst/>
          </a:prstGeom>
          <a:noFill/>
          <a:ln w="9525">
            <a:noFill/>
            <a:miter lim="800000"/>
            <a:headEnd/>
            <a:tailEnd/>
          </a:ln>
          <a:effec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12" y="0"/>
            <a:ext cx="628650" cy="762000"/>
          </a:xfrm>
          <a:prstGeom prst="rect">
            <a:avLst/>
          </a:prstGeom>
        </p:spPr>
      </p:pic>
    </p:spTree>
    <p:extLst>
      <p:ext uri="{BB962C8B-B14F-4D97-AF65-F5344CB8AC3E}">
        <p14:creationId xmlns:p14="http://schemas.microsoft.com/office/powerpoint/2010/main" val="1646051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5012" y="496285"/>
            <a:ext cx="7128727" cy="523220"/>
          </a:xfrm>
          <a:prstGeom prst="rect">
            <a:avLst/>
          </a:prstGeom>
          <a:noFill/>
        </p:spPr>
        <p:txBody>
          <a:bodyPr wrap="square" rtlCol="0">
            <a:spAutoFit/>
          </a:bodyPr>
          <a:lstStyle/>
          <a:p>
            <a:pPr algn="ctr"/>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哈工大初创阶段（</a:t>
            </a:r>
            <a:r>
              <a:rPr lang="en-US" altLang="zh-CN"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1920-1950</a:t>
            </a:r>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1695012" y="1163454"/>
          <a:ext cx="8735823" cy="5211239"/>
        </p:xfrm>
        <a:graphic>
          <a:graphicData uri="http://schemas.openxmlformats.org/drawingml/2006/table">
            <a:tbl>
              <a:tblPr firstRow="1" bandRow="1">
                <a:tableStyleId>{5C22544A-7EE6-4342-B048-85BDC9FD1C3A}</a:tableStyleId>
              </a:tblPr>
              <a:tblGrid>
                <a:gridCol w="1608364"/>
                <a:gridCol w="4837858"/>
                <a:gridCol w="2289601"/>
              </a:tblGrid>
              <a:tr h="383748">
                <a:tc>
                  <a:txBody>
                    <a:bodyPr/>
                    <a:lstStyle/>
                    <a:p>
                      <a:pPr algn="ctr"/>
                      <a:r>
                        <a:rPr lang="zh-CN" altLang="en-US" sz="20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时间</a:t>
                      </a:r>
                      <a:endParaRPr lang="zh-CN" altLang="en-US" sz="2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20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名称</a:t>
                      </a:r>
                      <a:endParaRPr lang="zh-CN" altLang="en-US" sz="2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20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管理者</a:t>
                      </a:r>
                      <a:endParaRPr lang="zh-CN" altLang="en-US" sz="2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r>
              <a:tr h="402966">
                <a:tc>
                  <a:txBody>
                    <a:bodyPr/>
                    <a:lstStyle/>
                    <a:p>
                      <a:pPr algn="ctr"/>
                      <a:r>
                        <a:rPr lang="en-US" altLang="zh-CN"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1920</a:t>
                      </a:r>
                      <a:r>
                        <a:rPr lang="zh-CN" altLang="en-US"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a:t>
                      </a:r>
                      <a:r>
                        <a:rPr lang="zh-CN" altLang="en-US"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 </a:t>
                      </a:r>
                      <a:endParaRPr lang="zh-CN" altLang="en-US" sz="1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校名为“哈尔滨中俄工业学校”。</a:t>
                      </a:r>
                      <a:endParaRPr lang="zh-CN" altLang="en-US" sz="1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沙俄</a:t>
                      </a:r>
                      <a:endParaRPr lang="zh-CN" altLang="en-US" sz="1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r>
              <a:tr h="619901">
                <a:tc>
                  <a:txBody>
                    <a:bodyPr/>
                    <a:lstStyle/>
                    <a:p>
                      <a:pPr algn="ctr"/>
                      <a:r>
                        <a:rPr lang="en-US" altLang="zh-CN"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1922</a:t>
                      </a: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 </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“哈尔滨中俄工业大学校”，</a:t>
                      </a:r>
                      <a:endParaRPr lang="en-US" altLang="zh-CN"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学制改为五年。</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苏联</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r>
              <a:tr h="845873">
                <a:tc>
                  <a:txBody>
                    <a:bodyPr/>
                    <a:lstStyle/>
                    <a:p>
                      <a:pPr algn="ctr"/>
                      <a:r>
                        <a:rPr lang="en-US" altLang="zh-CN"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1928</a:t>
                      </a: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eaLnBrk="1" hangingPunct="1">
                        <a:lnSpc>
                          <a:spcPct val="125000"/>
                        </a:lnSpc>
                        <a:buFont typeface="Arial" panose="020B0604020202020204" pitchFamily="34" charset="0"/>
                        <a:buNone/>
                      </a:pP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“东省特区工业大学校”东北政府国民教育部。</a:t>
                      </a:r>
                      <a:endParaRPr lang="en-US" altLang="zh-CN"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hangingPunct="1">
                        <a:lnSpc>
                          <a:spcPct val="125000"/>
                        </a:lnSpc>
                        <a:buFont typeface="Arial" panose="020B0604020202020204" pitchFamily="34" charset="0"/>
                        <a:buNone/>
                      </a:pP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总长刘哲为学校历史上第一位中国校长。</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中苏共管</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r>
              <a:tr h="61990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1928</a:t>
                      </a:r>
                      <a:r>
                        <a:rPr lang="zh-CN" altLang="en-US" sz="18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8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zh-CN" altLang="en-US" sz="18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zh-CN" altLang="en-US" sz="18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定名为哈尔滨工业大学校，由中苏共管，</a:t>
                      </a:r>
                      <a:endParaRPr lang="en-US" altLang="zh-CN" sz="18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张学良将军任校理事会主席。</a:t>
                      </a:r>
                      <a:endParaRPr lang="zh-CN" altLang="en-US" sz="18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中苏共管</a:t>
                      </a:r>
                      <a:endParaRPr lang="zh-CN" altLang="en-US" sz="18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r>
              <a:tr h="61990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1936</a:t>
                      </a: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 </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学校改为国立哈尔滨高等工业学校，日本人铃木正雄任校长</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日本</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r>
              <a:tr h="61990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1938</a:t>
                      </a:r>
                      <a:r>
                        <a:rPr lang="zh-CN" altLang="en-US"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en-US" sz="1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学校改为哈尔滨工业大学并沿用至今。</a:t>
                      </a:r>
                      <a:endParaRPr lang="en-US" altLang="zh-CN"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zh-CN" altLang="en-US" sz="1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日本 </a:t>
                      </a:r>
                      <a:endParaRPr lang="zh-CN" altLang="en-US" sz="1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r>
              <a:tr h="61990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1945</a:t>
                      </a:r>
                      <a:r>
                        <a:rPr lang="zh-CN" altLang="en-US"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年抗战胜利</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哈尔滨工业大学</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中苏共管</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r>
              <a:tr h="35422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1950</a:t>
                      </a:r>
                      <a:r>
                        <a:rPr lang="zh-CN" altLang="en-US"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哈尔滨工业大学</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新中国</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tc>
              </a:tr>
            </a:tbl>
          </a:graphicData>
        </a:graphic>
      </p:graphicFrame>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43" y="-4105"/>
            <a:ext cx="628650" cy="762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7" name="矩形 6"/>
          <p:cNvSpPr/>
          <p:nvPr/>
        </p:nvSpPr>
        <p:spPr>
          <a:xfrm>
            <a:off x="1608382" y="184638"/>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5"/>
          <p:cNvSpPr txBox="1">
            <a:spLocks noChangeArrowheads="1"/>
          </p:cNvSpPr>
          <p:nvPr/>
        </p:nvSpPr>
        <p:spPr bwMode="auto">
          <a:xfrm>
            <a:off x="1661747" y="387961"/>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endParaRPr kumimoji="0" lang="en-US" altLang="zh-CN" dirty="0">
              <a:solidFill>
                <a:schemeClr val="bg1"/>
              </a:solidFill>
              <a:latin typeface="黑体" panose="02010609060101010101" pitchFamily="49" charset="-122"/>
              <a:ea typeface="黑体" panose="02010609060101010101" pitchFamily="49" charset="-122"/>
            </a:endParaRPr>
          </a:p>
        </p:txBody>
      </p:sp>
      <p:grpSp>
        <p:nvGrpSpPr>
          <p:cNvPr id="9" name="组合 3"/>
          <p:cNvGrpSpPr/>
          <p:nvPr/>
        </p:nvGrpSpPr>
        <p:grpSpPr>
          <a:xfrm>
            <a:off x="4584806" y="936363"/>
            <a:ext cx="3240360" cy="850625"/>
            <a:chOff x="2434592" y="1881036"/>
            <a:chExt cx="3240360" cy="850625"/>
          </a:xfrm>
        </p:grpSpPr>
        <p:sp>
          <p:nvSpPr>
            <p:cNvPr id="10" name="下箭头 9"/>
            <p:cNvSpPr/>
            <p:nvPr/>
          </p:nvSpPr>
          <p:spPr>
            <a:xfrm>
              <a:off x="2473374" y="1908195"/>
              <a:ext cx="3143250" cy="823466"/>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00" b="1"/>
            </a:p>
          </p:txBody>
        </p:sp>
        <p:sp>
          <p:nvSpPr>
            <p:cNvPr id="11" name="矩形 10"/>
            <p:cNvSpPr/>
            <p:nvPr/>
          </p:nvSpPr>
          <p:spPr>
            <a:xfrm>
              <a:off x="2434592" y="1881036"/>
              <a:ext cx="3240360" cy="584775"/>
            </a:xfrm>
            <a:prstGeom prst="rect">
              <a:avLst/>
            </a:prstGeom>
          </p:spPr>
          <p:txBody>
            <a:bodyPr wrap="square">
              <a:spAutoFit/>
            </a:bodyPr>
            <a:lstStyle/>
            <a:p>
              <a:pPr lvl="0"/>
              <a:r>
                <a:rPr lang="en-US" altLang="zh-CN" sz="3200" b="1" dirty="0" smtClean="0"/>
                <a:t> </a:t>
              </a:r>
              <a:r>
                <a:rPr lang="zh-CN" altLang="en-US" sz="3100" b="1" dirty="0" smtClean="0">
                  <a:solidFill>
                    <a:schemeClr val="tx2">
                      <a:lumMod val="75000"/>
                    </a:schemeClr>
                  </a:solidFill>
                  <a:latin typeface="微软雅黑" pitchFamily="34" charset="-122"/>
                  <a:ea typeface="微软雅黑" pitchFamily="34" charset="-122"/>
                </a:rPr>
                <a:t>建国前的</a:t>
              </a:r>
              <a:r>
                <a:rPr lang="en-US" altLang="zh-CN" sz="3100" b="1" dirty="0" smtClean="0">
                  <a:solidFill>
                    <a:schemeClr val="tx2">
                      <a:lumMod val="75000"/>
                    </a:schemeClr>
                  </a:solidFill>
                  <a:latin typeface="微软雅黑" pitchFamily="34" charset="-122"/>
                  <a:ea typeface="微软雅黑" pitchFamily="34" charset="-122"/>
                </a:rPr>
                <a:t>30</a:t>
              </a:r>
              <a:r>
                <a:rPr lang="zh-CN" altLang="en-US" sz="3100" b="1" dirty="0" smtClean="0">
                  <a:solidFill>
                    <a:schemeClr val="tx2">
                      <a:lumMod val="75000"/>
                    </a:schemeClr>
                  </a:solidFill>
                  <a:latin typeface="微软雅黑" pitchFamily="34" charset="-122"/>
                  <a:ea typeface="微软雅黑" pitchFamily="34" charset="-122"/>
                </a:rPr>
                <a:t>年</a:t>
              </a:r>
              <a:endParaRPr lang="zh-CN" altLang="en-US" sz="3100" b="1" dirty="0">
                <a:solidFill>
                  <a:schemeClr val="tx2">
                    <a:lumMod val="75000"/>
                  </a:schemeClr>
                </a:solidFill>
                <a:latin typeface="微软雅黑" pitchFamily="34" charset="-122"/>
                <a:ea typeface="微软雅黑" pitchFamily="34" charset="-122"/>
              </a:endParaRPr>
            </a:p>
          </p:txBody>
        </p:sp>
      </p:grpSp>
      <p:pic>
        <p:nvPicPr>
          <p:cNvPr id="12" name="Picture 2"/>
          <p:cNvPicPr>
            <a:picLocks noChangeAspect="1" noChangeArrowheads="1"/>
          </p:cNvPicPr>
          <p:nvPr/>
        </p:nvPicPr>
        <p:blipFill>
          <a:blip r:embed="rId2"/>
          <a:srcRect/>
          <a:stretch>
            <a:fillRect/>
          </a:stretch>
        </p:blipFill>
        <p:spPr bwMode="auto">
          <a:xfrm>
            <a:off x="2967382" y="1507867"/>
            <a:ext cx="6800850" cy="600075"/>
          </a:xfrm>
          <a:prstGeom prst="rect">
            <a:avLst/>
          </a:prstGeom>
          <a:noFill/>
          <a:ln w="9525">
            <a:noFill/>
            <a:miter lim="800000"/>
            <a:headEnd/>
            <a:tailEnd/>
          </a:ln>
          <a:effectLst/>
        </p:spPr>
      </p:pic>
      <p:pic>
        <p:nvPicPr>
          <p:cNvPr id="13" name="Picture 3"/>
          <p:cNvPicPr>
            <a:picLocks noChangeAspect="1" noChangeArrowheads="1"/>
          </p:cNvPicPr>
          <p:nvPr/>
        </p:nvPicPr>
        <p:blipFill>
          <a:blip r:embed="rId3" cstate="print"/>
          <a:srcRect/>
          <a:stretch>
            <a:fillRect/>
          </a:stretch>
        </p:blipFill>
        <p:spPr bwMode="auto">
          <a:xfrm>
            <a:off x="1824373" y="4422531"/>
            <a:ext cx="3454039" cy="1720369"/>
          </a:xfrm>
          <a:prstGeom prst="rect">
            <a:avLst/>
          </a:prstGeom>
          <a:noFill/>
          <a:ln w="9525">
            <a:noFill/>
            <a:miter lim="800000"/>
            <a:headEnd/>
            <a:tailEnd/>
          </a:ln>
          <a:effectLst/>
        </p:spPr>
      </p:pic>
      <p:pic>
        <p:nvPicPr>
          <p:cNvPr id="14" name="Picture 4"/>
          <p:cNvPicPr>
            <a:picLocks noChangeAspect="1" noChangeArrowheads="1"/>
          </p:cNvPicPr>
          <p:nvPr/>
        </p:nvPicPr>
        <p:blipFill>
          <a:blip r:embed="rId4"/>
          <a:srcRect/>
          <a:stretch>
            <a:fillRect/>
          </a:stretch>
        </p:blipFill>
        <p:spPr bwMode="auto">
          <a:xfrm>
            <a:off x="7039348" y="2105679"/>
            <a:ext cx="3194898" cy="4183824"/>
          </a:xfrm>
          <a:prstGeom prst="rect">
            <a:avLst/>
          </a:prstGeom>
          <a:noFill/>
          <a:ln w="9525">
            <a:noFill/>
            <a:miter lim="800000"/>
            <a:headEnd/>
            <a:tailEnd/>
          </a:ln>
          <a:effectLst/>
        </p:spPr>
      </p:pic>
      <p:pic>
        <p:nvPicPr>
          <p:cNvPr id="15" name="Picture 5"/>
          <p:cNvPicPr>
            <a:picLocks noChangeAspect="1" noChangeArrowheads="1"/>
          </p:cNvPicPr>
          <p:nvPr/>
        </p:nvPicPr>
        <p:blipFill>
          <a:blip r:embed="rId5"/>
          <a:srcRect/>
          <a:stretch>
            <a:fillRect/>
          </a:stretch>
        </p:blipFill>
        <p:spPr bwMode="auto">
          <a:xfrm>
            <a:off x="1863970" y="2137941"/>
            <a:ext cx="2385994" cy="2126882"/>
          </a:xfrm>
          <a:prstGeom prst="rect">
            <a:avLst/>
          </a:prstGeom>
          <a:noFill/>
          <a:ln w="9525">
            <a:noFill/>
            <a:miter lim="800000"/>
            <a:headEnd/>
            <a:tailEnd/>
          </a:ln>
          <a:effectLst/>
        </p:spPr>
      </p:pic>
      <p:pic>
        <p:nvPicPr>
          <p:cNvPr id="16" name="Picture 6"/>
          <p:cNvPicPr>
            <a:picLocks noChangeAspect="1" noChangeArrowheads="1"/>
          </p:cNvPicPr>
          <p:nvPr/>
        </p:nvPicPr>
        <p:blipFill>
          <a:blip r:embed="rId6"/>
          <a:srcRect/>
          <a:stretch>
            <a:fillRect/>
          </a:stretch>
        </p:blipFill>
        <p:spPr bwMode="auto">
          <a:xfrm>
            <a:off x="4501662" y="2133027"/>
            <a:ext cx="2323372" cy="2071060"/>
          </a:xfrm>
          <a:prstGeom prst="rect">
            <a:avLst/>
          </a:prstGeom>
          <a:noFill/>
          <a:ln w="9525">
            <a:noFill/>
            <a:miter lim="800000"/>
            <a:headEnd/>
            <a:tailEnd/>
          </a:ln>
          <a:effectLst/>
        </p:spPr>
      </p:pic>
      <p:pic>
        <p:nvPicPr>
          <p:cNvPr id="17" name="Picture 7"/>
          <p:cNvPicPr>
            <a:picLocks noChangeAspect="1" noChangeArrowheads="1"/>
          </p:cNvPicPr>
          <p:nvPr/>
        </p:nvPicPr>
        <p:blipFill>
          <a:blip r:embed="rId7"/>
          <a:srcRect/>
          <a:stretch>
            <a:fillRect/>
          </a:stretch>
        </p:blipFill>
        <p:spPr bwMode="auto">
          <a:xfrm>
            <a:off x="5253398" y="4365387"/>
            <a:ext cx="1371600" cy="1838325"/>
          </a:xfrm>
          <a:prstGeom prst="rect">
            <a:avLst/>
          </a:prstGeom>
          <a:noFill/>
          <a:ln w="9525">
            <a:noFill/>
            <a:miter lim="800000"/>
            <a:headEnd/>
            <a:tailEnd/>
          </a:ln>
          <a:effectLst/>
        </p:spPr>
      </p:pic>
      <p:pic>
        <p:nvPicPr>
          <p:cNvPr id="18" name="Picture 8"/>
          <p:cNvPicPr>
            <a:picLocks noChangeAspect="1" noChangeArrowheads="1"/>
          </p:cNvPicPr>
          <p:nvPr/>
        </p:nvPicPr>
        <p:blipFill>
          <a:blip r:embed="rId8"/>
          <a:srcRect/>
          <a:stretch>
            <a:fillRect/>
          </a:stretch>
        </p:blipFill>
        <p:spPr bwMode="auto">
          <a:xfrm>
            <a:off x="5467712" y="6008461"/>
            <a:ext cx="957597" cy="623889"/>
          </a:xfrm>
          <a:prstGeom prst="rect">
            <a:avLst/>
          </a:prstGeom>
          <a:noFill/>
          <a:ln w="9525">
            <a:noFill/>
            <a:miter lim="800000"/>
            <a:headEnd/>
            <a:tailEnd/>
          </a:ln>
          <a:effectLst/>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612" y="6961"/>
            <a:ext cx="628650" cy="762000"/>
          </a:xfrm>
          <a:prstGeom prst="rect">
            <a:avLst/>
          </a:prstGeom>
        </p:spPr>
      </p:pic>
      <p:pic>
        <p:nvPicPr>
          <p:cNvPr id="19" name="图片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2941351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3" name="矩形 2"/>
          <p:cNvSpPr/>
          <p:nvPr/>
        </p:nvSpPr>
        <p:spPr>
          <a:xfrm>
            <a:off x="1598757" y="0"/>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5370" y="205636"/>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endParaRPr kumimoji="0" lang="en-US" altLang="zh-CN" dirty="0">
              <a:solidFill>
                <a:schemeClr val="bg1"/>
              </a:solidFill>
              <a:latin typeface="黑体" panose="02010609060101010101" pitchFamily="49" charset="-122"/>
              <a:ea typeface="黑体" panose="02010609060101010101" pitchFamily="49" charset="-122"/>
            </a:endParaRPr>
          </a:p>
        </p:txBody>
      </p:sp>
      <p:sp>
        <p:nvSpPr>
          <p:cNvPr id="5" name="AutoShape 2" descr="http://image87.360doc.com/DownloadImg/2015/08/0919/56937490_4.jpg"/>
          <p:cNvSpPr>
            <a:spLocks noChangeAspect="1" noChangeArrowheads="1"/>
          </p:cNvSpPr>
          <p:nvPr/>
        </p:nvSpPr>
        <p:spPr bwMode="auto">
          <a:xfrm>
            <a:off x="1685991" y="37530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4" descr="http://image87.360doc.com/DownloadImg/2015/08/0919/56937490_4.jpg"/>
          <p:cNvSpPr>
            <a:spLocks noChangeAspect="1" noChangeArrowheads="1"/>
          </p:cNvSpPr>
          <p:nvPr/>
        </p:nvSpPr>
        <p:spPr bwMode="auto">
          <a:xfrm>
            <a:off x="1838391" y="52770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6" descr="http://image87.360doc.com/DownloadImg/2015/08/0919/56937490_4.jpg"/>
          <p:cNvSpPr>
            <a:spLocks noChangeAspect="1" noChangeArrowheads="1"/>
          </p:cNvSpPr>
          <p:nvPr/>
        </p:nvSpPr>
        <p:spPr bwMode="auto">
          <a:xfrm>
            <a:off x="1990791" y="68010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Picture 7" descr="C:\Users\Administrator\Desktop\56937490_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7739" y="984902"/>
            <a:ext cx="3744416" cy="4398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90791" y="5717606"/>
            <a:ext cx="3895601" cy="646331"/>
          </a:xfrm>
          <a:prstGeom prst="rect">
            <a:avLst/>
          </a:prstGeom>
          <a:noFill/>
        </p:spPr>
        <p:txBody>
          <a:bodyPr wrap="square" rtlCol="0">
            <a:spAutoFit/>
          </a:bodyPr>
          <a:lstStyle/>
          <a:p>
            <a:r>
              <a:rPr lang="zh-CN" altLang="en-US"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刘哲为学校历史上第一位中国</a:t>
            </a:r>
            <a:r>
              <a:rPr lang="zh-CN" altLang="en-US"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校长（</a:t>
            </a:r>
            <a:r>
              <a:rPr lang="en-US" altLang="zh-CN"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1928</a:t>
            </a:r>
            <a:r>
              <a:rPr lang="zh-CN" altLang="en-US"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b="1"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zh-CN" altLang="en-US" dirty="0"/>
          </a:p>
        </p:txBody>
      </p:sp>
      <p:sp>
        <p:nvSpPr>
          <p:cNvPr id="10" name="TextBox 9"/>
          <p:cNvSpPr txBox="1"/>
          <p:nvPr/>
        </p:nvSpPr>
        <p:spPr>
          <a:xfrm>
            <a:off x="6047647" y="5532940"/>
            <a:ext cx="243103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endParaRPr lang="zh-CN" altLang="en-US" dirty="0"/>
          </a:p>
        </p:txBody>
      </p:sp>
      <p:sp>
        <p:nvSpPr>
          <p:cNvPr id="11" name="TextBox 10"/>
          <p:cNvSpPr txBox="1"/>
          <p:nvPr/>
        </p:nvSpPr>
        <p:spPr>
          <a:xfrm>
            <a:off x="6822496" y="5717607"/>
            <a:ext cx="3384376" cy="923330"/>
          </a:xfrm>
          <a:prstGeom prst="rect">
            <a:avLst/>
          </a:prstGeom>
          <a:noFill/>
        </p:spPr>
        <p:txBody>
          <a:bodyPr wrap="square" rtlCol="0">
            <a:spAutoFit/>
          </a:bodyPr>
          <a:lstStyle/>
          <a:p>
            <a:r>
              <a:rPr lang="zh-CN" altLang="en-US"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定名为</a:t>
            </a:r>
            <a:r>
              <a:rPr lang="zh-CN" altLang="en-US"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哈尔滨工业大学</a:t>
            </a:r>
            <a:endParaRPr lang="en-US" altLang="zh-CN"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张学良</a:t>
            </a:r>
            <a:r>
              <a:rPr lang="zh-CN" altLang="en-US"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将军任校理事会</a:t>
            </a:r>
            <a:r>
              <a:rPr lang="zh-CN" altLang="en-US"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主席（</a:t>
            </a:r>
            <a:r>
              <a:rPr lang="en-US" altLang="zh-CN"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1928</a:t>
            </a:r>
            <a:r>
              <a:rPr lang="zh-CN" altLang="en-US"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zh-CN" altLang="en-US"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zh-CN" altLang="en-US" dirty="0"/>
          </a:p>
        </p:txBody>
      </p:sp>
      <p:pic>
        <p:nvPicPr>
          <p:cNvPr id="12" name="Picture 2" descr="https://gss3.bdstatic.com/7Po3dSag_xI4khGkpoWK1HF6hhy/baike/w%3D268%3Bg%3D0/sign=7b00764e03e9390156028a3843d733da/1f178a82b9014a90f1da88d3ab773912b21beef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496" y="1008507"/>
            <a:ext cx="3560812" cy="4398231"/>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28" y="0"/>
            <a:ext cx="628650" cy="7620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8610287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3" name="矩形 2"/>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5370" y="686899"/>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5" name="Picture 2"/>
          <p:cNvPicPr>
            <a:picLocks noChangeAspect="1" noChangeArrowheads="1"/>
          </p:cNvPicPr>
          <p:nvPr/>
        </p:nvPicPr>
        <p:blipFill>
          <a:blip r:embed="rId2"/>
          <a:srcRect/>
          <a:stretch>
            <a:fillRect/>
          </a:stretch>
        </p:blipFill>
        <p:spPr bwMode="auto">
          <a:xfrm>
            <a:off x="1648447" y="632797"/>
            <a:ext cx="7962900" cy="66675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2124753" y="1513871"/>
            <a:ext cx="7524750" cy="1428750"/>
          </a:xfrm>
          <a:prstGeom prst="rect">
            <a:avLst/>
          </a:prstGeom>
          <a:noFill/>
          <a:ln w="9525">
            <a:noFill/>
            <a:miter lim="800000"/>
            <a:headEnd/>
            <a:tailEnd/>
          </a:ln>
          <a:effectLst/>
        </p:spPr>
      </p:pic>
      <p:pic>
        <p:nvPicPr>
          <p:cNvPr id="7" name="Picture 5"/>
          <p:cNvPicPr>
            <a:picLocks noChangeAspect="1" noChangeArrowheads="1"/>
          </p:cNvPicPr>
          <p:nvPr/>
        </p:nvPicPr>
        <p:blipFill>
          <a:blip r:embed="rId4"/>
          <a:srcRect/>
          <a:stretch>
            <a:fillRect/>
          </a:stretch>
        </p:blipFill>
        <p:spPr bwMode="auto">
          <a:xfrm>
            <a:off x="2002068" y="3085497"/>
            <a:ext cx="1960957" cy="2545282"/>
          </a:xfrm>
          <a:prstGeom prst="rect">
            <a:avLst/>
          </a:prstGeom>
          <a:noFill/>
          <a:ln w="9525">
            <a:noFill/>
            <a:miter lim="800000"/>
            <a:headEnd/>
            <a:tailEnd/>
          </a:ln>
          <a:effectLst/>
        </p:spPr>
      </p:pic>
      <p:pic>
        <p:nvPicPr>
          <p:cNvPr id="8" name="Picture 6"/>
          <p:cNvPicPr>
            <a:picLocks noChangeAspect="1" noChangeArrowheads="1"/>
          </p:cNvPicPr>
          <p:nvPr/>
        </p:nvPicPr>
        <p:blipFill>
          <a:blip r:embed="rId5"/>
          <a:srcRect/>
          <a:stretch>
            <a:fillRect/>
          </a:stretch>
        </p:blipFill>
        <p:spPr bwMode="auto">
          <a:xfrm>
            <a:off x="2197281" y="5657264"/>
            <a:ext cx="1644022" cy="801288"/>
          </a:xfrm>
          <a:prstGeom prst="rect">
            <a:avLst/>
          </a:prstGeom>
          <a:noFill/>
          <a:ln w="9525">
            <a:noFill/>
            <a:miter lim="800000"/>
            <a:headEnd/>
            <a:tailEnd/>
          </a:ln>
          <a:effectLst/>
        </p:spPr>
      </p:pic>
      <p:pic>
        <p:nvPicPr>
          <p:cNvPr id="9" name="Picture 8"/>
          <p:cNvPicPr>
            <a:picLocks noChangeAspect="1" noChangeArrowheads="1"/>
          </p:cNvPicPr>
          <p:nvPr/>
        </p:nvPicPr>
        <p:blipFill>
          <a:blip r:embed="rId6"/>
          <a:srcRect/>
          <a:stretch>
            <a:fillRect/>
          </a:stretch>
        </p:blipFill>
        <p:spPr bwMode="auto">
          <a:xfrm>
            <a:off x="4077339" y="3117593"/>
            <a:ext cx="3043243" cy="2825424"/>
          </a:xfrm>
          <a:prstGeom prst="rect">
            <a:avLst/>
          </a:prstGeom>
          <a:noFill/>
          <a:ln w="9525">
            <a:noFill/>
            <a:miter lim="800000"/>
            <a:headEnd/>
            <a:tailEnd/>
          </a:ln>
          <a:effectLst/>
        </p:spPr>
      </p:pic>
      <p:pic>
        <p:nvPicPr>
          <p:cNvPr id="10" name="Picture 12"/>
          <p:cNvPicPr>
            <a:picLocks noChangeAspect="1" noChangeArrowheads="1"/>
          </p:cNvPicPr>
          <p:nvPr/>
        </p:nvPicPr>
        <p:blipFill>
          <a:blip r:embed="rId7"/>
          <a:srcRect/>
          <a:stretch>
            <a:fillRect/>
          </a:stretch>
        </p:blipFill>
        <p:spPr bwMode="auto">
          <a:xfrm>
            <a:off x="7220611" y="3228373"/>
            <a:ext cx="3280551" cy="2267652"/>
          </a:xfrm>
          <a:prstGeom prst="rect">
            <a:avLst/>
          </a:prstGeom>
          <a:noFill/>
          <a:ln w="9525">
            <a:noFill/>
            <a:miter lim="800000"/>
            <a:headEnd/>
            <a:tailEnd/>
          </a:ln>
          <a:effectLst/>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424" y="0"/>
            <a:ext cx="628650" cy="762000"/>
          </a:xfrm>
          <a:prstGeom prst="rect">
            <a:avLst/>
          </a:prstGeom>
        </p:spPr>
      </p:pic>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604505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3" name="矩形 2"/>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5370" y="686899"/>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r>
              <a:rPr kumimoji="0" lang="en-US" altLang="zh-CN" dirty="0" smtClean="0">
                <a:solidFill>
                  <a:schemeClr val="bg1"/>
                </a:solidFill>
                <a:latin typeface="黑体" panose="02010609060101010101" pitchFamily="49" charset="-122"/>
                <a:ea typeface="黑体" panose="02010609060101010101" pitchFamily="49" charset="-122"/>
              </a:rPr>
              <a:t>——</a:t>
            </a:r>
            <a:r>
              <a:rPr kumimoji="0" lang="zh-CN" altLang="en-US" dirty="0" smtClean="0">
                <a:solidFill>
                  <a:schemeClr val="bg1"/>
                </a:solidFill>
                <a:latin typeface="黑体" panose="02010609060101010101" pitchFamily="49" charset="-122"/>
                <a:ea typeface="黑体" panose="02010609060101010101" pitchFamily="49" charset="-122"/>
              </a:rPr>
              <a:t>历任校长</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11" y="0"/>
            <a:ext cx="628650" cy="762000"/>
          </a:xfrm>
          <a:prstGeom prst="rect">
            <a:avLst/>
          </a:prstGeom>
        </p:spPr>
      </p:pic>
      <p:pic>
        <p:nvPicPr>
          <p:cNvPr id="8" name="Picture 7" descr="http://www.hit.edu.cn/UploadFile/2010/05-25/2010525158184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052" y="17394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9"/>
          <p:cNvSpPr>
            <a:spLocks noChangeArrowheads="1"/>
          </p:cNvSpPr>
          <p:nvPr/>
        </p:nvSpPr>
        <p:spPr bwMode="auto">
          <a:xfrm>
            <a:off x="1548064" y="3145937"/>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宋小廉</a:t>
            </a:r>
            <a:br>
              <a:rPr lang="zh-CN" altLang="en-US"/>
            </a:br>
            <a:r>
              <a:rPr lang="en-US" altLang="zh-CN"/>
              <a:t>1920-1924 </a:t>
            </a:r>
          </a:p>
        </p:txBody>
      </p:sp>
      <p:pic>
        <p:nvPicPr>
          <p:cNvPr id="10" name="Picture 9" descr="http://www.hit.edu.cn/UploadFile/2010/05-25/20105251581812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9952" y="17521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1"/>
          <p:cNvSpPr>
            <a:spLocks noChangeArrowheads="1"/>
          </p:cNvSpPr>
          <p:nvPr/>
        </p:nvSpPr>
        <p:spPr bwMode="auto">
          <a:xfrm>
            <a:off x="2538664" y="3107837"/>
            <a:ext cx="1536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摄罗阔夫 </a:t>
            </a:r>
            <a:br>
              <a:rPr lang="zh-CN" altLang="en-US"/>
            </a:br>
            <a:r>
              <a:rPr lang="en-US" altLang="zh-CN"/>
              <a:t>1924-1925 </a:t>
            </a:r>
          </a:p>
        </p:txBody>
      </p:sp>
      <p:pic>
        <p:nvPicPr>
          <p:cNvPr id="12" name="Picture 11" descr="http://www.hit.edu.cn/UploadFile/2010/05-25/20105251581893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852" y="17140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3"/>
          <p:cNvSpPr>
            <a:spLocks noChangeArrowheads="1"/>
          </p:cNvSpPr>
          <p:nvPr/>
        </p:nvSpPr>
        <p:spPr bwMode="auto">
          <a:xfrm>
            <a:off x="3491164" y="3107837"/>
            <a:ext cx="168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乌斯特鲁果夫</a:t>
            </a:r>
            <a:br>
              <a:rPr lang="zh-CN" altLang="en-US"/>
            </a:br>
            <a:r>
              <a:rPr lang="en-US" altLang="zh-CN"/>
              <a:t>1925-1928 </a:t>
            </a:r>
          </a:p>
        </p:txBody>
      </p:sp>
      <p:pic>
        <p:nvPicPr>
          <p:cNvPr id="14" name="Picture 13" descr="http://www.hit.edu.cn/UploadFile/2010/05-25/20105251581895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852" y="17394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5"/>
          <p:cNvSpPr>
            <a:spLocks noChangeArrowheads="1"/>
          </p:cNvSpPr>
          <p:nvPr/>
        </p:nvSpPr>
        <p:spPr bwMode="auto">
          <a:xfrm>
            <a:off x="4799264" y="3145937"/>
            <a:ext cx="1485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张寰湘 </a:t>
            </a:r>
            <a:br>
              <a:rPr lang="zh-CN" altLang="en-US"/>
            </a:br>
            <a:r>
              <a:rPr lang="en-US" altLang="zh-CN"/>
              <a:t>1928- </a:t>
            </a:r>
          </a:p>
        </p:txBody>
      </p:sp>
      <p:pic>
        <p:nvPicPr>
          <p:cNvPr id="16" name="Picture 15" descr="http://www.hit.edu.cn/UploadFile/2010/05-25/2010525158189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2552" y="17902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7"/>
          <p:cNvSpPr>
            <a:spLocks noChangeArrowheads="1"/>
          </p:cNvSpPr>
          <p:nvPr/>
        </p:nvSpPr>
        <p:spPr bwMode="auto">
          <a:xfrm>
            <a:off x="5612064" y="3171337"/>
            <a:ext cx="173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张学良</a:t>
            </a:r>
            <a:br>
              <a:rPr lang="zh-CN" altLang="en-US"/>
            </a:br>
            <a:r>
              <a:rPr lang="en-US" altLang="zh-CN"/>
              <a:t>1928-1931 </a:t>
            </a:r>
            <a:endParaRPr lang="zh-CN" altLang="en-US"/>
          </a:p>
        </p:txBody>
      </p:sp>
      <p:pic>
        <p:nvPicPr>
          <p:cNvPr id="18" name="Picture 17" descr="http://www.hit.edu.cn/UploadFile/2010/05-25/20105251581839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952" y="17648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9"/>
          <p:cNvSpPr>
            <a:spLocks noChangeArrowheads="1"/>
          </p:cNvSpPr>
          <p:nvPr/>
        </p:nvSpPr>
        <p:spPr bwMode="auto">
          <a:xfrm>
            <a:off x="6704264" y="3145937"/>
            <a:ext cx="154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刘 哲</a:t>
            </a:r>
            <a:br>
              <a:rPr lang="zh-CN" altLang="en-US"/>
            </a:br>
            <a:r>
              <a:rPr lang="en-US" altLang="zh-CN"/>
              <a:t>1928-1938 </a:t>
            </a:r>
          </a:p>
        </p:txBody>
      </p:sp>
      <p:pic>
        <p:nvPicPr>
          <p:cNvPr id="20" name="Picture 19" descr="http://www.hit.edu.cn/UploadFile/2010/05-25/20105251581875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5452" y="17648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1"/>
          <p:cNvSpPr>
            <a:spLocks noChangeArrowheads="1"/>
          </p:cNvSpPr>
          <p:nvPr/>
        </p:nvSpPr>
        <p:spPr bwMode="auto">
          <a:xfrm>
            <a:off x="8533064" y="3171337"/>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王宇清</a:t>
            </a:r>
            <a:br>
              <a:rPr lang="zh-CN" altLang="en-US"/>
            </a:br>
            <a:r>
              <a:rPr lang="en-US" altLang="zh-CN"/>
              <a:t>1935-1937 </a:t>
            </a:r>
          </a:p>
        </p:txBody>
      </p:sp>
      <p:pic>
        <p:nvPicPr>
          <p:cNvPr id="22" name="Picture 21" descr="http://www.hit.edu.cn/UploadFile/2010/05-25/201052515818649.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39564" y="17648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3"/>
          <p:cNvSpPr>
            <a:spLocks noChangeArrowheads="1"/>
          </p:cNvSpPr>
          <p:nvPr/>
        </p:nvSpPr>
        <p:spPr bwMode="auto">
          <a:xfrm>
            <a:off x="9587164" y="3158637"/>
            <a:ext cx="1104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铃木正雄</a:t>
            </a:r>
            <a:br>
              <a:rPr lang="zh-CN" altLang="en-US"/>
            </a:br>
            <a:r>
              <a:rPr lang="en-US" altLang="zh-CN"/>
              <a:t>1937-1945 </a:t>
            </a:r>
          </a:p>
        </p:txBody>
      </p:sp>
      <p:sp>
        <p:nvSpPr>
          <p:cNvPr id="24" name="矩形 24"/>
          <p:cNvSpPr>
            <a:spLocks noChangeArrowheads="1"/>
          </p:cNvSpPr>
          <p:nvPr/>
        </p:nvSpPr>
        <p:spPr bwMode="auto">
          <a:xfrm>
            <a:off x="7618664" y="3133237"/>
            <a:ext cx="1206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刘梦庚</a:t>
            </a:r>
            <a:br>
              <a:rPr lang="zh-CN" altLang="en-US"/>
            </a:br>
            <a:r>
              <a:rPr lang="en-US" altLang="zh-CN"/>
              <a:t>1933-1935 </a:t>
            </a:r>
          </a:p>
        </p:txBody>
      </p:sp>
      <p:pic>
        <p:nvPicPr>
          <p:cNvPr id="25" name="Picture 23" descr="http://www.hit.edu.cn/UploadFile/2010/05-25/201052515818463.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852" y="38984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6"/>
          <p:cNvSpPr>
            <a:spLocks noChangeArrowheads="1"/>
          </p:cNvSpPr>
          <p:nvPr/>
        </p:nvSpPr>
        <p:spPr bwMode="auto">
          <a:xfrm>
            <a:off x="3529264" y="5304937"/>
            <a:ext cx="1231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冯仲云</a:t>
            </a:r>
            <a:br>
              <a:rPr lang="zh-CN" altLang="en-US"/>
            </a:br>
            <a:r>
              <a:rPr lang="en-US" altLang="zh-CN"/>
              <a:t>1949-1951 </a:t>
            </a:r>
          </a:p>
        </p:txBody>
      </p:sp>
      <p:pic>
        <p:nvPicPr>
          <p:cNvPr id="27" name="Picture 25" descr="http://www.hit.edu.cn/UploadFile/2010/05-25/201052515818118.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6552" y="38603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8"/>
          <p:cNvSpPr>
            <a:spLocks noChangeArrowheads="1"/>
          </p:cNvSpPr>
          <p:nvPr/>
        </p:nvSpPr>
        <p:spPr bwMode="auto">
          <a:xfrm>
            <a:off x="4583364" y="5279537"/>
            <a:ext cx="11176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陈康白</a:t>
            </a:r>
            <a:br>
              <a:rPr lang="zh-CN" altLang="en-US"/>
            </a:br>
            <a:r>
              <a:rPr lang="en-US" altLang="zh-CN"/>
              <a:t>1951-1953</a:t>
            </a:r>
            <a:r>
              <a:rPr lang="zh-CN" altLang="en-US"/>
              <a:t>任党组书记</a:t>
            </a:r>
          </a:p>
        </p:txBody>
      </p:sp>
      <p:sp>
        <p:nvSpPr>
          <p:cNvPr id="29" name="矩形 29"/>
          <p:cNvSpPr>
            <a:spLocks noChangeArrowheads="1"/>
          </p:cNvSpPr>
          <p:nvPr/>
        </p:nvSpPr>
        <p:spPr bwMode="auto">
          <a:xfrm>
            <a:off x="1725864" y="5266837"/>
            <a:ext cx="116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奥哲夫</a:t>
            </a:r>
            <a:br>
              <a:rPr lang="zh-CN" altLang="en-US"/>
            </a:br>
            <a:r>
              <a:rPr lang="en-US" altLang="zh-CN"/>
              <a:t>1945- </a:t>
            </a:r>
            <a:endParaRPr lang="zh-CN" altLang="en-US"/>
          </a:p>
        </p:txBody>
      </p:sp>
      <p:sp>
        <p:nvSpPr>
          <p:cNvPr id="30" name="矩形 30"/>
          <p:cNvSpPr>
            <a:spLocks noChangeArrowheads="1"/>
          </p:cNvSpPr>
          <p:nvPr/>
        </p:nvSpPr>
        <p:spPr bwMode="auto">
          <a:xfrm>
            <a:off x="2614864" y="5292237"/>
            <a:ext cx="99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谢德和</a:t>
            </a:r>
            <a:br>
              <a:rPr lang="zh-CN" altLang="en-US"/>
            </a:br>
            <a:r>
              <a:rPr lang="en-US" altLang="zh-CN"/>
              <a:t>1947- </a:t>
            </a:r>
          </a:p>
        </p:txBody>
      </p:sp>
      <p:pic>
        <p:nvPicPr>
          <p:cNvPr id="31" name="Picture 27" descr="http://www.hit.edu.cn/UploadFile/2010/05-25/20105251581890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51752" y="38730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33"/>
          <p:cNvSpPr>
            <a:spLocks noChangeArrowheads="1"/>
          </p:cNvSpPr>
          <p:nvPr/>
        </p:nvSpPr>
        <p:spPr bwMode="auto">
          <a:xfrm>
            <a:off x="5619334" y="5296595"/>
            <a:ext cx="11938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t>     李 昌</a:t>
            </a:r>
            <a:br>
              <a:rPr lang="zh-CN" altLang="en-US" dirty="0"/>
            </a:br>
            <a:r>
              <a:rPr lang="en-US" altLang="zh-CN" dirty="0"/>
              <a:t>1953-1964</a:t>
            </a:r>
            <a:r>
              <a:rPr lang="zh-CN" altLang="en-US" dirty="0"/>
              <a:t>任党委书记</a:t>
            </a:r>
          </a:p>
        </p:txBody>
      </p:sp>
      <p:pic>
        <p:nvPicPr>
          <p:cNvPr id="33" name="Picture 29" descr="http://www.hit.edu.cn/UploadFile/2010/05-25/201052515818335.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652" y="38857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5"/>
          <p:cNvSpPr>
            <a:spLocks noChangeArrowheads="1"/>
          </p:cNvSpPr>
          <p:nvPr/>
        </p:nvSpPr>
        <p:spPr bwMode="auto">
          <a:xfrm>
            <a:off x="6678864" y="5238777"/>
            <a:ext cx="1346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t>     高 铁</a:t>
            </a:r>
            <a:br>
              <a:rPr lang="zh-CN" altLang="en-US" dirty="0"/>
            </a:br>
            <a:r>
              <a:rPr lang="en-US" altLang="zh-CN" dirty="0"/>
              <a:t>1965 </a:t>
            </a:r>
            <a:r>
              <a:rPr lang="zh-CN" altLang="en-US" dirty="0"/>
              <a:t>任校长</a:t>
            </a:r>
            <a:br>
              <a:rPr lang="zh-CN" altLang="en-US" dirty="0"/>
            </a:br>
            <a:r>
              <a:rPr lang="en-US" altLang="zh-CN" dirty="0"/>
              <a:t>1973-1977</a:t>
            </a:r>
            <a:r>
              <a:rPr lang="zh-CN" altLang="en-US" dirty="0"/>
              <a:t>任主要领导</a:t>
            </a:r>
          </a:p>
        </p:txBody>
      </p:sp>
      <p:pic>
        <p:nvPicPr>
          <p:cNvPr id="35" name="Picture 31" descr="http://www.hit.edu.cn/UploadFile/2010/05-25/201052515818919.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82152" y="38857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7"/>
          <p:cNvSpPr>
            <a:spLocks noChangeArrowheads="1"/>
          </p:cNvSpPr>
          <p:nvPr/>
        </p:nvSpPr>
        <p:spPr bwMode="auto">
          <a:xfrm>
            <a:off x="7885364" y="5292237"/>
            <a:ext cx="876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吕学坡</a:t>
            </a:r>
            <a:br>
              <a:rPr lang="zh-CN" altLang="en-US"/>
            </a:br>
            <a:r>
              <a:rPr lang="en-US" altLang="zh-CN"/>
              <a:t>1977</a:t>
            </a:r>
            <a:r>
              <a:rPr lang="zh-CN" altLang="en-US"/>
              <a:t>任  校长</a:t>
            </a:r>
          </a:p>
        </p:txBody>
      </p:sp>
      <p:pic>
        <p:nvPicPr>
          <p:cNvPr id="37" name="Picture 33" descr="http://www.hit.edu.cn/UploadFile/2010/05-25/201052515818349.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47352" y="3885712"/>
            <a:ext cx="104775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5" descr="http://www.hit.edu.cn/UploadFile/2010/05-25/201052515818233.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576052" y="3873012"/>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40"/>
          <p:cNvSpPr>
            <a:spLocks noChangeArrowheads="1"/>
          </p:cNvSpPr>
          <p:nvPr/>
        </p:nvSpPr>
        <p:spPr bwMode="auto">
          <a:xfrm>
            <a:off x="8507664" y="5247787"/>
            <a:ext cx="11811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t>    李瑞 </a:t>
            </a:r>
            <a:br>
              <a:rPr lang="zh-CN" altLang="en-US" dirty="0"/>
            </a:br>
            <a:r>
              <a:rPr lang="en-US" altLang="zh-CN" dirty="0"/>
              <a:t>1977-1978</a:t>
            </a:r>
            <a:r>
              <a:rPr lang="zh-CN" altLang="en-US" dirty="0"/>
              <a:t>任校长</a:t>
            </a:r>
            <a:br>
              <a:rPr lang="zh-CN" altLang="en-US" dirty="0"/>
            </a:br>
            <a:r>
              <a:rPr lang="en-US" altLang="zh-CN" dirty="0"/>
              <a:t>1978-1983</a:t>
            </a:r>
            <a:r>
              <a:rPr lang="zh-CN" altLang="en-US" dirty="0" smtClean="0"/>
              <a:t>任党委书记</a:t>
            </a:r>
            <a:endParaRPr lang="zh-CN" altLang="en-US" dirty="0"/>
          </a:p>
        </p:txBody>
      </p:sp>
      <p:sp>
        <p:nvSpPr>
          <p:cNvPr id="40" name="矩形 41"/>
          <p:cNvSpPr>
            <a:spLocks noChangeArrowheads="1"/>
          </p:cNvSpPr>
          <p:nvPr/>
        </p:nvSpPr>
        <p:spPr bwMode="auto">
          <a:xfrm>
            <a:off x="9472864" y="5266837"/>
            <a:ext cx="12192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刘德本</a:t>
            </a:r>
            <a:br>
              <a:rPr lang="zh-CN" altLang="en-US"/>
            </a:br>
            <a:r>
              <a:rPr lang="en-US" altLang="zh-CN"/>
              <a:t>1978-1980 </a:t>
            </a:r>
            <a:r>
              <a:rPr lang="zh-CN" altLang="en-US"/>
              <a:t>任校长 </a:t>
            </a:r>
          </a:p>
        </p:txBody>
      </p:sp>
      <p:pic>
        <p:nvPicPr>
          <p:cNvPr id="41" name="图片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0555005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3" name="矩形 2"/>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5370" y="686899"/>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r>
              <a:rPr kumimoji="0" lang="en-US" altLang="zh-CN" dirty="0" smtClean="0">
                <a:solidFill>
                  <a:schemeClr val="bg1"/>
                </a:solidFill>
                <a:latin typeface="黑体" panose="02010609060101010101" pitchFamily="49" charset="-122"/>
                <a:ea typeface="黑体" panose="02010609060101010101" pitchFamily="49" charset="-122"/>
              </a:rPr>
              <a:t>——</a:t>
            </a:r>
            <a:r>
              <a:rPr kumimoji="0" lang="zh-CN" altLang="en-US" dirty="0" smtClean="0">
                <a:solidFill>
                  <a:schemeClr val="bg1"/>
                </a:solidFill>
                <a:latin typeface="黑体" panose="02010609060101010101" pitchFamily="49" charset="-122"/>
                <a:ea typeface="黑体" panose="02010609060101010101" pitchFamily="49" charset="-122"/>
              </a:rPr>
              <a:t>历任学校领导</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9" y="0"/>
            <a:ext cx="628650" cy="762000"/>
          </a:xfrm>
          <a:prstGeom prst="rect">
            <a:avLst/>
          </a:prstGeom>
        </p:spPr>
      </p:pic>
      <p:pic>
        <p:nvPicPr>
          <p:cNvPr id="19" name="Picture 7" descr="http://www.hit.edu.cn/UploadFile/2010/05-25/20105251581859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509" y="1560025"/>
            <a:ext cx="1255712"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http://www.hit.edu.cn/UploadFile/2010/05-25/20105251581883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321" y="1640987"/>
            <a:ext cx="1220788"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 descr="http://www.hit.edu.cn/UploadFile/2010/05-25/2010525158184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7109" y="1631462"/>
            <a:ext cx="1243012"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3" descr="http://www.hit.edu.cn/UploadFile/2010/05-25/20105251581872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4409" y="1623525"/>
            <a:ext cx="1206500"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descr="http://www.hit.edu.cn/UploadFile/2010/05-25/20105251581890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3609" y="1567962"/>
            <a:ext cx="12573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descr="http://www.hit.edu.cn/UploadFile/2010/05-25/20105251581811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0909" y="1566375"/>
            <a:ext cx="1244600"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9" descr="http://www.hit.edu.cn/UploadFile/2010/05-25/201052515819556.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2508" y="4096850"/>
            <a:ext cx="1333662" cy="176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13"/>
          <p:cNvSpPr>
            <a:spLocks noChangeArrowheads="1"/>
          </p:cNvSpPr>
          <p:nvPr/>
        </p:nvSpPr>
        <p:spPr bwMode="auto">
          <a:xfrm>
            <a:off x="1532021" y="3296750"/>
            <a:ext cx="13462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李东光</a:t>
            </a:r>
            <a:br>
              <a:rPr lang="zh-CN" altLang="en-US"/>
            </a:br>
            <a:r>
              <a:rPr lang="en-US" altLang="zh-CN"/>
              <a:t>1983-1985</a:t>
            </a:r>
            <a:r>
              <a:rPr lang="zh-CN" altLang="en-US"/>
              <a:t>任校党委书记</a:t>
            </a:r>
          </a:p>
        </p:txBody>
      </p:sp>
      <p:sp>
        <p:nvSpPr>
          <p:cNvPr id="27" name="矩形 14"/>
          <p:cNvSpPr>
            <a:spLocks noChangeArrowheads="1"/>
          </p:cNvSpPr>
          <p:nvPr/>
        </p:nvSpPr>
        <p:spPr bwMode="auto">
          <a:xfrm>
            <a:off x="2852821" y="3284050"/>
            <a:ext cx="11176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黄文虎 </a:t>
            </a:r>
            <a:br>
              <a:rPr lang="zh-CN" altLang="en-US"/>
            </a:br>
            <a:r>
              <a:rPr lang="en-US" altLang="zh-CN"/>
              <a:t>1983-1985 </a:t>
            </a:r>
            <a:r>
              <a:rPr lang="zh-CN" altLang="en-US"/>
              <a:t>任校长</a:t>
            </a:r>
          </a:p>
        </p:txBody>
      </p:sp>
      <p:sp>
        <p:nvSpPr>
          <p:cNvPr id="28" name="矩形 15"/>
          <p:cNvSpPr>
            <a:spLocks noChangeArrowheads="1"/>
          </p:cNvSpPr>
          <p:nvPr/>
        </p:nvSpPr>
        <p:spPr bwMode="auto">
          <a:xfrm>
            <a:off x="4021221" y="3271350"/>
            <a:ext cx="13716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姜以宏</a:t>
            </a:r>
            <a:br>
              <a:rPr lang="zh-CN" altLang="en-US"/>
            </a:br>
            <a:r>
              <a:rPr lang="en-US" altLang="zh-CN"/>
              <a:t>1985-1992</a:t>
            </a:r>
            <a:r>
              <a:rPr lang="zh-CN" altLang="en-US"/>
              <a:t>任校党委书记</a:t>
            </a:r>
          </a:p>
        </p:txBody>
      </p:sp>
      <p:sp>
        <p:nvSpPr>
          <p:cNvPr id="29" name="矩形 16"/>
          <p:cNvSpPr>
            <a:spLocks noChangeArrowheads="1"/>
          </p:cNvSpPr>
          <p:nvPr/>
        </p:nvSpPr>
        <p:spPr bwMode="auto">
          <a:xfrm>
            <a:off x="5380121" y="3245950"/>
            <a:ext cx="1181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杨士勤</a:t>
            </a:r>
            <a:br>
              <a:rPr lang="zh-CN" altLang="en-US"/>
            </a:br>
            <a:r>
              <a:rPr lang="en-US" altLang="zh-CN"/>
              <a:t>1985-2002 </a:t>
            </a:r>
            <a:r>
              <a:rPr lang="zh-CN" altLang="en-US"/>
              <a:t>任校长</a:t>
            </a:r>
          </a:p>
        </p:txBody>
      </p:sp>
      <p:sp>
        <p:nvSpPr>
          <p:cNvPr id="30" name="矩形 17"/>
          <p:cNvSpPr>
            <a:spLocks noChangeArrowheads="1"/>
          </p:cNvSpPr>
          <p:nvPr/>
        </p:nvSpPr>
        <p:spPr bwMode="auto">
          <a:xfrm>
            <a:off x="6548521" y="3245950"/>
            <a:ext cx="1257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吴 林</a:t>
            </a:r>
            <a:br>
              <a:rPr lang="zh-CN" altLang="en-US"/>
            </a:br>
            <a:r>
              <a:rPr lang="en-US" altLang="zh-CN"/>
              <a:t>1992-1998</a:t>
            </a:r>
            <a:r>
              <a:rPr lang="zh-CN" altLang="en-US"/>
              <a:t>任校党委书记</a:t>
            </a:r>
          </a:p>
        </p:txBody>
      </p:sp>
      <p:sp>
        <p:nvSpPr>
          <p:cNvPr id="31" name="矩形 18"/>
          <p:cNvSpPr>
            <a:spLocks noChangeArrowheads="1"/>
          </p:cNvSpPr>
          <p:nvPr/>
        </p:nvSpPr>
        <p:spPr bwMode="auto">
          <a:xfrm>
            <a:off x="7793121" y="3233250"/>
            <a:ext cx="13589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a:t>      李 生</a:t>
            </a:r>
            <a:br>
              <a:rPr lang="zh-CN" altLang="en-US"/>
            </a:br>
            <a:r>
              <a:rPr lang="en-US" altLang="zh-CN"/>
              <a:t>1998-2004</a:t>
            </a:r>
            <a:r>
              <a:rPr lang="zh-CN" altLang="en-US"/>
              <a:t>任校党委书记</a:t>
            </a:r>
          </a:p>
        </p:txBody>
      </p:sp>
      <p:sp>
        <p:nvSpPr>
          <p:cNvPr id="32" name="矩形 19"/>
          <p:cNvSpPr>
            <a:spLocks noChangeArrowheads="1"/>
          </p:cNvSpPr>
          <p:nvPr/>
        </p:nvSpPr>
        <p:spPr bwMode="auto">
          <a:xfrm>
            <a:off x="1635370" y="5850760"/>
            <a:ext cx="13208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t>     郭大成</a:t>
            </a:r>
            <a:br>
              <a:rPr lang="zh-CN" altLang="en-US" dirty="0"/>
            </a:br>
            <a:r>
              <a:rPr lang="en-US" altLang="zh-CN" dirty="0"/>
              <a:t>2004-2008</a:t>
            </a:r>
            <a:r>
              <a:rPr lang="zh-CN" altLang="en-US" dirty="0"/>
              <a:t>任校党委书记</a:t>
            </a:r>
          </a:p>
        </p:txBody>
      </p:sp>
      <p:pic>
        <p:nvPicPr>
          <p:cNvPr id="33" name="Picture 21" descr="http://www.hit.edu.cn/UploadFile/2010/05-25/201052515818924.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2021" y="1499380"/>
            <a:ext cx="1244600" cy="172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3" descr="http://www.hit.edu.cn/UploadFile/2010/05-25/20105251581956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9084" y="4079388"/>
            <a:ext cx="1255829"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22"/>
          <p:cNvSpPr>
            <a:spLocks noChangeArrowheads="1"/>
          </p:cNvSpPr>
          <p:nvPr/>
        </p:nvSpPr>
        <p:spPr bwMode="auto">
          <a:xfrm>
            <a:off x="9190121" y="3271349"/>
            <a:ext cx="12065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t>   王树国 </a:t>
            </a:r>
            <a:br>
              <a:rPr lang="zh-CN" altLang="en-US" dirty="0"/>
            </a:br>
            <a:r>
              <a:rPr lang="en-US" altLang="zh-CN" dirty="0" smtClean="0"/>
              <a:t>2002-2014</a:t>
            </a:r>
            <a:r>
              <a:rPr lang="zh-CN" altLang="en-US" dirty="0" smtClean="0"/>
              <a:t>任校长</a:t>
            </a:r>
            <a:endParaRPr lang="zh-CN" altLang="en-US" dirty="0"/>
          </a:p>
        </p:txBody>
      </p:sp>
      <p:sp>
        <p:nvSpPr>
          <p:cNvPr id="36" name="矩形 23"/>
          <p:cNvSpPr>
            <a:spLocks noChangeArrowheads="1"/>
          </p:cNvSpPr>
          <p:nvPr/>
        </p:nvSpPr>
        <p:spPr bwMode="auto">
          <a:xfrm>
            <a:off x="3102797" y="5852348"/>
            <a:ext cx="131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t>    王树权</a:t>
            </a:r>
            <a:br>
              <a:rPr lang="zh-CN" altLang="en-US" dirty="0"/>
            </a:br>
            <a:r>
              <a:rPr lang="en-US" altLang="zh-CN" dirty="0" smtClean="0"/>
              <a:t>2008-2019</a:t>
            </a:r>
            <a:r>
              <a:rPr lang="zh-CN" altLang="en-US" dirty="0" smtClean="0"/>
              <a:t>任校</a:t>
            </a:r>
            <a:r>
              <a:rPr lang="zh-CN" altLang="en-US" dirty="0"/>
              <a:t>党委书记</a:t>
            </a:r>
          </a:p>
        </p:txBody>
      </p:sp>
      <p:pic>
        <p:nvPicPr>
          <p:cNvPr id="7" name="图片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775" y="4083528"/>
            <a:ext cx="1299445" cy="1753223"/>
          </a:xfrm>
          <a:prstGeom prst="rect">
            <a:avLst/>
          </a:prstGeom>
        </p:spPr>
      </p:pic>
      <p:pic>
        <p:nvPicPr>
          <p:cNvPr id="8" name="图片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80196" y="4096850"/>
            <a:ext cx="1396822" cy="1739901"/>
          </a:xfrm>
          <a:prstGeom prst="rect">
            <a:avLst/>
          </a:prstGeom>
        </p:spPr>
      </p:pic>
      <p:sp>
        <p:nvSpPr>
          <p:cNvPr id="9" name="矩形 8"/>
          <p:cNvSpPr/>
          <p:nvPr/>
        </p:nvSpPr>
        <p:spPr>
          <a:xfrm>
            <a:off x="4564453" y="5836751"/>
            <a:ext cx="1219868" cy="738664"/>
          </a:xfrm>
          <a:prstGeom prst="rect">
            <a:avLst/>
          </a:prstGeom>
        </p:spPr>
        <p:txBody>
          <a:bodyPr wrap="square">
            <a:spAutoFit/>
          </a:bodyPr>
          <a:lstStyle/>
          <a:p>
            <a:r>
              <a:rPr lang="zh-CN" altLang="en-US" sz="1400" dirty="0" smtClean="0">
                <a:solidFill>
                  <a:srgbClr val="333333"/>
                </a:solidFill>
                <a:latin typeface="华文中宋" panose="02010600040101010101" pitchFamily="2" charset="-122"/>
                <a:ea typeface="华文中宋" panose="02010600040101010101" pitchFamily="2" charset="-122"/>
              </a:rPr>
              <a:t>    周 </a:t>
            </a:r>
            <a:r>
              <a:rPr lang="zh-CN" altLang="en-US" sz="1400" dirty="0">
                <a:solidFill>
                  <a:srgbClr val="333333"/>
                </a:solidFill>
                <a:latin typeface="华文中宋" panose="02010600040101010101" pitchFamily="2" charset="-122"/>
                <a:ea typeface="华文中宋" panose="02010600040101010101" pitchFamily="2" charset="-122"/>
              </a:rPr>
              <a:t>玉</a:t>
            </a:r>
            <a:r>
              <a:rPr lang="zh-CN" altLang="en-US" sz="1400" dirty="0">
                <a:latin typeface="华文中宋" panose="02010600040101010101" pitchFamily="2" charset="-122"/>
                <a:ea typeface="华文中宋" panose="02010600040101010101" pitchFamily="2" charset="-122"/>
              </a:rPr>
              <a:t/>
            </a:r>
            <a:br>
              <a:rPr lang="zh-CN" altLang="en-US" sz="1400" dirty="0">
                <a:latin typeface="华文中宋" panose="02010600040101010101" pitchFamily="2" charset="-122"/>
                <a:ea typeface="华文中宋" panose="02010600040101010101" pitchFamily="2" charset="-122"/>
              </a:rPr>
            </a:br>
            <a:r>
              <a:rPr lang="en-US" altLang="zh-CN" sz="1400" dirty="0">
                <a:solidFill>
                  <a:srgbClr val="333333"/>
                </a:solidFill>
                <a:latin typeface="华文中宋" panose="02010600040101010101" pitchFamily="2" charset="-122"/>
                <a:ea typeface="华文中宋" panose="02010600040101010101" pitchFamily="2" charset="-122"/>
              </a:rPr>
              <a:t>2014</a:t>
            </a:r>
            <a:r>
              <a:rPr lang="zh-CN" altLang="en-US" sz="1400" dirty="0">
                <a:solidFill>
                  <a:srgbClr val="333333"/>
                </a:solidFill>
                <a:latin typeface="华文中宋" panose="02010600040101010101" pitchFamily="2" charset="-122"/>
                <a:ea typeface="华文中宋" panose="02010600040101010101" pitchFamily="2" charset="-122"/>
              </a:rPr>
              <a:t>至今任校长</a:t>
            </a:r>
            <a:endParaRPr lang="zh-CN" altLang="en-US" sz="1400" dirty="0">
              <a:latin typeface="华文中宋" panose="02010600040101010101" pitchFamily="2" charset="-122"/>
              <a:ea typeface="华文中宋" panose="02010600040101010101" pitchFamily="2" charset="-122"/>
            </a:endParaRPr>
          </a:p>
        </p:txBody>
      </p:sp>
      <p:sp>
        <p:nvSpPr>
          <p:cNvPr id="10" name="矩形 9"/>
          <p:cNvSpPr/>
          <p:nvPr/>
        </p:nvSpPr>
        <p:spPr>
          <a:xfrm>
            <a:off x="6207370" y="5847419"/>
            <a:ext cx="1257276" cy="738664"/>
          </a:xfrm>
          <a:prstGeom prst="rect">
            <a:avLst/>
          </a:prstGeom>
        </p:spPr>
        <p:txBody>
          <a:bodyPr wrap="square">
            <a:spAutoFit/>
          </a:bodyPr>
          <a:lstStyle/>
          <a:p>
            <a:r>
              <a:rPr lang="zh-CN" altLang="en-US" sz="1400" dirty="0" smtClean="0">
                <a:solidFill>
                  <a:srgbClr val="333333"/>
                </a:solidFill>
                <a:latin typeface="华文中宋" panose="02010600040101010101" pitchFamily="2" charset="-122"/>
                <a:ea typeface="华文中宋" panose="02010600040101010101" pitchFamily="2" charset="-122"/>
              </a:rPr>
              <a:t>   熊四皓</a:t>
            </a:r>
            <a:r>
              <a:rPr lang="zh-CN" altLang="en-US" sz="1400" dirty="0">
                <a:latin typeface="华文中宋" panose="02010600040101010101" pitchFamily="2" charset="-122"/>
                <a:ea typeface="华文中宋" panose="02010600040101010101" pitchFamily="2" charset="-122"/>
              </a:rPr>
              <a:t/>
            </a:r>
            <a:br>
              <a:rPr lang="zh-CN" altLang="en-US" sz="1400" dirty="0">
                <a:latin typeface="华文中宋" panose="02010600040101010101" pitchFamily="2" charset="-122"/>
                <a:ea typeface="华文中宋" panose="02010600040101010101" pitchFamily="2" charset="-122"/>
              </a:rPr>
            </a:br>
            <a:r>
              <a:rPr lang="en-US" altLang="zh-CN" sz="1400" dirty="0" smtClean="0">
                <a:solidFill>
                  <a:srgbClr val="333333"/>
                </a:solidFill>
                <a:latin typeface="华文中宋" panose="02010600040101010101" pitchFamily="2" charset="-122"/>
                <a:ea typeface="华文中宋" panose="02010600040101010101" pitchFamily="2" charset="-122"/>
              </a:rPr>
              <a:t>2019</a:t>
            </a:r>
            <a:r>
              <a:rPr lang="zh-CN" altLang="en-US" sz="1400" dirty="0">
                <a:solidFill>
                  <a:srgbClr val="333333"/>
                </a:solidFill>
                <a:latin typeface="华文中宋" panose="02010600040101010101" pitchFamily="2" charset="-122"/>
                <a:ea typeface="华文中宋" panose="02010600040101010101" pitchFamily="2" charset="-122"/>
              </a:rPr>
              <a:t>至今任校党委书记</a:t>
            </a:r>
            <a:endParaRPr lang="zh-CN" altLang="en-US" sz="1400" dirty="0">
              <a:latin typeface="华文中宋" panose="02010600040101010101" pitchFamily="2" charset="-122"/>
              <a:ea typeface="华文中宋" panose="02010600040101010101" pitchFamily="2" charset="-122"/>
            </a:endParaRPr>
          </a:p>
        </p:txBody>
      </p:sp>
      <p:pic>
        <p:nvPicPr>
          <p:cNvPr id="39" name="图片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484648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3" name="矩形 2"/>
          <p:cNvSpPr/>
          <p:nvPr/>
        </p:nvSpPr>
        <p:spPr>
          <a:xfrm>
            <a:off x="1608382" y="320420"/>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501889" y="517660"/>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r>
              <a:rPr kumimoji="0" lang="en-US" altLang="zh-CN" dirty="0" smtClean="0">
                <a:solidFill>
                  <a:schemeClr val="bg1"/>
                </a:solidFill>
                <a:latin typeface="黑体" panose="02010609060101010101" pitchFamily="49" charset="-122"/>
                <a:ea typeface="黑体" panose="02010609060101010101" pitchFamily="49" charset="-122"/>
              </a:rPr>
              <a:t>——</a:t>
            </a:r>
            <a:r>
              <a:rPr kumimoji="0" lang="zh-CN" altLang="en-US" dirty="0" smtClean="0">
                <a:solidFill>
                  <a:schemeClr val="bg1"/>
                </a:solidFill>
                <a:latin typeface="黑体" panose="02010609060101010101" pitchFamily="49" charset="-122"/>
                <a:ea typeface="黑体" panose="02010609060101010101" pitchFamily="49" charset="-122"/>
              </a:rPr>
              <a:t>人才培养</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 y="0"/>
            <a:ext cx="628650" cy="762000"/>
          </a:xfrm>
          <a:prstGeom prst="rect">
            <a:avLst/>
          </a:prstGeom>
        </p:spPr>
      </p:pic>
      <p:sp>
        <p:nvSpPr>
          <p:cNvPr id="6" name="文本框 5"/>
          <p:cNvSpPr txBox="1"/>
          <p:nvPr/>
        </p:nvSpPr>
        <p:spPr>
          <a:xfrm>
            <a:off x="1540043" y="1445724"/>
            <a:ext cx="4676273" cy="1477328"/>
          </a:xfrm>
          <a:prstGeom prst="rect">
            <a:avLst/>
          </a:prstGeom>
          <a:noFill/>
        </p:spPr>
        <p:txBody>
          <a:bodyPr wrap="square" rtlCol="0">
            <a:spAutoFit/>
          </a:bodyPr>
          <a:lstStyle/>
          <a:p>
            <a:r>
              <a:rPr lang="zh-CN" altLang="zh-CN" b="1" dirty="0"/>
              <a:t>哈工大是中国最早的一所国际性大学。</a:t>
            </a:r>
            <a:r>
              <a:rPr lang="en-US" altLang="zh-CN" dirty="0"/>
              <a:t/>
            </a:r>
            <a:br>
              <a:rPr lang="en-US" altLang="zh-CN" dirty="0"/>
            </a:br>
            <a:r>
              <a:rPr lang="en-US" altLang="zh-CN" dirty="0"/>
              <a:t>1920</a:t>
            </a:r>
            <a:r>
              <a:rPr lang="zh-CN" altLang="zh-CN" dirty="0"/>
              <a:t>年，俄国为了在</a:t>
            </a:r>
            <a:r>
              <a:rPr lang="zh-CN" altLang="zh-CN" dirty="0" smtClean="0"/>
              <a:t>中国</a:t>
            </a:r>
            <a:r>
              <a:rPr lang="zh-CN" altLang="en-US" dirty="0" smtClean="0"/>
              <a:t>继续</a:t>
            </a:r>
            <a:r>
              <a:rPr lang="zh-CN" altLang="zh-CN" dirty="0" smtClean="0"/>
              <a:t>建设</a:t>
            </a:r>
            <a:r>
              <a:rPr lang="zh-CN" altLang="en-US" dirty="0" smtClean="0"/>
              <a:t>和运营</a:t>
            </a:r>
            <a:r>
              <a:rPr lang="zh-CN" altLang="zh-CN" dirty="0" smtClean="0"/>
              <a:t>中东</a:t>
            </a:r>
            <a:r>
              <a:rPr lang="zh-CN" altLang="zh-CN" dirty="0"/>
              <a:t>铁路，在</a:t>
            </a:r>
            <a:r>
              <a:rPr lang="zh-CN" altLang="zh-CN" dirty="0" smtClean="0"/>
              <a:t>哈尔</a:t>
            </a:r>
            <a:r>
              <a:rPr lang="zh-CN" altLang="en-US" dirty="0" smtClean="0"/>
              <a:t>滨</a:t>
            </a:r>
            <a:r>
              <a:rPr lang="zh-CN" altLang="zh-CN" dirty="0" smtClean="0"/>
              <a:t>建立</a:t>
            </a:r>
            <a:r>
              <a:rPr lang="zh-CN" altLang="zh-CN" dirty="0"/>
              <a:t>了</a:t>
            </a:r>
            <a:r>
              <a:rPr lang="en-US" altLang="zh-CN" dirty="0"/>
              <a:t>“</a:t>
            </a:r>
            <a:r>
              <a:rPr lang="zh-CN" altLang="zh-CN" dirty="0"/>
              <a:t>哈尔滨中俄工业学校</a:t>
            </a:r>
            <a:r>
              <a:rPr lang="en-US" altLang="zh-CN" dirty="0" smtClean="0"/>
              <a:t>”</a:t>
            </a:r>
            <a:r>
              <a:rPr lang="zh-CN" altLang="zh-CN" dirty="0" smtClean="0"/>
              <a:t> ，</a:t>
            </a:r>
            <a:r>
              <a:rPr lang="zh-CN" altLang="zh-CN" dirty="0"/>
              <a:t>用俄语教学。</a:t>
            </a:r>
          </a:p>
          <a:p>
            <a:endParaRPr lang="zh-CN" altLang="en-US" dirty="0"/>
          </a:p>
        </p:txBody>
      </p:sp>
      <p:pic>
        <p:nvPicPr>
          <p:cNvPr id="7" name="图片 6" descr="C:\Users\lenovo\Documents\WeChat Files\wxid_ay5konuc3t1912\FileStorage\Temp\e3842afed377fe9d9b1ddb92d1fd6085"/>
          <p:cNvPicPr/>
          <p:nvPr/>
        </p:nvPicPr>
        <p:blipFill>
          <a:blip r:embed="rId3">
            <a:extLst>
              <a:ext uri="{28A0092B-C50C-407E-A947-70E740481C1C}">
                <a14:useLocalDpi xmlns:a14="http://schemas.microsoft.com/office/drawing/2010/main" val="0"/>
              </a:ext>
            </a:extLst>
          </a:blip>
          <a:srcRect/>
          <a:stretch>
            <a:fillRect/>
          </a:stretch>
        </p:blipFill>
        <p:spPr bwMode="auto">
          <a:xfrm>
            <a:off x="6392884" y="1913184"/>
            <a:ext cx="4842457" cy="4146884"/>
          </a:xfrm>
          <a:prstGeom prst="rect">
            <a:avLst/>
          </a:prstGeom>
          <a:noFill/>
          <a:ln>
            <a:noFill/>
          </a:ln>
        </p:spPr>
      </p:pic>
      <p:sp>
        <p:nvSpPr>
          <p:cNvPr id="8" name="文本框 7"/>
          <p:cNvSpPr txBox="1"/>
          <p:nvPr/>
        </p:nvSpPr>
        <p:spPr>
          <a:xfrm>
            <a:off x="6536078" y="5979857"/>
            <a:ext cx="4734277" cy="369332"/>
          </a:xfrm>
          <a:prstGeom prst="rect">
            <a:avLst/>
          </a:prstGeom>
          <a:noFill/>
        </p:spPr>
        <p:txBody>
          <a:bodyPr wrap="square" rtlCol="0">
            <a:spAutoFit/>
          </a:bodyPr>
          <a:lstStyle/>
          <a:p>
            <a:r>
              <a:rPr lang="en-US" altLang="zh-CN" dirty="0"/>
              <a:t>1924</a:t>
            </a:r>
            <a:r>
              <a:rPr lang="zh-CN" altLang="zh-CN" dirty="0"/>
              <a:t>年第一届毕业的工程师</a:t>
            </a:r>
            <a:r>
              <a:rPr lang="zh-CN" altLang="zh-CN" sz="1400" dirty="0"/>
              <a:t>（来源：哈工大官网</a:t>
            </a:r>
            <a:r>
              <a:rPr lang="zh-CN" altLang="zh-CN" sz="1400" dirty="0" smtClean="0"/>
              <a:t>）</a:t>
            </a:r>
            <a:endParaRPr lang="zh-CN" altLang="zh-CN" sz="1400" dirty="0"/>
          </a:p>
        </p:txBody>
      </p:sp>
      <p:pic>
        <p:nvPicPr>
          <p:cNvPr id="9" name="图片 8" descr="C:\Users\lenovo\Documents\WeChat Files\wxid_ay5konuc3t1912\FileStorage\Temp\f845500700b8eb7c589aabce9cca54fb"/>
          <p:cNvPicPr/>
          <p:nvPr/>
        </p:nvPicPr>
        <p:blipFill>
          <a:blip r:embed="rId4">
            <a:extLst>
              <a:ext uri="{28A0092B-C50C-407E-A947-70E740481C1C}">
                <a14:useLocalDpi xmlns:a14="http://schemas.microsoft.com/office/drawing/2010/main" val="0"/>
              </a:ext>
            </a:extLst>
          </a:blip>
          <a:srcRect/>
          <a:stretch>
            <a:fillRect/>
          </a:stretch>
        </p:blipFill>
        <p:spPr bwMode="auto">
          <a:xfrm>
            <a:off x="1540042" y="2639657"/>
            <a:ext cx="4814689" cy="3773337"/>
          </a:xfrm>
          <a:prstGeom prst="rect">
            <a:avLst/>
          </a:prstGeom>
          <a:noFill/>
          <a:ln>
            <a:noFill/>
          </a:ln>
        </p:spPr>
      </p:pic>
      <p:sp>
        <p:nvSpPr>
          <p:cNvPr id="10" name="文本框 9"/>
          <p:cNvSpPr txBox="1"/>
          <p:nvPr/>
        </p:nvSpPr>
        <p:spPr>
          <a:xfrm>
            <a:off x="1501889" y="6349189"/>
            <a:ext cx="4968939" cy="369332"/>
          </a:xfrm>
          <a:prstGeom prst="rect">
            <a:avLst/>
          </a:prstGeom>
          <a:noFill/>
        </p:spPr>
        <p:txBody>
          <a:bodyPr wrap="square" rtlCol="0">
            <a:spAutoFit/>
          </a:bodyPr>
          <a:lstStyle/>
          <a:p>
            <a:r>
              <a:rPr lang="en-US" altLang="zh-CN" dirty="0"/>
              <a:t>1941</a:t>
            </a:r>
            <a:r>
              <a:rPr lang="zh-CN" altLang="zh-CN" dirty="0"/>
              <a:t>年应用化学系毕业班合影</a:t>
            </a:r>
            <a:r>
              <a:rPr lang="zh-CN" altLang="zh-CN" sz="1400" dirty="0"/>
              <a:t>（来源：哈工大官网</a:t>
            </a:r>
            <a:r>
              <a:rPr lang="zh-CN" altLang="zh-CN" sz="1400" dirty="0" smtClean="0"/>
              <a:t>）</a:t>
            </a:r>
            <a:endParaRPr lang="zh-CN" altLang="zh-CN" sz="1400" dirty="0"/>
          </a:p>
        </p:txBody>
      </p:sp>
    </p:spTree>
    <p:extLst>
      <p:ext uri="{BB962C8B-B14F-4D97-AF65-F5344CB8AC3E}">
        <p14:creationId xmlns:p14="http://schemas.microsoft.com/office/powerpoint/2010/main" val="3508213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2004235" y="681789"/>
            <a:ext cx="6962775" cy="510139"/>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1698777" y="1290875"/>
            <a:ext cx="1343440" cy="1816481"/>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3352972" y="1290875"/>
            <a:ext cx="1248460" cy="1826106"/>
          </a:xfrm>
          <a:prstGeom prst="rect">
            <a:avLst/>
          </a:prstGeom>
          <a:noFill/>
          <a:ln w="9525">
            <a:noFill/>
            <a:miter lim="800000"/>
            <a:headEnd/>
            <a:tailEnd/>
          </a:ln>
          <a:effectLst/>
        </p:spPr>
      </p:pic>
      <p:pic>
        <p:nvPicPr>
          <p:cNvPr id="5" name="Picture 5"/>
          <p:cNvPicPr>
            <a:picLocks noChangeAspect="1" noChangeArrowheads="1"/>
          </p:cNvPicPr>
          <p:nvPr/>
        </p:nvPicPr>
        <p:blipFill>
          <a:blip r:embed="rId5"/>
          <a:srcRect/>
          <a:stretch>
            <a:fillRect/>
          </a:stretch>
        </p:blipFill>
        <p:spPr bwMode="auto">
          <a:xfrm>
            <a:off x="4999165" y="1288181"/>
            <a:ext cx="1278112" cy="1761423"/>
          </a:xfrm>
          <a:prstGeom prst="rect">
            <a:avLst/>
          </a:prstGeom>
          <a:noFill/>
          <a:ln w="9525">
            <a:noFill/>
            <a:miter lim="800000"/>
            <a:headEnd/>
            <a:tailEnd/>
          </a:ln>
          <a:effectLst/>
        </p:spPr>
      </p:pic>
      <p:pic>
        <p:nvPicPr>
          <p:cNvPr id="6" name="Picture 6"/>
          <p:cNvPicPr>
            <a:picLocks noChangeAspect="1" noChangeArrowheads="1"/>
          </p:cNvPicPr>
          <p:nvPr/>
        </p:nvPicPr>
        <p:blipFill>
          <a:blip r:embed="rId6"/>
          <a:srcRect/>
          <a:stretch>
            <a:fillRect/>
          </a:stretch>
        </p:blipFill>
        <p:spPr bwMode="auto">
          <a:xfrm>
            <a:off x="6633411" y="1288181"/>
            <a:ext cx="1276290" cy="1732547"/>
          </a:xfrm>
          <a:prstGeom prst="rect">
            <a:avLst/>
          </a:prstGeom>
          <a:noFill/>
          <a:ln w="9525">
            <a:noFill/>
            <a:miter lim="800000"/>
            <a:headEnd/>
            <a:tailEnd/>
          </a:ln>
          <a:effectLst/>
        </p:spPr>
      </p:pic>
      <p:pic>
        <p:nvPicPr>
          <p:cNvPr id="7" name="Picture 7"/>
          <p:cNvPicPr>
            <a:picLocks noChangeAspect="1" noChangeArrowheads="1"/>
          </p:cNvPicPr>
          <p:nvPr/>
        </p:nvPicPr>
        <p:blipFill>
          <a:blip r:embed="rId7"/>
          <a:srcRect/>
          <a:stretch>
            <a:fillRect/>
          </a:stretch>
        </p:blipFill>
        <p:spPr bwMode="auto">
          <a:xfrm>
            <a:off x="8423475" y="1198066"/>
            <a:ext cx="1376647" cy="1736038"/>
          </a:xfrm>
          <a:prstGeom prst="rect">
            <a:avLst/>
          </a:prstGeom>
          <a:noFill/>
          <a:ln w="9525">
            <a:noFill/>
            <a:miter lim="800000"/>
            <a:headEnd/>
            <a:tailEnd/>
          </a:ln>
          <a:effectLst/>
        </p:spPr>
      </p:pic>
      <p:pic>
        <p:nvPicPr>
          <p:cNvPr id="8" name="Picture 8"/>
          <p:cNvPicPr>
            <a:picLocks noChangeAspect="1" noChangeArrowheads="1"/>
          </p:cNvPicPr>
          <p:nvPr/>
        </p:nvPicPr>
        <p:blipFill>
          <a:blip r:embed="rId8"/>
          <a:srcRect/>
          <a:stretch>
            <a:fillRect/>
          </a:stretch>
        </p:blipFill>
        <p:spPr bwMode="auto">
          <a:xfrm>
            <a:off x="1637899" y="3762731"/>
            <a:ext cx="1486032" cy="1985941"/>
          </a:xfrm>
          <a:prstGeom prst="rect">
            <a:avLst/>
          </a:prstGeom>
          <a:noFill/>
          <a:ln w="9525">
            <a:noFill/>
            <a:miter lim="800000"/>
            <a:headEnd/>
            <a:tailEnd/>
          </a:ln>
          <a:effectLst/>
        </p:spPr>
      </p:pic>
      <p:pic>
        <p:nvPicPr>
          <p:cNvPr id="9" name="Picture 9"/>
          <p:cNvPicPr>
            <a:picLocks noChangeAspect="1" noChangeArrowheads="1"/>
          </p:cNvPicPr>
          <p:nvPr/>
        </p:nvPicPr>
        <p:blipFill>
          <a:blip r:embed="rId9"/>
          <a:srcRect/>
          <a:stretch>
            <a:fillRect/>
          </a:stretch>
        </p:blipFill>
        <p:spPr bwMode="auto">
          <a:xfrm>
            <a:off x="3303070" y="3767290"/>
            <a:ext cx="1516224" cy="1987014"/>
          </a:xfrm>
          <a:prstGeom prst="rect">
            <a:avLst/>
          </a:prstGeom>
          <a:noFill/>
          <a:ln w="9525">
            <a:noFill/>
            <a:miter lim="800000"/>
            <a:headEnd/>
            <a:tailEnd/>
          </a:ln>
          <a:effectLst/>
        </p:spPr>
      </p:pic>
      <p:pic>
        <p:nvPicPr>
          <p:cNvPr id="10" name="Picture 10"/>
          <p:cNvPicPr>
            <a:picLocks noChangeAspect="1" noChangeArrowheads="1"/>
          </p:cNvPicPr>
          <p:nvPr/>
        </p:nvPicPr>
        <p:blipFill>
          <a:blip r:embed="rId10"/>
          <a:srcRect/>
          <a:stretch>
            <a:fillRect/>
          </a:stretch>
        </p:blipFill>
        <p:spPr bwMode="auto">
          <a:xfrm>
            <a:off x="5112620" y="3784409"/>
            <a:ext cx="1381394" cy="1931393"/>
          </a:xfrm>
          <a:prstGeom prst="rect">
            <a:avLst/>
          </a:prstGeom>
          <a:noFill/>
          <a:ln w="9525">
            <a:noFill/>
            <a:miter lim="800000"/>
            <a:headEnd/>
            <a:tailEnd/>
          </a:ln>
          <a:effectLst/>
        </p:spPr>
      </p:pic>
      <p:pic>
        <p:nvPicPr>
          <p:cNvPr id="11" name="Picture 11"/>
          <p:cNvPicPr>
            <a:picLocks noChangeAspect="1" noChangeArrowheads="1"/>
          </p:cNvPicPr>
          <p:nvPr/>
        </p:nvPicPr>
        <p:blipFill>
          <a:blip r:embed="rId11"/>
          <a:srcRect/>
          <a:stretch>
            <a:fillRect/>
          </a:stretch>
        </p:blipFill>
        <p:spPr bwMode="auto">
          <a:xfrm>
            <a:off x="6835542" y="3829250"/>
            <a:ext cx="1429544" cy="1867301"/>
          </a:xfrm>
          <a:prstGeom prst="rect">
            <a:avLst/>
          </a:prstGeom>
          <a:noFill/>
          <a:ln w="9525">
            <a:noFill/>
            <a:miter lim="800000"/>
            <a:headEnd/>
            <a:tailEnd/>
          </a:ln>
          <a:effectLst/>
        </p:spPr>
      </p:pic>
      <p:pic>
        <p:nvPicPr>
          <p:cNvPr id="12" name="Picture 12"/>
          <p:cNvPicPr>
            <a:picLocks noChangeAspect="1" noChangeArrowheads="1"/>
          </p:cNvPicPr>
          <p:nvPr/>
        </p:nvPicPr>
        <p:blipFill>
          <a:blip r:embed="rId12"/>
          <a:srcRect/>
          <a:stretch>
            <a:fillRect/>
          </a:stretch>
        </p:blipFill>
        <p:spPr bwMode="auto">
          <a:xfrm>
            <a:off x="8643673" y="3877376"/>
            <a:ext cx="1337910" cy="1828801"/>
          </a:xfrm>
          <a:prstGeom prst="rect">
            <a:avLst/>
          </a:prstGeom>
          <a:noFill/>
          <a:ln w="9525">
            <a:noFill/>
            <a:miter lim="800000"/>
            <a:headEnd/>
            <a:tailEnd/>
          </a:ln>
          <a:effectLst/>
        </p:spPr>
      </p:pic>
      <p:sp>
        <p:nvSpPr>
          <p:cNvPr id="13" name="TextBox 13"/>
          <p:cNvSpPr txBox="1"/>
          <p:nvPr/>
        </p:nvSpPr>
        <p:spPr>
          <a:xfrm>
            <a:off x="1618649" y="3078479"/>
            <a:ext cx="1511166" cy="784830"/>
          </a:xfrm>
          <a:prstGeom prst="rect">
            <a:avLst/>
          </a:prstGeom>
          <a:noFill/>
        </p:spPr>
        <p:txBody>
          <a:bodyPr wrap="square" rtlCol="0">
            <a:spAutoFit/>
          </a:bodyPr>
          <a:lstStyle/>
          <a:p>
            <a:r>
              <a:rPr lang="zh-CN" altLang="en-US" sz="900" dirty="0" smtClean="0"/>
              <a:t>孙运璇</a:t>
            </a:r>
            <a:r>
              <a:rPr lang="en-US" altLang="zh-CN" sz="900" dirty="0" smtClean="0"/>
              <a:t>1913-2006</a:t>
            </a:r>
            <a:r>
              <a:rPr lang="zh-CN" altLang="en-US" sz="900" dirty="0" smtClean="0"/>
              <a:t>曾任台湾地区行政院院长。</a:t>
            </a:r>
            <a:r>
              <a:rPr lang="en-US" altLang="zh-CN" sz="900" dirty="0" smtClean="0"/>
              <a:t>1927</a:t>
            </a:r>
            <a:r>
              <a:rPr lang="zh-CN" altLang="en-US" sz="900" dirty="0" smtClean="0"/>
              <a:t>年考入预科，</a:t>
            </a:r>
            <a:r>
              <a:rPr lang="en-US" altLang="zh-CN" sz="900" dirty="0" smtClean="0"/>
              <a:t>1934</a:t>
            </a:r>
            <a:r>
              <a:rPr lang="zh-CN" altLang="en-US" sz="900" dirty="0" smtClean="0"/>
              <a:t>年以同届第一名成绩毕业于机电工程系。</a:t>
            </a:r>
            <a:endParaRPr lang="zh-CN" altLang="en-US" sz="900" dirty="0"/>
          </a:p>
        </p:txBody>
      </p:sp>
      <p:sp>
        <p:nvSpPr>
          <p:cNvPr id="14" name="TextBox 14"/>
          <p:cNvSpPr txBox="1"/>
          <p:nvPr/>
        </p:nvSpPr>
        <p:spPr>
          <a:xfrm>
            <a:off x="3216441" y="3049604"/>
            <a:ext cx="1694047" cy="784830"/>
          </a:xfrm>
          <a:prstGeom prst="rect">
            <a:avLst/>
          </a:prstGeom>
          <a:noFill/>
        </p:spPr>
        <p:txBody>
          <a:bodyPr wrap="square" rtlCol="0">
            <a:spAutoFit/>
          </a:bodyPr>
          <a:lstStyle/>
          <a:p>
            <a:r>
              <a:rPr lang="en-US" altLang="zh-CN" sz="900" dirty="0" err="1" smtClean="0"/>
              <a:t>o.n</a:t>
            </a:r>
            <a:r>
              <a:rPr lang="zh-CN" altLang="en-US" sz="900" dirty="0" smtClean="0"/>
              <a:t>隆斯特列姆（犹）</a:t>
            </a:r>
            <a:r>
              <a:rPr lang="en-US" altLang="zh-CN" sz="900" dirty="0" smtClean="0"/>
              <a:t>1916</a:t>
            </a:r>
            <a:r>
              <a:rPr lang="zh-CN" altLang="en-US" sz="900" dirty="0" smtClean="0"/>
              <a:t>生，</a:t>
            </a:r>
            <a:r>
              <a:rPr lang="en-US" altLang="zh-CN" sz="900" dirty="0" smtClean="0"/>
              <a:t>1932</a:t>
            </a:r>
            <a:r>
              <a:rPr lang="zh-CN" altLang="en-US" sz="900" dirty="0" smtClean="0"/>
              <a:t>年考入机电工程系，世界最悠久爵士乐领导人，连续</a:t>
            </a:r>
            <a:r>
              <a:rPr lang="en-US" altLang="zh-CN" sz="900" dirty="0" smtClean="0"/>
              <a:t>67</a:t>
            </a:r>
            <a:r>
              <a:rPr lang="zh-CN" altLang="en-US" sz="900" dirty="0" smtClean="0"/>
              <a:t>年领导爵士乐队吉尼斯世界纪录保持者。</a:t>
            </a:r>
            <a:endParaRPr lang="zh-CN" altLang="en-US" sz="900" dirty="0"/>
          </a:p>
        </p:txBody>
      </p:sp>
      <p:sp>
        <p:nvSpPr>
          <p:cNvPr id="15" name="TextBox 15"/>
          <p:cNvSpPr txBox="1"/>
          <p:nvPr/>
        </p:nvSpPr>
        <p:spPr>
          <a:xfrm>
            <a:off x="1532021" y="5792804"/>
            <a:ext cx="1636295" cy="646331"/>
          </a:xfrm>
          <a:prstGeom prst="rect">
            <a:avLst/>
          </a:prstGeom>
          <a:noFill/>
        </p:spPr>
        <p:txBody>
          <a:bodyPr wrap="square" rtlCol="0">
            <a:spAutoFit/>
          </a:bodyPr>
          <a:lstStyle/>
          <a:p>
            <a:r>
              <a:rPr lang="zh-CN" altLang="en-US" sz="900" dirty="0" smtClean="0"/>
              <a:t>罗云平（</a:t>
            </a:r>
            <a:r>
              <a:rPr lang="en-US" altLang="zh-CN" sz="900" dirty="0" smtClean="0"/>
              <a:t>1915-1984）1925</a:t>
            </a:r>
            <a:r>
              <a:rPr lang="zh-CN" altLang="en-US" sz="900" dirty="0" smtClean="0"/>
              <a:t>年铁路建筑科毕业。曾任台湾教育部部长，在台湾多所高校任校长。</a:t>
            </a:r>
            <a:endParaRPr lang="zh-CN" altLang="en-US" sz="900" dirty="0"/>
          </a:p>
        </p:txBody>
      </p:sp>
      <p:sp>
        <p:nvSpPr>
          <p:cNvPr id="16" name="TextBox 16"/>
          <p:cNvSpPr txBox="1"/>
          <p:nvPr/>
        </p:nvSpPr>
        <p:spPr>
          <a:xfrm>
            <a:off x="5074118" y="5763929"/>
            <a:ext cx="1626670" cy="507831"/>
          </a:xfrm>
          <a:prstGeom prst="rect">
            <a:avLst/>
          </a:prstGeom>
          <a:noFill/>
        </p:spPr>
        <p:txBody>
          <a:bodyPr wrap="square" rtlCol="0">
            <a:spAutoFit/>
          </a:bodyPr>
          <a:lstStyle/>
          <a:p>
            <a:r>
              <a:rPr lang="zh-CN" altLang="en-US" sz="900" dirty="0" smtClean="0"/>
              <a:t>孙竹生（</a:t>
            </a:r>
            <a:r>
              <a:rPr lang="en-US" altLang="zh-CN" sz="900" dirty="0" smtClean="0"/>
              <a:t>1914-2000）1937</a:t>
            </a:r>
            <a:r>
              <a:rPr lang="zh-CN" altLang="en-US" sz="900" dirty="0" smtClean="0"/>
              <a:t>年机械科毕业。我国著名机车车辆专家和教育家。</a:t>
            </a:r>
            <a:endParaRPr lang="zh-CN" altLang="en-US" sz="900" dirty="0"/>
          </a:p>
        </p:txBody>
      </p:sp>
      <p:sp>
        <p:nvSpPr>
          <p:cNvPr id="17" name="TextBox 17"/>
          <p:cNvSpPr txBox="1"/>
          <p:nvPr/>
        </p:nvSpPr>
        <p:spPr>
          <a:xfrm>
            <a:off x="6768165" y="5735052"/>
            <a:ext cx="1674795" cy="507831"/>
          </a:xfrm>
          <a:prstGeom prst="rect">
            <a:avLst/>
          </a:prstGeom>
          <a:noFill/>
        </p:spPr>
        <p:txBody>
          <a:bodyPr wrap="square" rtlCol="0">
            <a:spAutoFit/>
          </a:bodyPr>
          <a:lstStyle/>
          <a:p>
            <a:r>
              <a:rPr lang="zh-CN" altLang="en-US" sz="900" dirty="0" smtClean="0"/>
              <a:t>李钟玉（朝鲜）（</a:t>
            </a:r>
            <a:r>
              <a:rPr lang="en-US" altLang="zh-CN" sz="900" dirty="0" smtClean="0"/>
              <a:t>1916-1999）1943</a:t>
            </a:r>
            <a:r>
              <a:rPr lang="zh-CN" altLang="en-US" sz="900" dirty="0" smtClean="0"/>
              <a:t>年毕业于应有化学科。朝鲜政务院前总理、国家副主席。</a:t>
            </a:r>
            <a:endParaRPr lang="zh-CN" altLang="en-US" sz="900" dirty="0"/>
          </a:p>
        </p:txBody>
      </p:sp>
      <p:sp>
        <p:nvSpPr>
          <p:cNvPr id="18" name="TextBox 18"/>
          <p:cNvSpPr txBox="1"/>
          <p:nvPr/>
        </p:nvSpPr>
        <p:spPr>
          <a:xfrm>
            <a:off x="5035616" y="3116981"/>
            <a:ext cx="1270536" cy="646331"/>
          </a:xfrm>
          <a:prstGeom prst="rect">
            <a:avLst/>
          </a:prstGeom>
          <a:noFill/>
        </p:spPr>
        <p:txBody>
          <a:bodyPr wrap="square" rtlCol="0">
            <a:spAutoFit/>
          </a:bodyPr>
          <a:lstStyle/>
          <a:p>
            <a:r>
              <a:rPr lang="zh-CN" altLang="en-US" sz="900" dirty="0" smtClean="0"/>
              <a:t>任震英（</a:t>
            </a:r>
            <a:r>
              <a:rPr lang="en-US" altLang="zh-CN" sz="900" dirty="0" smtClean="0"/>
              <a:t>1913-2005）1929</a:t>
            </a:r>
            <a:r>
              <a:rPr lang="zh-CN" altLang="en-US" sz="900" dirty="0" smtClean="0"/>
              <a:t>年考入建筑工程系，著名城市规划设计大师。</a:t>
            </a:r>
            <a:endParaRPr lang="zh-CN" altLang="en-US" sz="900" dirty="0"/>
          </a:p>
        </p:txBody>
      </p:sp>
      <p:sp>
        <p:nvSpPr>
          <p:cNvPr id="19" name="TextBox 19"/>
          <p:cNvSpPr txBox="1"/>
          <p:nvPr/>
        </p:nvSpPr>
        <p:spPr>
          <a:xfrm>
            <a:off x="6594910" y="3059229"/>
            <a:ext cx="1366787" cy="646331"/>
          </a:xfrm>
          <a:prstGeom prst="rect">
            <a:avLst/>
          </a:prstGeom>
          <a:noFill/>
        </p:spPr>
        <p:txBody>
          <a:bodyPr wrap="square" rtlCol="0">
            <a:spAutoFit/>
          </a:bodyPr>
          <a:lstStyle/>
          <a:p>
            <a:r>
              <a:rPr lang="zh-CN" altLang="en-US" sz="900" dirty="0" smtClean="0"/>
              <a:t>韩朔</a:t>
            </a:r>
            <a:r>
              <a:rPr lang="en-US" altLang="zh-CN" sz="900" dirty="0" smtClean="0"/>
              <a:t>1918</a:t>
            </a:r>
            <a:r>
              <a:rPr lang="zh-CN" altLang="en-US" sz="900" dirty="0" smtClean="0"/>
              <a:t>年生，</a:t>
            </a:r>
            <a:r>
              <a:rPr lang="en-US" altLang="zh-CN" sz="900" dirty="0" smtClean="0"/>
              <a:t>1938</a:t>
            </a:r>
            <a:r>
              <a:rPr lang="zh-CN" altLang="en-US" sz="900" dirty="0" smtClean="0"/>
              <a:t>年考入电气科。我国超导应用研究的开拓者、著名电工学家。</a:t>
            </a:r>
            <a:endParaRPr lang="zh-CN" altLang="en-US" sz="900" dirty="0"/>
          </a:p>
        </p:txBody>
      </p:sp>
      <p:sp>
        <p:nvSpPr>
          <p:cNvPr id="20" name="TextBox 20"/>
          <p:cNvSpPr txBox="1"/>
          <p:nvPr/>
        </p:nvSpPr>
        <p:spPr>
          <a:xfrm>
            <a:off x="7894320" y="2885974"/>
            <a:ext cx="2560320" cy="1200329"/>
          </a:xfrm>
          <a:prstGeom prst="rect">
            <a:avLst/>
          </a:prstGeom>
          <a:noFill/>
        </p:spPr>
        <p:txBody>
          <a:bodyPr wrap="square" rtlCol="0">
            <a:spAutoFit/>
          </a:bodyPr>
          <a:lstStyle/>
          <a:p>
            <a:r>
              <a:rPr lang="zh-CN" altLang="en-US" sz="900" dirty="0" smtClean="0"/>
              <a:t>范绪筠（右）范绪萁（</a:t>
            </a:r>
            <a:r>
              <a:rPr lang="en-US" altLang="zh-CN" sz="900" dirty="0" smtClean="0"/>
              <a:t>1914-2015）</a:t>
            </a:r>
            <a:r>
              <a:rPr lang="zh-CN" altLang="en-US" sz="900" dirty="0" smtClean="0"/>
              <a:t>兄弟</a:t>
            </a:r>
            <a:endParaRPr lang="en-US" altLang="zh-CN" sz="900" dirty="0" smtClean="0"/>
          </a:p>
          <a:p>
            <a:r>
              <a:rPr lang="zh-CN" altLang="en-US" sz="900" dirty="0" smtClean="0"/>
              <a:t>范绪筠（</a:t>
            </a:r>
            <a:r>
              <a:rPr lang="en-US" altLang="zh-CN" sz="900" dirty="0" smtClean="0"/>
              <a:t>1912-2001）</a:t>
            </a:r>
            <a:r>
              <a:rPr lang="zh-CN" altLang="en-US" sz="900" dirty="0" smtClean="0"/>
              <a:t>美国中央研究院院士、国际知名物理学家、世界半导体物理开创性研究人之一。他逝世后，普渡大学以他的名义保留了他的实验室。</a:t>
            </a:r>
            <a:r>
              <a:rPr lang="en-US" altLang="zh-CN" sz="900" dirty="0" smtClean="0"/>
              <a:t>1933</a:t>
            </a:r>
            <a:r>
              <a:rPr lang="zh-CN" altLang="en-US" sz="900" dirty="0" smtClean="0"/>
              <a:t>年机电工程系毕业。范绪萁，我国航空教育的重要奠基人，空气动力学研究的先驱者之一，著名的力学家、教育家，上海交通大学原校长。</a:t>
            </a:r>
            <a:endParaRPr lang="zh-CN" altLang="en-US" sz="900" dirty="0"/>
          </a:p>
        </p:txBody>
      </p:sp>
      <p:sp>
        <p:nvSpPr>
          <p:cNvPr id="21" name="TextBox 21"/>
          <p:cNvSpPr txBox="1"/>
          <p:nvPr/>
        </p:nvSpPr>
        <p:spPr>
          <a:xfrm>
            <a:off x="3043187" y="5792433"/>
            <a:ext cx="2059807" cy="784830"/>
          </a:xfrm>
          <a:prstGeom prst="rect">
            <a:avLst/>
          </a:prstGeom>
          <a:noFill/>
        </p:spPr>
        <p:txBody>
          <a:bodyPr wrap="square" rtlCol="0">
            <a:spAutoFit/>
          </a:bodyPr>
          <a:lstStyle/>
          <a:p>
            <a:r>
              <a:rPr lang="zh-CN" altLang="en-US" sz="900" dirty="0" smtClean="0"/>
              <a:t>赵洵（</a:t>
            </a:r>
            <a:r>
              <a:rPr lang="en-US" altLang="zh-CN" sz="900" dirty="0" smtClean="0"/>
              <a:t>1917-1988）</a:t>
            </a:r>
            <a:r>
              <a:rPr lang="zh-CN" altLang="en-US" sz="900" dirty="0" smtClean="0"/>
              <a:t>中国著名翻译家。译有</a:t>
            </a:r>
            <a:r>
              <a:rPr lang="en-US" altLang="zh-CN" sz="900" dirty="0" smtClean="0"/>
              <a:t>《</a:t>
            </a:r>
            <a:r>
              <a:rPr lang="zh-CN" altLang="en-US" sz="900" dirty="0" smtClean="0"/>
              <a:t>致友人的二十封信</a:t>
            </a:r>
            <a:r>
              <a:rPr lang="en-US" altLang="zh-CN" sz="900" dirty="0" smtClean="0"/>
              <a:t>》、</a:t>
            </a:r>
            <a:r>
              <a:rPr lang="zh-CN" altLang="en-US" sz="900" dirty="0" smtClean="0"/>
              <a:t>长篇小说</a:t>
            </a:r>
            <a:r>
              <a:rPr lang="en-US" altLang="zh-CN" sz="900" dirty="0" smtClean="0"/>
              <a:t>《</a:t>
            </a:r>
            <a:r>
              <a:rPr lang="zh-CN" altLang="en-US" sz="900" dirty="0" smtClean="0"/>
              <a:t>静静的顿河</a:t>
            </a:r>
            <a:r>
              <a:rPr lang="en-US" altLang="zh-CN" sz="900" dirty="0" smtClean="0"/>
              <a:t>》（</a:t>
            </a:r>
            <a:r>
              <a:rPr lang="zh-CN" altLang="en-US" sz="900" dirty="0" smtClean="0"/>
              <a:t>合译）等。长篇小说</a:t>
            </a:r>
            <a:r>
              <a:rPr lang="en-US" altLang="zh-CN" sz="900" dirty="0" smtClean="0"/>
              <a:t>《</a:t>
            </a:r>
            <a:r>
              <a:rPr lang="zh-CN" altLang="en-US" sz="900" dirty="0" smtClean="0"/>
              <a:t>钢铁是怎样练成的</a:t>
            </a:r>
            <a:r>
              <a:rPr lang="en-US" altLang="zh-CN" sz="900" dirty="0" smtClean="0"/>
              <a:t>》</a:t>
            </a:r>
            <a:r>
              <a:rPr lang="zh-CN" altLang="en-US" sz="900" dirty="0" smtClean="0"/>
              <a:t>获鲁迅奖。</a:t>
            </a:r>
            <a:r>
              <a:rPr lang="en-US" altLang="zh-CN" sz="900" dirty="0" smtClean="0"/>
              <a:t>1933</a:t>
            </a:r>
            <a:r>
              <a:rPr lang="zh-CN" altLang="en-US" sz="900" dirty="0" smtClean="0"/>
              <a:t>年考入哈工大。</a:t>
            </a:r>
            <a:endParaRPr lang="zh-CN" altLang="en-US" sz="900" dirty="0"/>
          </a:p>
        </p:txBody>
      </p:sp>
      <p:sp>
        <p:nvSpPr>
          <p:cNvPr id="22" name="TextBox 22"/>
          <p:cNvSpPr txBox="1"/>
          <p:nvPr/>
        </p:nvSpPr>
        <p:spPr>
          <a:xfrm>
            <a:off x="8462211" y="5792433"/>
            <a:ext cx="1761423" cy="784830"/>
          </a:xfrm>
          <a:prstGeom prst="rect">
            <a:avLst/>
          </a:prstGeom>
          <a:noFill/>
        </p:spPr>
        <p:txBody>
          <a:bodyPr wrap="square" rtlCol="0">
            <a:spAutoFit/>
          </a:bodyPr>
          <a:lstStyle/>
          <a:p>
            <a:r>
              <a:rPr lang="zh-CN" altLang="en-US" sz="900" dirty="0" smtClean="0"/>
              <a:t>于永忠</a:t>
            </a:r>
            <a:r>
              <a:rPr lang="en-US" altLang="zh-CN" sz="900" dirty="0" smtClean="0"/>
              <a:t>1924</a:t>
            </a:r>
            <a:r>
              <a:rPr lang="zh-CN" altLang="en-US" sz="900" dirty="0" smtClean="0"/>
              <a:t>年生，</a:t>
            </a:r>
            <a:r>
              <a:rPr lang="en-US" altLang="zh-CN" sz="900" dirty="0" smtClean="0"/>
              <a:t>1942</a:t>
            </a:r>
            <a:r>
              <a:rPr lang="zh-CN" altLang="en-US" sz="900" dirty="0" smtClean="0"/>
              <a:t>年考入应用化学科。两弹一星功勋科学家，我国高能炸药合成领域开拓者。使我国在该领域的研究步入国际先进行列。</a:t>
            </a:r>
            <a:endParaRPr lang="zh-CN" altLang="en-US" sz="900" dirty="0"/>
          </a:p>
        </p:txBody>
      </p:sp>
    </p:spTree>
    <p:extLst>
      <p:ext uri="{BB962C8B-B14F-4D97-AF65-F5344CB8AC3E}">
        <p14:creationId xmlns:p14="http://schemas.microsoft.com/office/powerpoint/2010/main" val="15867948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934123" y="504372"/>
            <a:ext cx="6372225" cy="2724150"/>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1719809" y="3290454"/>
            <a:ext cx="4219575" cy="3067050"/>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6153758" y="3290454"/>
            <a:ext cx="4352925" cy="3124200"/>
          </a:xfrm>
          <a:prstGeom prst="rect">
            <a:avLst/>
          </a:prstGeom>
          <a:noFill/>
          <a:ln w="9525">
            <a:noFill/>
            <a:miter lim="800000"/>
            <a:headEnd/>
            <a:tailEnd/>
          </a:ln>
          <a:effectLst/>
        </p:spPr>
      </p:pic>
    </p:spTree>
    <p:extLst>
      <p:ext uri="{BB962C8B-B14F-4D97-AF65-F5344CB8AC3E}">
        <p14:creationId xmlns:p14="http://schemas.microsoft.com/office/powerpoint/2010/main" val="137313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5900" y="1410163"/>
            <a:ext cx="9486900" cy="4678204"/>
          </a:xfrm>
          <a:prstGeom prst="rect">
            <a:avLst/>
          </a:prstGeom>
        </p:spPr>
        <p:txBody>
          <a:bodyPr wrap="square">
            <a:spAutoFit/>
          </a:bodyPr>
          <a:lstStyle/>
          <a:p>
            <a:r>
              <a:rPr lang="zh-CN" altLang="en-US" sz="2800" dirty="0" smtClean="0">
                <a:latin typeface="华文中宋" pitchFamily="2" charset="-122"/>
                <a:ea typeface="华文中宋" pitchFamily="2" charset="-122"/>
              </a:rPr>
              <a:t>      随着</a:t>
            </a:r>
            <a:r>
              <a:rPr lang="zh-CN" altLang="en-US" sz="2800" dirty="0">
                <a:latin typeface="华文中宋" pitchFamily="2" charset="-122"/>
                <a:ea typeface="华文中宋" pitchFamily="2" charset="-122"/>
              </a:rPr>
              <a:t>中东铁路建设，工商业及人口开始在哈尔滨一带聚集。中东铁路建成时，哈尔滨已经形成近代城市的雏形</a:t>
            </a:r>
            <a:r>
              <a:rPr lang="zh-CN" altLang="en-US" sz="2800" dirty="0" smtClean="0">
                <a:latin typeface="华文中宋" pitchFamily="2" charset="-122"/>
                <a:ea typeface="华文中宋" pitchFamily="2" charset="-122"/>
              </a:rPr>
              <a:t>。     </a:t>
            </a:r>
            <a:endParaRPr lang="en-US" altLang="zh-CN" sz="2800" dirty="0" smtClean="0">
              <a:latin typeface="华文中宋" pitchFamily="2" charset="-122"/>
              <a:ea typeface="华文中宋" pitchFamily="2" charset="-122"/>
            </a:endParaRPr>
          </a:p>
          <a:p>
            <a:r>
              <a:rPr lang="en-US" altLang="zh-CN" sz="2800" dirty="0" smtClean="0">
                <a:latin typeface="华文中宋" pitchFamily="2" charset="-122"/>
                <a:ea typeface="华文中宋" pitchFamily="2" charset="-122"/>
              </a:rPr>
              <a:t>      20</a:t>
            </a:r>
            <a:r>
              <a:rPr lang="zh-CN" altLang="en-US" sz="2800" dirty="0">
                <a:latin typeface="华文中宋" pitchFamily="2" charset="-122"/>
                <a:ea typeface="华文中宋" pitchFamily="2" charset="-122"/>
              </a:rPr>
              <a:t>世纪初，哈尔滨就已成为国际性商埠，先后有</a:t>
            </a:r>
            <a:r>
              <a:rPr lang="en-US" altLang="zh-CN" sz="2800" dirty="0">
                <a:latin typeface="华文中宋" pitchFamily="2" charset="-122"/>
                <a:ea typeface="华文中宋" pitchFamily="2" charset="-122"/>
              </a:rPr>
              <a:t>33</a:t>
            </a:r>
            <a:r>
              <a:rPr lang="zh-CN" altLang="en-US" sz="2800" dirty="0">
                <a:latin typeface="华文中宋" pitchFamily="2" charset="-122"/>
                <a:ea typeface="华文中宋" pitchFamily="2" charset="-122"/>
              </a:rPr>
              <a:t>个国家的</a:t>
            </a:r>
            <a:r>
              <a:rPr lang="en-US" altLang="zh-CN" sz="2800" dirty="0">
                <a:latin typeface="华文中宋" pitchFamily="2" charset="-122"/>
                <a:ea typeface="华文中宋" pitchFamily="2" charset="-122"/>
              </a:rPr>
              <a:t>16</a:t>
            </a:r>
            <a:r>
              <a:rPr lang="zh-CN" altLang="en-US" sz="2800" dirty="0">
                <a:latin typeface="华文中宋" pitchFamily="2" charset="-122"/>
                <a:ea typeface="华文中宋" pitchFamily="2" charset="-122"/>
              </a:rPr>
              <a:t>万余侨民聚集这里，</a:t>
            </a:r>
            <a:r>
              <a:rPr lang="en-US" altLang="zh-CN" sz="2800" dirty="0">
                <a:latin typeface="华文中宋" pitchFamily="2" charset="-122"/>
                <a:ea typeface="华文中宋" pitchFamily="2" charset="-122"/>
              </a:rPr>
              <a:t>19</a:t>
            </a:r>
            <a:r>
              <a:rPr lang="zh-CN" altLang="en-US" sz="2800" dirty="0">
                <a:latin typeface="华文中宋" pitchFamily="2" charset="-122"/>
                <a:ea typeface="华文中宋" pitchFamily="2" charset="-122"/>
              </a:rPr>
              <a:t>个国家在此设</a:t>
            </a:r>
            <a:r>
              <a:rPr lang="zh-CN" altLang="en-US" sz="2800" dirty="0" smtClean="0">
                <a:latin typeface="华文中宋" pitchFamily="2" charset="-122"/>
                <a:ea typeface="华文中宋" pitchFamily="2" charset="-122"/>
              </a:rPr>
              <a:t>领事馆。</a:t>
            </a:r>
            <a:endParaRPr lang="en-US" altLang="zh-CN" sz="2800" dirty="0" smtClean="0">
              <a:latin typeface="华文中宋" pitchFamily="2" charset="-122"/>
              <a:ea typeface="华文中宋" pitchFamily="2" charset="-122"/>
            </a:endParaRPr>
          </a:p>
          <a:p>
            <a:r>
              <a:rPr lang="en-US" altLang="zh-CN" sz="2800" dirty="0" smtClean="0">
                <a:latin typeface="华文中宋" pitchFamily="2" charset="-122"/>
                <a:ea typeface="华文中宋" pitchFamily="2" charset="-122"/>
              </a:rPr>
              <a:t>      1946</a:t>
            </a:r>
            <a:r>
              <a:rPr lang="zh-CN" altLang="en-US" sz="2800" dirty="0" smtClean="0">
                <a:latin typeface="华文中宋" pitchFamily="2" charset="-122"/>
                <a:ea typeface="华文中宋" pitchFamily="2" charset="-122"/>
              </a:rPr>
              <a:t>年</a:t>
            </a:r>
            <a:r>
              <a:rPr lang="en-US" altLang="zh-CN" sz="2800" dirty="0" smtClean="0">
                <a:latin typeface="华文中宋" pitchFamily="2" charset="-122"/>
                <a:ea typeface="华文中宋" pitchFamily="2" charset="-122"/>
              </a:rPr>
              <a:t>4</a:t>
            </a:r>
            <a:r>
              <a:rPr lang="zh-CN" altLang="en-US" sz="2800" dirty="0">
                <a:latin typeface="华文中宋" pitchFamily="2" charset="-122"/>
                <a:ea typeface="华文中宋" pitchFamily="2" charset="-122"/>
              </a:rPr>
              <a:t>月</a:t>
            </a:r>
            <a:r>
              <a:rPr lang="en-US" altLang="zh-CN" sz="2800" dirty="0">
                <a:latin typeface="华文中宋" pitchFamily="2" charset="-122"/>
                <a:ea typeface="华文中宋" pitchFamily="2" charset="-122"/>
              </a:rPr>
              <a:t>28</a:t>
            </a:r>
            <a:r>
              <a:rPr lang="zh-CN" altLang="en-US" sz="2800" dirty="0">
                <a:latin typeface="华文中宋" pitchFamily="2" charset="-122"/>
                <a:ea typeface="华文中宋" pitchFamily="2" charset="-122"/>
              </a:rPr>
              <a:t>日，哈尔滨正式建立人民政权，成为全国解放最早的大城市。</a:t>
            </a:r>
          </a:p>
          <a:p>
            <a:pPr defTabSz="914400">
              <a:defRPr/>
            </a:pPr>
            <a:r>
              <a:rPr lang="zh-CN" altLang="en-US" sz="2800" dirty="0" smtClean="0">
                <a:latin typeface="华文中宋" pitchFamily="2" charset="-122"/>
                <a:ea typeface="华文中宋" pitchFamily="2" charset="-122"/>
                <a:sym typeface="Arial" panose="020B0604020202020204" pitchFamily="34" charset="0"/>
              </a:rPr>
              <a:t>      十月革命</a:t>
            </a:r>
            <a:r>
              <a:rPr lang="zh-CN" altLang="en-US" sz="2800" dirty="0">
                <a:latin typeface="华文中宋" pitchFamily="2" charset="-122"/>
                <a:ea typeface="华文中宋" pitchFamily="2" charset="-122"/>
                <a:sym typeface="Arial" panose="020B0604020202020204" pitchFamily="34" charset="0"/>
              </a:rPr>
              <a:t>在俄国的巨大变革，俄侨移民再次涌入哈尔滨，兴建了大批俄式学校，形成一套俄式教育体系。其中就包括哈尔滨工业大学，其前身是1920年创办的</a:t>
            </a:r>
            <a:r>
              <a:rPr lang="zh-CN" altLang="en-US" sz="2800" dirty="0" smtClean="0">
                <a:latin typeface="华文中宋" pitchFamily="2" charset="-122"/>
                <a:ea typeface="华文中宋" pitchFamily="2" charset="-122"/>
                <a:sym typeface="Arial" panose="020B0604020202020204" pitchFamily="34" charset="0"/>
              </a:rPr>
              <a:t>哈尔滨中俄工业大学，建校初衷为培养铁路工程技术人才。</a:t>
            </a:r>
            <a:endParaRPr lang="zh-CN" altLang="en-US" sz="2800" dirty="0">
              <a:latin typeface="华文中宋" pitchFamily="2" charset="-122"/>
              <a:ea typeface="华文中宋" pitchFamily="2" charset="-122"/>
              <a:sym typeface="Arial" panose="020B0604020202020204" pitchFamily="34" charset="0"/>
            </a:endParaRPr>
          </a:p>
          <a:p>
            <a:endParaRPr lang="zh-CN" altLang="en-US" b="1" dirty="0">
              <a:latin typeface="黑体" panose="02010600030101010101" pitchFamily="49" charset="-122"/>
              <a:ea typeface="黑体" panose="0201060003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49" y="0"/>
            <a:ext cx="628650" cy="762000"/>
          </a:xfrm>
          <a:prstGeom prst="rect">
            <a:avLst/>
          </a:prstGeom>
        </p:spPr>
      </p:pic>
      <p:sp>
        <p:nvSpPr>
          <p:cNvPr id="4" name="TextBox 3"/>
          <p:cNvSpPr txBox="1">
            <a:spLocks noChangeArrowheads="1"/>
          </p:cNvSpPr>
          <p:nvPr/>
        </p:nvSpPr>
        <p:spPr bwMode="auto">
          <a:xfrm>
            <a:off x="1764631" y="1300516"/>
            <a:ext cx="9144000" cy="369888"/>
          </a:xfrm>
          <a:prstGeom prst="rect">
            <a:avLst/>
          </a:prstGeom>
          <a:noFill/>
          <a:ln w="9525">
            <a:noFill/>
            <a:miter lim="800000"/>
            <a:headEnd/>
            <a:tailEnd/>
          </a:ln>
        </p:spPr>
        <p:txBody>
          <a:bodyPr>
            <a:spAutoFit/>
          </a:bodyPr>
          <a:lstStyle/>
          <a:p>
            <a:endParaRPr lang="zh-CN" altLang="en-US"/>
          </a:p>
        </p:txBody>
      </p:sp>
      <p:sp>
        <p:nvSpPr>
          <p:cNvPr id="5" name="矩形 4"/>
          <p:cNvSpPr/>
          <p:nvPr/>
        </p:nvSpPr>
        <p:spPr>
          <a:xfrm>
            <a:off x="1494174" y="458308"/>
            <a:ext cx="10145651"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p:cNvSpPr txBox="1">
            <a:spLocks noChangeArrowheads="1"/>
          </p:cNvSpPr>
          <p:nvPr/>
        </p:nvSpPr>
        <p:spPr bwMode="auto">
          <a:xfrm>
            <a:off x="836224" y="644227"/>
            <a:ext cx="10803601" cy="1077218"/>
          </a:xfrm>
          <a:prstGeom prst="rect">
            <a:avLst/>
          </a:prstGeom>
          <a:noFill/>
          <a:ln w="9525">
            <a:noFill/>
            <a:miter lim="800000"/>
            <a:headEnd/>
            <a:tailEnd/>
          </a:ln>
        </p:spPr>
        <p:txBody>
          <a:bodyPr wrap="square">
            <a:spAutoFit/>
          </a:bodyPr>
          <a:lstStyle/>
          <a:p>
            <a:r>
              <a:rPr lang="zh-CN" altLang="en-US" sz="3200" dirty="0">
                <a:solidFill>
                  <a:schemeClr val="bg1"/>
                </a:solidFill>
                <a:latin typeface="黑体" pitchFamily="2" charset="-122"/>
                <a:ea typeface="黑体" pitchFamily="2" charset="-122"/>
              </a:rPr>
              <a:t>   一</a:t>
            </a:r>
            <a:r>
              <a:rPr lang="zh-CN" altLang="en-US" sz="3200" dirty="0" smtClean="0">
                <a:solidFill>
                  <a:schemeClr val="bg1"/>
                </a:solidFill>
                <a:latin typeface="黑体" pitchFamily="2" charset="-122"/>
                <a:ea typeface="黑体" pitchFamily="2" charset="-122"/>
              </a:rPr>
              <a:t>、</a:t>
            </a:r>
            <a:r>
              <a:rPr lang="zh-CN" altLang="en-US" sz="3200" dirty="0" smtClean="0">
                <a:solidFill>
                  <a:schemeClr val="bg1"/>
                </a:solidFill>
                <a:latin typeface="黑体" pitchFamily="49" charset="-122"/>
                <a:ea typeface="黑体" pitchFamily="49" charset="-122"/>
              </a:rPr>
              <a:t>哈尔滨工业大学的</a:t>
            </a:r>
            <a:r>
              <a:rPr lang="zh-CN" altLang="en-US" sz="3200" dirty="0" smtClean="0">
                <a:solidFill>
                  <a:schemeClr val="bg1"/>
                </a:solidFill>
                <a:latin typeface="黑体" pitchFamily="49" charset="-122"/>
                <a:ea typeface="黑体" pitchFamily="49" charset="-122"/>
              </a:rPr>
              <a:t>由来</a:t>
            </a:r>
            <a:r>
              <a:rPr lang="en-US" altLang="zh-CN" sz="32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铁路带动哈尔滨市的发展</a:t>
            </a:r>
            <a:endParaRPr lang="zh-CN" altLang="en-US" sz="3200" dirty="0" smtClean="0">
              <a:solidFill>
                <a:schemeClr val="bg1"/>
              </a:solidFill>
              <a:latin typeface="黑体" pitchFamily="49" charset="-122"/>
              <a:ea typeface="黑体" pitchFamily="49" charset="-122"/>
            </a:endParaRPr>
          </a:p>
          <a:p>
            <a:endParaRPr lang="zh-CN" altLang="en-US" sz="3200" dirty="0">
              <a:solidFill>
                <a:srgbClr val="FFFF00"/>
              </a:solidFill>
              <a:latin typeface="黑体" pitchFamily="2" charset="-122"/>
              <a:ea typeface="黑体" pitchFamily="2"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86" y="0"/>
            <a:ext cx="628650" cy="762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397985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050637" y="4457267"/>
            <a:ext cx="24384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a:latin typeface="隶书" panose="02010509060101010101" pitchFamily="49" charset="-122"/>
                <a:ea typeface="隶书" panose="02010509060101010101" pitchFamily="49" charset="-122"/>
              </a:rPr>
              <a:t>    1950年6月7日，中央电告东北局“</a:t>
            </a:r>
            <a:r>
              <a:rPr lang="zh-CN" altLang="en-US" sz="1600">
                <a:solidFill>
                  <a:srgbClr val="FF0000"/>
                </a:solidFill>
                <a:latin typeface="隶书" panose="02010509060101010101" pitchFamily="49" charset="-122"/>
                <a:ea typeface="隶书" panose="02010509060101010101" pitchFamily="49" charset="-122"/>
              </a:rPr>
              <a:t>中长路已决定将哈工大交给中国政府管理</a:t>
            </a:r>
            <a:r>
              <a:rPr lang="zh-CN" altLang="en-US" sz="1600">
                <a:latin typeface="隶书" panose="02010509060101010101" pitchFamily="49" charset="-122"/>
                <a:ea typeface="隶书" panose="02010509060101010101" pitchFamily="49" charset="-122"/>
              </a:rPr>
              <a:t>”。这封电报成为哈工大回归新中国怀抱并进入全面改造和扩建阶段的重要标志。</a:t>
            </a:r>
          </a:p>
        </p:txBody>
      </p:sp>
      <p:pic>
        <p:nvPicPr>
          <p:cNvPr id="3" name="Picture 4" descr="冯仲云任校长"/>
          <p:cNvPicPr>
            <a:picLocks noChangeAspect="1" noChangeArrowheads="1"/>
          </p:cNvPicPr>
          <p:nvPr/>
        </p:nvPicPr>
        <p:blipFill>
          <a:blip r:embed="rId2">
            <a:extLst>
              <a:ext uri="{28A0092B-C50C-407E-A947-70E740481C1C}">
                <a14:useLocalDpi xmlns:a14="http://schemas.microsoft.com/office/drawing/2010/main" val="0"/>
              </a:ext>
            </a:extLst>
          </a:blip>
          <a:srcRect l="80589" t="37704" r="4205" b="19672"/>
          <a:stretch>
            <a:fillRect/>
          </a:stretch>
        </p:blipFill>
        <p:spPr bwMode="auto">
          <a:xfrm>
            <a:off x="1126837" y="1409267"/>
            <a:ext cx="2286000" cy="2971800"/>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报纸"/>
          <p:cNvPicPr>
            <a:picLocks noChangeAspect="1" noChangeArrowheads="1"/>
          </p:cNvPicPr>
          <p:nvPr/>
        </p:nvPicPr>
        <p:blipFill>
          <a:blip r:embed="rId3">
            <a:extLst>
              <a:ext uri="{28A0092B-C50C-407E-A947-70E740481C1C}">
                <a14:useLocalDpi xmlns:a14="http://schemas.microsoft.com/office/drawing/2010/main" val="0"/>
              </a:ext>
            </a:extLst>
          </a:blip>
          <a:srcRect l="3021" t="3922" r="3336" b="17647"/>
          <a:stretch>
            <a:fillRect/>
          </a:stretch>
        </p:blipFill>
        <p:spPr bwMode="auto">
          <a:xfrm>
            <a:off x="7419687" y="1409267"/>
            <a:ext cx="3765550" cy="2973387"/>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7419687" y="4522354"/>
            <a:ext cx="3810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600">
                <a:latin typeface="隶书" panose="02010509060101010101" pitchFamily="49" charset="-122"/>
                <a:ea typeface="隶书" panose="02010509060101010101" pitchFamily="49" charset="-122"/>
              </a:rPr>
              <a:t>    1959</a:t>
            </a:r>
            <a:r>
              <a:rPr lang="zh-CN" altLang="en-US" sz="1600">
                <a:latin typeface="隶书" panose="02010509060101010101" pitchFamily="49" charset="-122"/>
                <a:ea typeface="隶书" panose="02010509060101010101" pitchFamily="49" charset="-122"/>
              </a:rPr>
              <a:t>年</a:t>
            </a:r>
            <a:r>
              <a:rPr lang="en-US" altLang="zh-CN" sz="1600">
                <a:latin typeface="隶书" panose="02010509060101010101" pitchFamily="49" charset="-122"/>
                <a:ea typeface="隶书" panose="02010509060101010101" pitchFamily="49" charset="-122"/>
              </a:rPr>
              <a:t>11</a:t>
            </a:r>
            <a:r>
              <a:rPr lang="zh-CN" altLang="en-US" sz="1600">
                <a:latin typeface="隶书" panose="02010509060101010101" pitchFamily="49" charset="-122"/>
                <a:ea typeface="隶书" panose="02010509060101010101" pitchFamily="49" charset="-122"/>
              </a:rPr>
              <a:t>月</a:t>
            </a:r>
            <a:r>
              <a:rPr lang="en-US" altLang="zh-CN" sz="1600">
                <a:latin typeface="隶书" panose="02010509060101010101" pitchFamily="49" charset="-122"/>
                <a:ea typeface="隶书" panose="02010509060101010101" pitchFamily="49" charset="-122"/>
              </a:rPr>
              <a:t>27</a:t>
            </a:r>
            <a:r>
              <a:rPr lang="zh-CN" altLang="en-US" sz="1600">
                <a:latin typeface="隶书" panose="02010509060101010101" pitchFamily="49" charset="-122"/>
                <a:ea typeface="隶书" panose="02010509060101010101" pitchFamily="49" charset="-122"/>
              </a:rPr>
              <a:t>日，校务委员会第十次会议，决定“</a:t>
            </a:r>
            <a:r>
              <a:rPr lang="zh-CN" altLang="en-US" sz="1600">
                <a:solidFill>
                  <a:srgbClr val="FF0000"/>
                </a:solidFill>
                <a:latin typeface="隶书" panose="02010509060101010101" pitchFamily="49" charset="-122"/>
                <a:ea typeface="隶书" panose="02010509060101010101" pitchFamily="49" charset="-122"/>
              </a:rPr>
              <a:t>每年</a:t>
            </a:r>
            <a:r>
              <a:rPr lang="en-US" altLang="zh-CN" sz="1600">
                <a:solidFill>
                  <a:srgbClr val="FF0000"/>
                </a:solidFill>
                <a:latin typeface="隶书" panose="02010509060101010101" pitchFamily="49" charset="-122"/>
                <a:ea typeface="隶书" panose="02010509060101010101" pitchFamily="49" charset="-122"/>
              </a:rPr>
              <a:t>6</a:t>
            </a:r>
            <a:r>
              <a:rPr lang="zh-CN" altLang="en-US" sz="1600">
                <a:solidFill>
                  <a:srgbClr val="FF0000"/>
                </a:solidFill>
                <a:latin typeface="隶书" panose="02010509060101010101" pitchFamily="49" charset="-122"/>
                <a:ea typeface="隶书" panose="02010509060101010101" pitchFamily="49" charset="-122"/>
              </a:rPr>
              <a:t>月</a:t>
            </a:r>
            <a:r>
              <a:rPr lang="en-US" altLang="zh-CN" sz="1600">
                <a:solidFill>
                  <a:srgbClr val="FF0000"/>
                </a:solidFill>
                <a:latin typeface="隶书" panose="02010509060101010101" pitchFamily="49" charset="-122"/>
                <a:ea typeface="隶书" panose="02010509060101010101" pitchFamily="49" charset="-122"/>
              </a:rPr>
              <a:t>7</a:t>
            </a:r>
            <a:r>
              <a:rPr lang="zh-CN" altLang="en-US" sz="1600">
                <a:solidFill>
                  <a:srgbClr val="FF0000"/>
                </a:solidFill>
                <a:latin typeface="隶书" panose="02010509060101010101" pitchFamily="49" charset="-122"/>
                <a:ea typeface="隶书" panose="02010509060101010101" pitchFamily="49" charset="-122"/>
              </a:rPr>
              <a:t>日为哈尔滨工业大学建校纪念日，</a:t>
            </a:r>
            <a:r>
              <a:rPr lang="en-US" altLang="zh-CN" sz="1600">
                <a:solidFill>
                  <a:srgbClr val="FF0000"/>
                </a:solidFill>
                <a:latin typeface="隶书" panose="02010509060101010101" pitchFamily="49" charset="-122"/>
                <a:ea typeface="隶书" panose="02010509060101010101" pitchFamily="49" charset="-122"/>
              </a:rPr>
              <a:t>……</a:t>
            </a:r>
            <a:r>
              <a:rPr lang="zh-CN" altLang="en-US" sz="1600">
                <a:solidFill>
                  <a:srgbClr val="FF0000"/>
                </a:solidFill>
                <a:latin typeface="隶书" panose="02010509060101010101" pitchFamily="49" charset="-122"/>
                <a:ea typeface="隶书" panose="02010509060101010101" pitchFamily="49" charset="-122"/>
              </a:rPr>
              <a:t>，迎接</a:t>
            </a:r>
            <a:r>
              <a:rPr lang="en-US" altLang="zh-CN" sz="1600">
                <a:solidFill>
                  <a:srgbClr val="FF0000"/>
                </a:solidFill>
                <a:latin typeface="隶书" panose="02010509060101010101" pitchFamily="49" charset="-122"/>
                <a:ea typeface="隶书" panose="02010509060101010101" pitchFamily="49" charset="-122"/>
              </a:rPr>
              <a:t>1960</a:t>
            </a:r>
            <a:r>
              <a:rPr lang="zh-CN" altLang="en-US" sz="1600">
                <a:solidFill>
                  <a:srgbClr val="FF0000"/>
                </a:solidFill>
                <a:latin typeface="隶书" panose="02010509060101010101" pitchFamily="49" charset="-122"/>
                <a:ea typeface="隶书" panose="02010509060101010101" pitchFamily="49" charset="-122"/>
              </a:rPr>
              <a:t>年</a:t>
            </a:r>
            <a:r>
              <a:rPr lang="en-US" altLang="zh-CN" sz="1600">
                <a:solidFill>
                  <a:srgbClr val="FF0000"/>
                </a:solidFill>
                <a:latin typeface="隶书" panose="02010509060101010101" pitchFamily="49" charset="-122"/>
                <a:ea typeface="隶书" panose="02010509060101010101" pitchFamily="49" charset="-122"/>
              </a:rPr>
              <a:t>6</a:t>
            </a:r>
            <a:r>
              <a:rPr lang="zh-CN" altLang="en-US" sz="1600">
                <a:solidFill>
                  <a:srgbClr val="FF0000"/>
                </a:solidFill>
                <a:latin typeface="隶书" panose="02010509060101010101" pitchFamily="49" charset="-122"/>
                <a:ea typeface="隶书" panose="02010509060101010101" pitchFamily="49" charset="-122"/>
              </a:rPr>
              <a:t>月</a:t>
            </a:r>
            <a:r>
              <a:rPr lang="en-US" altLang="zh-CN" sz="1600">
                <a:solidFill>
                  <a:srgbClr val="FF0000"/>
                </a:solidFill>
                <a:latin typeface="隶书" panose="02010509060101010101" pitchFamily="49" charset="-122"/>
                <a:ea typeface="隶书" panose="02010509060101010101" pitchFamily="49" charset="-122"/>
              </a:rPr>
              <a:t>7</a:t>
            </a:r>
            <a:r>
              <a:rPr lang="zh-CN" altLang="en-US" sz="1600">
                <a:solidFill>
                  <a:srgbClr val="FF0000"/>
                </a:solidFill>
                <a:latin typeface="隶书" panose="02010509060101010101" pitchFamily="49" charset="-122"/>
                <a:ea typeface="隶书" panose="02010509060101010101" pitchFamily="49" charset="-122"/>
              </a:rPr>
              <a:t>日我校建校</a:t>
            </a:r>
            <a:r>
              <a:rPr lang="en-US" altLang="zh-CN" sz="1600">
                <a:solidFill>
                  <a:srgbClr val="FF0000"/>
                </a:solidFill>
                <a:latin typeface="隶书" panose="02010509060101010101" pitchFamily="49" charset="-122"/>
                <a:ea typeface="隶书" panose="02010509060101010101" pitchFamily="49" charset="-122"/>
              </a:rPr>
              <a:t>40</a:t>
            </a:r>
            <a:r>
              <a:rPr lang="zh-CN" altLang="en-US" sz="1600">
                <a:solidFill>
                  <a:srgbClr val="FF0000"/>
                </a:solidFill>
                <a:latin typeface="隶书" panose="02010509060101010101" pitchFamily="49" charset="-122"/>
                <a:ea typeface="隶书" panose="02010509060101010101" pitchFamily="49" charset="-122"/>
              </a:rPr>
              <a:t>周年纪念日</a:t>
            </a:r>
            <a:r>
              <a:rPr lang="zh-CN" altLang="en-US" sz="1600">
                <a:latin typeface="隶书" panose="02010509060101010101" pitchFamily="49" charset="-122"/>
                <a:ea typeface="隶书" panose="02010509060101010101" pitchFamily="49" charset="-122"/>
              </a:rPr>
              <a:t>”。</a:t>
            </a:r>
          </a:p>
        </p:txBody>
      </p:sp>
      <p:pic>
        <p:nvPicPr>
          <p:cNvPr id="6" name="Picture 7" descr="办学方针"/>
          <p:cNvPicPr>
            <a:picLocks noChangeAspect="1" noChangeArrowheads="1"/>
          </p:cNvPicPr>
          <p:nvPr/>
        </p:nvPicPr>
        <p:blipFill>
          <a:blip r:embed="rId4">
            <a:extLst>
              <a:ext uri="{28A0092B-C50C-407E-A947-70E740481C1C}">
                <a14:useLocalDpi xmlns:a14="http://schemas.microsoft.com/office/drawing/2010/main" val="0"/>
              </a:ext>
            </a:extLst>
          </a:blip>
          <a:srcRect t="50842"/>
          <a:stretch>
            <a:fillRect/>
          </a:stretch>
        </p:blipFill>
        <p:spPr bwMode="auto">
          <a:xfrm>
            <a:off x="4124037" y="1409267"/>
            <a:ext cx="2557463" cy="1828800"/>
          </a:xfrm>
          <a:prstGeom prst="rect">
            <a:avLst/>
          </a:prstGeom>
          <a:noFill/>
          <a:ln>
            <a:noFill/>
          </a:ln>
          <a:effectLst>
            <a:outerShdw dist="139700" dir="2700000" algn="ctr" rotWithShape="0">
              <a:srgbClr val="333333">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4082762" y="3274579"/>
            <a:ext cx="2743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600">
                <a:latin typeface="隶书" panose="02010509060101010101" pitchFamily="49" charset="-122"/>
                <a:ea typeface="隶书" panose="02010509060101010101" pitchFamily="49" charset="-122"/>
              </a:rPr>
              <a:t>    </a:t>
            </a:r>
            <a:r>
              <a:rPr lang="zh-CN" altLang="en-US" sz="1600">
                <a:latin typeface="隶书" panose="02010509060101010101" pitchFamily="49" charset="-122"/>
                <a:ea typeface="隶书" panose="02010509060101010101" pitchFamily="49" charset="-122"/>
              </a:rPr>
              <a:t>中央关于哈工大办学方针的电报指出：“应着重招收国内各大学理工学院的讲师、助教和研究生，主要学俄文，两年毕业即分配到各大学任教，并翻译俄文工程方面的教材。为了增加该校的领导核心，已决定该校聘请苏联教授十人”。</a:t>
            </a:r>
          </a:p>
        </p:txBody>
      </p:sp>
      <p:sp>
        <p:nvSpPr>
          <p:cNvPr id="8" name="标题 1"/>
          <p:cNvSpPr txBox="1">
            <a:spLocks noChangeArrowheads="1"/>
          </p:cNvSpPr>
          <p:nvPr/>
        </p:nvSpPr>
        <p:spPr bwMode="auto">
          <a:xfrm>
            <a:off x="1533237" y="701242"/>
            <a:ext cx="93726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400">
                <a:latin typeface="叶根友毛笔行书简体" pitchFamily="2" charset="-122"/>
                <a:ea typeface="叶根友毛笔行书简体" pitchFamily="2" charset="-122"/>
              </a:rPr>
              <a:t>一封迟来的电报：哈工大的校庆日为什么是</a:t>
            </a:r>
            <a:endParaRPr lang="en-US" altLang="zh-CN" sz="3400">
              <a:latin typeface="叶根友毛笔行书简体" pitchFamily="2" charset="-122"/>
              <a:ea typeface="叶根友毛笔行书简体" pitchFamily="2" charset="-122"/>
            </a:endParaRPr>
          </a:p>
        </p:txBody>
      </p:sp>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l="9091" t="12122" r="9091" b="79395"/>
          <a:stretch>
            <a:fillRect/>
          </a:stretch>
        </p:blipFill>
        <p:spPr bwMode="auto">
          <a:xfrm>
            <a:off x="1685637" y="723467"/>
            <a:ext cx="88392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16192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182254" y="0"/>
            <a:ext cx="9809018" cy="6858000"/>
          </a:xfrm>
          <a:prstGeom prst="rect">
            <a:avLst/>
          </a:prstGeom>
          <a:noFill/>
          <a:ln w="9525">
            <a:noFill/>
            <a:miter lim="800000"/>
            <a:headEnd/>
            <a:tailEnd/>
          </a:ln>
          <a:effectLst/>
        </p:spPr>
      </p:pic>
    </p:spTree>
    <p:extLst>
      <p:ext uri="{BB962C8B-B14F-4D97-AF65-F5344CB8AC3E}">
        <p14:creationId xmlns:p14="http://schemas.microsoft.com/office/powerpoint/2010/main" val="2332868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560945" y="193963"/>
            <a:ext cx="9251018" cy="6572272"/>
          </a:xfrm>
          <a:prstGeom prst="rect">
            <a:avLst/>
          </a:prstGeom>
          <a:noFill/>
          <a:ln w="9525">
            <a:noFill/>
            <a:miter lim="800000"/>
            <a:headEnd/>
            <a:tailEnd/>
          </a:ln>
          <a:effectLst/>
        </p:spPr>
      </p:pic>
    </p:spTree>
    <p:extLst>
      <p:ext uri="{BB962C8B-B14F-4D97-AF65-F5344CB8AC3E}">
        <p14:creationId xmlns:p14="http://schemas.microsoft.com/office/powerpoint/2010/main" val="11545805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579451" y="363536"/>
            <a:ext cx="9411822" cy="6333801"/>
          </a:xfrm>
          <a:prstGeom prst="rect">
            <a:avLst/>
          </a:prstGeom>
          <a:noFill/>
          <a:ln w="9525">
            <a:noFill/>
            <a:miter lim="800000"/>
            <a:headEnd/>
            <a:tailEnd/>
          </a:ln>
          <a:effectLst/>
        </p:spPr>
      </p:pic>
    </p:spTree>
    <p:extLst>
      <p:ext uri="{BB962C8B-B14F-4D97-AF65-F5344CB8AC3E}">
        <p14:creationId xmlns:p14="http://schemas.microsoft.com/office/powerpoint/2010/main" val="3034577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775594" y="1378799"/>
            <a:ext cx="9160260" cy="5286412"/>
          </a:xfrm>
          <a:prstGeom prst="rect">
            <a:avLst/>
          </a:prstGeom>
          <a:noFill/>
          <a:ln w="9525">
            <a:noFill/>
            <a:miter lim="800000"/>
            <a:headEnd/>
            <a:tailEnd/>
          </a:ln>
          <a:effectLst/>
        </p:spPr>
      </p:pic>
    </p:spTree>
    <p:extLst>
      <p:ext uri="{BB962C8B-B14F-4D97-AF65-F5344CB8AC3E}">
        <p14:creationId xmlns:p14="http://schemas.microsoft.com/office/powerpoint/2010/main" val="1781173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567120" y="207061"/>
            <a:ext cx="8962333" cy="6502504"/>
          </a:xfrm>
          <a:prstGeom prst="rect">
            <a:avLst/>
          </a:prstGeom>
          <a:noFill/>
          <a:ln w="9525">
            <a:noFill/>
            <a:miter lim="800000"/>
            <a:headEnd/>
            <a:tailEnd/>
          </a:ln>
          <a:effectLst/>
        </p:spPr>
      </p:pic>
    </p:spTree>
    <p:extLst>
      <p:ext uri="{BB962C8B-B14F-4D97-AF65-F5344CB8AC3E}">
        <p14:creationId xmlns:p14="http://schemas.microsoft.com/office/powerpoint/2010/main" val="3301770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735829" y="480994"/>
            <a:ext cx="8790126" cy="770888"/>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1450077" y="4124332"/>
            <a:ext cx="4204872" cy="1349324"/>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1592953" y="1838316"/>
            <a:ext cx="3944544" cy="2032341"/>
          </a:xfrm>
          <a:prstGeom prst="rect">
            <a:avLst/>
          </a:prstGeom>
          <a:noFill/>
          <a:ln w="9525">
            <a:noFill/>
            <a:miter lim="800000"/>
            <a:headEnd/>
            <a:tailEnd/>
          </a:ln>
          <a:effectLst/>
        </p:spPr>
      </p:pic>
      <p:pic>
        <p:nvPicPr>
          <p:cNvPr id="5" name="Picture 5"/>
          <p:cNvPicPr>
            <a:picLocks noChangeAspect="1" noChangeArrowheads="1"/>
          </p:cNvPicPr>
          <p:nvPr/>
        </p:nvPicPr>
        <p:blipFill>
          <a:blip r:embed="rId5"/>
          <a:srcRect/>
          <a:stretch>
            <a:fillRect/>
          </a:stretch>
        </p:blipFill>
        <p:spPr bwMode="auto">
          <a:xfrm>
            <a:off x="5664919" y="1838316"/>
            <a:ext cx="2579547" cy="3989589"/>
          </a:xfrm>
          <a:prstGeom prst="rect">
            <a:avLst/>
          </a:prstGeom>
          <a:noFill/>
          <a:ln w="9525">
            <a:noFill/>
            <a:miter lim="800000"/>
            <a:headEnd/>
            <a:tailEnd/>
          </a:ln>
          <a:effectLst/>
        </p:spPr>
      </p:pic>
      <p:pic>
        <p:nvPicPr>
          <p:cNvPr id="6" name="Picture 6"/>
          <p:cNvPicPr>
            <a:picLocks noChangeAspect="1" noChangeArrowheads="1"/>
          </p:cNvPicPr>
          <p:nvPr/>
        </p:nvPicPr>
        <p:blipFill>
          <a:blip r:embed="rId6"/>
          <a:srcRect/>
          <a:stretch>
            <a:fillRect/>
          </a:stretch>
        </p:blipFill>
        <p:spPr bwMode="auto">
          <a:xfrm>
            <a:off x="8308124" y="1838316"/>
            <a:ext cx="2757039" cy="1970736"/>
          </a:xfrm>
          <a:prstGeom prst="rect">
            <a:avLst/>
          </a:prstGeom>
          <a:noFill/>
          <a:ln w="9525">
            <a:noFill/>
            <a:miter lim="800000"/>
            <a:headEnd/>
            <a:tailEnd/>
          </a:ln>
          <a:effectLst/>
        </p:spPr>
      </p:pic>
      <p:pic>
        <p:nvPicPr>
          <p:cNvPr id="7" name="Picture 7"/>
          <p:cNvPicPr>
            <a:picLocks noChangeAspect="1" noChangeArrowheads="1"/>
          </p:cNvPicPr>
          <p:nvPr/>
        </p:nvPicPr>
        <p:blipFill>
          <a:blip r:embed="rId7"/>
          <a:srcRect/>
          <a:stretch>
            <a:fillRect/>
          </a:stretch>
        </p:blipFill>
        <p:spPr bwMode="auto">
          <a:xfrm>
            <a:off x="8308124" y="3881451"/>
            <a:ext cx="3081887" cy="1946454"/>
          </a:xfrm>
          <a:prstGeom prst="rect">
            <a:avLst/>
          </a:prstGeom>
          <a:noFill/>
          <a:ln w="9525">
            <a:noFill/>
            <a:miter lim="800000"/>
            <a:headEnd/>
            <a:tailEnd/>
          </a:ln>
          <a:effec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1670017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3" name="矩形 2"/>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5370" y="686899"/>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r>
              <a:rPr kumimoji="0" lang="en-US" altLang="zh-CN" dirty="0" smtClean="0">
                <a:solidFill>
                  <a:schemeClr val="bg1"/>
                </a:solidFill>
                <a:latin typeface="黑体" panose="02010609060101010101" pitchFamily="49" charset="-122"/>
                <a:ea typeface="黑体" panose="02010609060101010101" pitchFamily="49" charset="-122"/>
              </a:rPr>
              <a:t>——</a:t>
            </a:r>
            <a:r>
              <a:rPr kumimoji="0" lang="zh-CN" altLang="en-US" dirty="0" smtClean="0">
                <a:solidFill>
                  <a:schemeClr val="bg1"/>
                </a:solidFill>
                <a:latin typeface="黑体" panose="02010609060101010101" pitchFamily="49" charset="-122"/>
                <a:ea typeface="黑体" panose="02010609060101010101" pitchFamily="49" charset="-122"/>
              </a:rPr>
              <a:t>国家重点建设</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70" y="0"/>
            <a:ext cx="628650" cy="762000"/>
          </a:xfrm>
          <a:prstGeom prst="rect">
            <a:avLst/>
          </a:prstGeom>
        </p:spPr>
      </p:pic>
      <p:sp>
        <p:nvSpPr>
          <p:cNvPr id="6" name="矩形 5"/>
          <p:cNvSpPr>
            <a:spLocks noChangeArrowheads="1"/>
          </p:cNvSpPr>
          <p:nvPr/>
        </p:nvSpPr>
        <p:spPr bwMode="auto">
          <a:xfrm>
            <a:off x="1608382" y="1703805"/>
            <a:ext cx="917098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smtClean="0"/>
              <a:t>20</a:t>
            </a:r>
            <a:r>
              <a:rPr lang="zh-CN" altLang="en-US" sz="2800" dirty="0"/>
              <a:t>世纪</a:t>
            </a:r>
            <a:r>
              <a:rPr lang="en-US" altLang="zh-CN" sz="2800" dirty="0"/>
              <a:t>50</a:t>
            </a:r>
            <a:r>
              <a:rPr lang="zh-CN" altLang="en-US" sz="2800" dirty="0"/>
              <a:t>年代，哈工大是我国政府确定的学习苏联先进教育制度的两所院校之一。</a:t>
            </a:r>
            <a:endParaRPr lang="en-US" altLang="zh-CN" sz="2800" dirty="0"/>
          </a:p>
          <a:p>
            <a:pPr eaLnBrk="1" hangingPunct="1"/>
            <a:endParaRPr lang="en-US" altLang="zh-CN" sz="2800" dirty="0" smtClean="0"/>
          </a:p>
          <a:p>
            <a:pPr eaLnBrk="1" hangingPunct="1"/>
            <a:r>
              <a:rPr lang="en-US" altLang="zh-CN" sz="2800" dirty="0" smtClean="0"/>
              <a:t>1954</a:t>
            </a:r>
            <a:r>
              <a:rPr lang="zh-CN" altLang="en-US" sz="2800" dirty="0"/>
              <a:t>年哈工大进入国家首批重点建设的</a:t>
            </a:r>
            <a:r>
              <a:rPr lang="en-US" altLang="zh-CN" sz="2800" dirty="0"/>
              <a:t>6</a:t>
            </a:r>
            <a:r>
              <a:rPr lang="zh-CN" altLang="en-US" sz="2800" dirty="0"/>
              <a:t>所高校行列</a:t>
            </a:r>
            <a:r>
              <a:rPr lang="zh-CN" altLang="en-US" sz="2800" dirty="0" smtClean="0"/>
              <a:t>；</a:t>
            </a:r>
            <a:endParaRPr lang="en-US" altLang="zh-CN" sz="2800" dirty="0" smtClean="0"/>
          </a:p>
          <a:p>
            <a:pPr eaLnBrk="1" hangingPunct="1"/>
            <a:endParaRPr lang="en-US" altLang="zh-CN" sz="2800" dirty="0"/>
          </a:p>
          <a:p>
            <a:pPr eaLnBrk="1" hangingPunct="1"/>
            <a:r>
              <a:rPr lang="en-US" altLang="zh-CN" sz="2800" dirty="0" smtClean="0"/>
              <a:t>1984</a:t>
            </a:r>
            <a:r>
              <a:rPr lang="zh-CN" altLang="en-US" sz="2800" dirty="0"/>
              <a:t>年再次被确定为国家重点建设的</a:t>
            </a:r>
            <a:r>
              <a:rPr lang="en-US" altLang="zh-CN" sz="2800" dirty="0"/>
              <a:t>15</a:t>
            </a:r>
            <a:r>
              <a:rPr lang="zh-CN" altLang="en-US" sz="2800" dirty="0"/>
              <a:t>所大学之一</a:t>
            </a:r>
            <a:r>
              <a:rPr lang="zh-CN" altLang="en-US" sz="2800" dirty="0" smtClean="0"/>
              <a:t>；</a:t>
            </a:r>
            <a:endParaRPr lang="en-US" altLang="zh-CN" sz="2800" dirty="0" smtClean="0"/>
          </a:p>
          <a:p>
            <a:pPr eaLnBrk="1" hangingPunct="1"/>
            <a:endParaRPr lang="en-US" altLang="zh-CN" sz="2800" dirty="0"/>
          </a:p>
          <a:p>
            <a:pPr eaLnBrk="1" hangingPunct="1"/>
            <a:r>
              <a:rPr lang="en-US" altLang="zh-CN" sz="2800" dirty="0" smtClean="0"/>
              <a:t>1996</a:t>
            </a:r>
            <a:r>
              <a:rPr lang="zh-CN" altLang="en-US" sz="2800" dirty="0"/>
              <a:t>年首批进入国家“</a:t>
            </a:r>
            <a:r>
              <a:rPr lang="en-US" altLang="zh-CN" sz="2800" dirty="0"/>
              <a:t>211</a:t>
            </a:r>
            <a:r>
              <a:rPr lang="zh-CN" altLang="en-US" sz="2800" dirty="0"/>
              <a:t>工程”重点建设的院校</a:t>
            </a:r>
            <a:r>
              <a:rPr lang="zh-CN" altLang="en-US" sz="2800" dirty="0" smtClean="0"/>
              <a:t>；</a:t>
            </a:r>
            <a:endParaRPr lang="en-US" altLang="zh-CN" sz="2800" dirty="0" smtClean="0"/>
          </a:p>
          <a:p>
            <a:pPr eaLnBrk="1" hangingPunct="1"/>
            <a:endParaRPr lang="en-US" altLang="zh-CN" sz="2800" dirty="0"/>
          </a:p>
          <a:p>
            <a:pPr eaLnBrk="1" hangingPunct="1"/>
            <a:r>
              <a:rPr lang="en-US" altLang="zh-CN" sz="2800" dirty="0" smtClean="0"/>
              <a:t>1999</a:t>
            </a:r>
            <a:r>
              <a:rPr lang="zh-CN" altLang="en-US" sz="2800" dirty="0"/>
              <a:t>年被确定为国家首批“</a:t>
            </a:r>
            <a:r>
              <a:rPr lang="en-US" altLang="zh-CN" sz="2800" dirty="0"/>
              <a:t>985</a:t>
            </a:r>
            <a:r>
              <a:rPr lang="zh-CN" altLang="en-US" sz="2800" dirty="0"/>
              <a:t>工程”重点建设的</a:t>
            </a:r>
            <a:r>
              <a:rPr lang="en-US" altLang="zh-CN" sz="2800" dirty="0"/>
              <a:t>9</a:t>
            </a:r>
            <a:r>
              <a:rPr lang="zh-CN" altLang="en-US" sz="2800" dirty="0"/>
              <a:t>所大学之一。 </a:t>
            </a:r>
            <a:r>
              <a:rPr lang="en-US" altLang="zh-CN" sz="2800" dirty="0" smtClean="0"/>
              <a:t>2017</a:t>
            </a:r>
            <a:r>
              <a:rPr lang="zh-CN" altLang="en-US" sz="2800" dirty="0" smtClean="0"/>
              <a:t>年，国家“双一流”</a:t>
            </a:r>
            <a:r>
              <a:rPr lang="en-US" altLang="zh-CN" sz="2800" dirty="0" smtClean="0"/>
              <a:t>A</a:t>
            </a:r>
            <a:r>
              <a:rPr lang="zh-CN" altLang="en-US" sz="2800" dirty="0" smtClean="0"/>
              <a:t>类建设高校之一。</a:t>
            </a:r>
            <a:endParaRPr lang="zh-CN" altLang="en-US" sz="2800" dirty="0"/>
          </a:p>
        </p:txBody>
      </p:sp>
    </p:spTree>
    <p:extLst>
      <p:ext uri="{BB962C8B-B14F-4D97-AF65-F5344CB8AC3E}">
        <p14:creationId xmlns:p14="http://schemas.microsoft.com/office/powerpoint/2010/main" val="150778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3" name="矩形 2"/>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1635370" y="686899"/>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59" y="0"/>
            <a:ext cx="628650" cy="762000"/>
          </a:xfrm>
          <a:prstGeom prst="rect">
            <a:avLst/>
          </a:prstGeom>
        </p:spPr>
      </p:pic>
      <p:sp>
        <p:nvSpPr>
          <p:cNvPr id="6" name="矩形 6"/>
          <p:cNvSpPr>
            <a:spLocks noChangeArrowheads="1"/>
          </p:cNvSpPr>
          <p:nvPr/>
        </p:nvSpPr>
        <p:spPr bwMode="auto">
          <a:xfrm>
            <a:off x="1771985" y="1734553"/>
            <a:ext cx="34671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t>1954</a:t>
            </a:r>
            <a:r>
              <a:rPr lang="zh-CN" altLang="en-US" sz="3200" dirty="0"/>
              <a:t>年，国家首批重点建设的</a:t>
            </a:r>
            <a:r>
              <a:rPr lang="en-US" altLang="zh-CN" sz="3200" dirty="0"/>
              <a:t>6</a:t>
            </a:r>
            <a:r>
              <a:rPr lang="zh-CN" altLang="en-US" sz="3200" dirty="0"/>
              <a:t>所高校</a:t>
            </a:r>
          </a:p>
          <a:p>
            <a:pPr eaLnBrk="1" hangingPunct="1"/>
            <a:r>
              <a:rPr lang="zh-CN" altLang="en-US" sz="3200" dirty="0">
                <a:latin typeface="宋体" panose="02010600030101010101" pitchFamily="2" charset="-122"/>
              </a:rPr>
              <a:t>中国人民大学</a:t>
            </a:r>
          </a:p>
          <a:p>
            <a:pPr eaLnBrk="1" hangingPunct="1"/>
            <a:r>
              <a:rPr lang="zh-CN" altLang="en-US" sz="3200" dirty="0">
                <a:latin typeface="宋体" panose="02010600030101010101" pitchFamily="2" charset="-122"/>
              </a:rPr>
              <a:t>北京大学</a:t>
            </a:r>
          </a:p>
          <a:p>
            <a:pPr eaLnBrk="1" hangingPunct="1"/>
            <a:r>
              <a:rPr lang="zh-CN" altLang="en-US" sz="3200" dirty="0">
                <a:latin typeface="宋体" panose="02010600030101010101" pitchFamily="2" charset="-122"/>
              </a:rPr>
              <a:t>清华大学</a:t>
            </a:r>
          </a:p>
          <a:p>
            <a:pPr eaLnBrk="1" hangingPunct="1"/>
            <a:r>
              <a:rPr lang="zh-CN" altLang="en-US" sz="3200" dirty="0">
                <a:latin typeface="宋体" panose="02010600030101010101" pitchFamily="2" charset="-122"/>
              </a:rPr>
              <a:t>北京农业大学</a:t>
            </a:r>
          </a:p>
          <a:p>
            <a:pPr eaLnBrk="1" hangingPunct="1"/>
            <a:r>
              <a:rPr lang="zh-CN" altLang="en-US" sz="3200" dirty="0">
                <a:latin typeface="宋体" panose="02010600030101010101" pitchFamily="2" charset="-122"/>
              </a:rPr>
              <a:t>北京医学院</a:t>
            </a:r>
          </a:p>
          <a:p>
            <a:pPr eaLnBrk="1" hangingPunct="1"/>
            <a:r>
              <a:rPr lang="zh-CN" altLang="en-US" sz="3200" dirty="0">
                <a:latin typeface="宋体" panose="02010600030101010101" pitchFamily="2" charset="-122"/>
              </a:rPr>
              <a:t>哈尔滨工业大学。</a:t>
            </a:r>
            <a:r>
              <a:rPr lang="zh-CN" altLang="en-US" sz="2800" dirty="0"/>
              <a:t> </a:t>
            </a:r>
          </a:p>
        </p:txBody>
      </p:sp>
      <p:sp>
        <p:nvSpPr>
          <p:cNvPr id="7" name="矩形 7"/>
          <p:cNvSpPr>
            <a:spLocks noChangeArrowheads="1"/>
          </p:cNvSpPr>
          <p:nvPr/>
        </p:nvSpPr>
        <p:spPr bwMode="auto">
          <a:xfrm>
            <a:off x="5464343" y="1784685"/>
            <a:ext cx="56367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t>1984</a:t>
            </a:r>
            <a:r>
              <a:rPr lang="zh-CN" altLang="en-US" sz="2800" dirty="0"/>
              <a:t>年国家重点建设的</a:t>
            </a:r>
            <a:r>
              <a:rPr lang="en-US" altLang="zh-CN" sz="2800" dirty="0"/>
              <a:t>15</a:t>
            </a:r>
            <a:r>
              <a:rPr lang="zh-CN" altLang="en-US" sz="2800" dirty="0"/>
              <a:t>所大学：</a:t>
            </a:r>
          </a:p>
          <a:p>
            <a:pPr eaLnBrk="1" hangingPunct="1"/>
            <a:r>
              <a:rPr lang="zh-CN" altLang="en-US" sz="2800" dirty="0">
                <a:latin typeface="宋体" panose="02010600030101010101" pitchFamily="2" charset="-122"/>
              </a:rPr>
              <a:t>北京大学、清华大学、</a:t>
            </a:r>
          </a:p>
          <a:p>
            <a:pPr eaLnBrk="1" hangingPunct="1"/>
            <a:r>
              <a:rPr lang="zh-CN" altLang="en-US" sz="2800" dirty="0">
                <a:latin typeface="宋体" panose="02010600030101010101" pitchFamily="2" charset="-122"/>
              </a:rPr>
              <a:t>中国人民大学、北京师范大学、</a:t>
            </a:r>
          </a:p>
          <a:p>
            <a:pPr eaLnBrk="1" hangingPunct="1"/>
            <a:r>
              <a:rPr lang="zh-CN" altLang="en-US" sz="2800" dirty="0">
                <a:latin typeface="宋体" panose="02010600030101010101" pitchFamily="2" charset="-122"/>
              </a:rPr>
              <a:t>北京理工大学、北京航空航天大学、</a:t>
            </a:r>
          </a:p>
          <a:p>
            <a:pPr eaLnBrk="1" hangingPunct="1"/>
            <a:r>
              <a:rPr lang="zh-CN" altLang="en-US" sz="2800" dirty="0">
                <a:latin typeface="宋体" panose="02010600030101010101" pitchFamily="2" charset="-122"/>
              </a:rPr>
              <a:t>北京医科大学、中国农业大学、</a:t>
            </a:r>
          </a:p>
          <a:p>
            <a:pPr eaLnBrk="1" hangingPunct="1"/>
            <a:r>
              <a:rPr lang="zh-CN" altLang="en-US" sz="2800" dirty="0">
                <a:latin typeface="宋体" panose="02010600030101010101" pitchFamily="2" charset="-122"/>
              </a:rPr>
              <a:t>哈尔滨工业大学、复旦大学、</a:t>
            </a:r>
          </a:p>
          <a:p>
            <a:pPr eaLnBrk="1" hangingPunct="1"/>
            <a:r>
              <a:rPr lang="zh-CN" altLang="en-US" sz="2800" dirty="0">
                <a:latin typeface="宋体" panose="02010600030101010101" pitchFamily="2" charset="-122"/>
              </a:rPr>
              <a:t>上海交通大学、中国科技大学、</a:t>
            </a:r>
          </a:p>
          <a:p>
            <a:pPr eaLnBrk="1" hangingPunct="1"/>
            <a:r>
              <a:rPr lang="zh-CN" altLang="en-US" sz="2800" dirty="0" smtClean="0">
                <a:latin typeface="宋体" panose="02010600030101010101" pitchFamily="2" charset="-122"/>
              </a:rPr>
              <a:t>西安交通大学、西北工业大学</a:t>
            </a:r>
            <a:r>
              <a:rPr lang="zh-CN" altLang="en-US" sz="2800" dirty="0">
                <a:latin typeface="宋体" panose="02010600030101010101" pitchFamily="2" charset="-122"/>
              </a:rPr>
              <a:t>、</a:t>
            </a:r>
            <a:endParaRPr lang="en-US" altLang="zh-CN" sz="2800" dirty="0" smtClean="0">
              <a:latin typeface="宋体" panose="02010600030101010101" pitchFamily="2" charset="-122"/>
            </a:endParaRPr>
          </a:p>
          <a:p>
            <a:pPr eaLnBrk="1" hangingPunct="1"/>
            <a:r>
              <a:rPr lang="zh-CN" altLang="en-US" sz="2800" dirty="0" smtClean="0">
                <a:latin typeface="宋体" panose="02010600030101010101" pitchFamily="2" charset="-122"/>
              </a:rPr>
              <a:t>国防</a:t>
            </a:r>
            <a:r>
              <a:rPr lang="zh-CN" altLang="en-US" sz="2800" dirty="0">
                <a:latin typeface="宋体" panose="02010600030101010101" pitchFamily="2" charset="-122"/>
              </a:rPr>
              <a:t>科学技术</a:t>
            </a:r>
            <a:r>
              <a:rPr lang="zh-CN" altLang="en-US" sz="2800" dirty="0" smtClean="0">
                <a:latin typeface="宋体" panose="02010600030101010101" pitchFamily="2" charset="-122"/>
              </a:rPr>
              <a:t>大学</a:t>
            </a:r>
            <a:r>
              <a:rPr lang="zh-CN" altLang="en-US" sz="2800" dirty="0" smtClean="0"/>
              <a:t> 。</a:t>
            </a:r>
            <a:endParaRPr lang="zh-CN" altLang="en-US" sz="28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52216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542473" y="1071546"/>
            <a:ext cx="9144000" cy="5002924"/>
          </a:xfrm>
          <a:prstGeom prst="rect">
            <a:avLst/>
          </a:prstGeom>
          <a:noFill/>
          <a:ln w="9525">
            <a:noFill/>
            <a:miter lim="800000"/>
            <a:headEnd/>
            <a:tailEnd/>
          </a:ln>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74515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52204" y="1818316"/>
            <a:ext cx="4248472" cy="3990836"/>
          </a:xfrm>
          <a:prstGeom prst="rect">
            <a:avLst/>
          </a:prstGeom>
          <a:noFill/>
          <a:ln w="28575">
            <a:solidFill>
              <a:schemeClr val="tx1"/>
            </a:solidFill>
          </a:ln>
          <a:scene3d>
            <a:camera prst="perspectiveLeft"/>
            <a:lightRig rig="threePt" dir="t"/>
          </a:scene3d>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哈尔滨</a:t>
            </a:r>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历史脉络</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dirty="0" smtClean="0"/>
          </a:p>
          <a:p>
            <a:pPr>
              <a:lnSpc>
                <a:spcPts val="2900"/>
              </a:lnSpc>
            </a:pPr>
            <a:r>
              <a:rPr lang="zh-CN" altLang="en-US" sz="2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因</a:t>
            </a:r>
            <a:r>
              <a:rPr lang="zh-CN" altLang="en-US" sz="20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中东铁路繁荣发展。</a:t>
            </a:r>
            <a:endParaRPr lang="en-US" altLang="zh-CN" sz="20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9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国际性</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商埠</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9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先后</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有</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个国家的</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16</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万余侨民</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聚集，</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900"/>
              </a:lnSpc>
            </a:pP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国家设领事馆（</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世纪初）；</a:t>
            </a:r>
            <a:endPar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900"/>
              </a:lnSpc>
            </a:pPr>
            <a:r>
              <a:rPr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哈尔滨中俄工业学校（</a:t>
            </a:r>
            <a:r>
              <a:rPr lang="en-US" altLang="zh-CN" sz="20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1920</a:t>
            </a:r>
            <a:r>
              <a:rPr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zh-CN" altLang="en-US" sz="20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9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首任校长俄国工程师</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阿</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.摄罗阔</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夫；</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9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全国</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解放最早的</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大城市</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ts val="2900"/>
              </a:lnSpc>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1946</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28</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778" y="1688123"/>
            <a:ext cx="5301277" cy="3558705"/>
          </a:xfrm>
          <a:prstGeom prst="rect">
            <a:avLst/>
          </a:prstGeom>
        </p:spPr>
      </p:pic>
      <p:sp>
        <p:nvSpPr>
          <p:cNvPr id="4" name="文本框 4"/>
          <p:cNvSpPr txBox="1"/>
          <p:nvPr/>
        </p:nvSpPr>
        <p:spPr>
          <a:xfrm>
            <a:off x="5914276" y="5283868"/>
            <a:ext cx="4864476" cy="646331"/>
          </a:xfrm>
          <a:prstGeom prst="rect">
            <a:avLst/>
          </a:prstGeom>
          <a:noFill/>
        </p:spPr>
        <p:txBody>
          <a:bodyPr wrap="square" rtlCol="0">
            <a:spAutoFit/>
          </a:bodyPr>
          <a:lstStyle/>
          <a:p>
            <a:r>
              <a:rPr lang="en-US" altLang="zh-CN" dirty="0"/>
              <a:t>1925</a:t>
            </a:r>
            <a:r>
              <a:rPr lang="zh-CN" altLang="en-US" dirty="0"/>
              <a:t>年，在日本发行的哈尔滨城市风光名信片。路边的花店。</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40" y="0"/>
            <a:ext cx="603248" cy="762000"/>
          </a:xfrm>
          <a:prstGeom prst="rect">
            <a:avLst/>
          </a:prstGeom>
        </p:spPr>
      </p:pic>
      <p:sp>
        <p:nvSpPr>
          <p:cNvPr id="6" name="TextBox 3"/>
          <p:cNvSpPr txBox="1">
            <a:spLocks noChangeArrowheads="1"/>
          </p:cNvSpPr>
          <p:nvPr/>
        </p:nvSpPr>
        <p:spPr bwMode="auto">
          <a:xfrm>
            <a:off x="1876926" y="481263"/>
            <a:ext cx="9144000" cy="369888"/>
          </a:xfrm>
          <a:prstGeom prst="rect">
            <a:avLst/>
          </a:prstGeom>
          <a:noFill/>
          <a:ln w="9525">
            <a:noFill/>
            <a:miter lim="800000"/>
            <a:headEnd/>
            <a:tailEnd/>
          </a:ln>
        </p:spPr>
        <p:txBody>
          <a:bodyPr>
            <a:spAutoFit/>
          </a:bodyPr>
          <a:lstStyle/>
          <a:p>
            <a:endParaRPr lang="zh-CN" altLang="en-US"/>
          </a:p>
        </p:txBody>
      </p:sp>
      <p:sp>
        <p:nvSpPr>
          <p:cNvPr id="7" name="矩形 6"/>
          <p:cNvSpPr/>
          <p:nvPr/>
        </p:nvSpPr>
        <p:spPr>
          <a:xfrm>
            <a:off x="1563539" y="481265"/>
            <a:ext cx="9775835" cy="9439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8" name="组合 3"/>
          <p:cNvGrpSpPr/>
          <p:nvPr/>
        </p:nvGrpSpPr>
        <p:grpSpPr>
          <a:xfrm>
            <a:off x="2078182" y="698970"/>
            <a:ext cx="9033163" cy="841833"/>
            <a:chOff x="-28071" y="1889828"/>
            <a:chExt cx="9033163" cy="841833"/>
          </a:xfrm>
        </p:grpSpPr>
        <p:sp>
          <p:nvSpPr>
            <p:cNvPr id="9" name="下箭头 8"/>
            <p:cNvSpPr/>
            <p:nvPr/>
          </p:nvSpPr>
          <p:spPr>
            <a:xfrm>
              <a:off x="2473374" y="1908195"/>
              <a:ext cx="3143250" cy="823466"/>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00" b="1"/>
            </a:p>
          </p:txBody>
        </p:sp>
        <p:sp>
          <p:nvSpPr>
            <p:cNvPr id="10" name="矩形 9"/>
            <p:cNvSpPr/>
            <p:nvPr/>
          </p:nvSpPr>
          <p:spPr>
            <a:xfrm>
              <a:off x="-28071" y="1889828"/>
              <a:ext cx="9033163" cy="584775"/>
            </a:xfrm>
            <a:prstGeom prst="rect">
              <a:avLst/>
            </a:prstGeom>
          </p:spPr>
          <p:txBody>
            <a:bodyPr wrap="square">
              <a:spAutoFit/>
            </a:bodyPr>
            <a:lstStyle/>
            <a:p>
              <a:pPr lvl="0"/>
              <a:r>
                <a:rPr lang="zh-CN" altLang="en-US" sz="3200" b="1" dirty="0">
                  <a:latin typeface="华文中宋" panose="02010600040101010101" pitchFamily="2" charset="-122"/>
                  <a:ea typeface="华文中宋" panose="02010600040101010101" pitchFamily="2" charset="-122"/>
                </a:rPr>
                <a:t>铁路上崛起的</a:t>
              </a:r>
              <a:r>
                <a:rPr lang="zh-CN" altLang="en-US" sz="3200" b="1" dirty="0" smtClean="0">
                  <a:latin typeface="华文中宋" panose="02010600040101010101" pitchFamily="2" charset="-122"/>
                  <a:ea typeface="华文中宋" panose="02010600040101010101" pitchFamily="2" charset="-122"/>
                </a:rPr>
                <a:t>新城市</a:t>
              </a:r>
              <a:r>
                <a:rPr lang="en-US" altLang="zh-CN" sz="3200" b="1" dirty="0" smtClean="0">
                  <a:latin typeface="华文中宋" panose="02010600040101010101" pitchFamily="2" charset="-122"/>
                  <a:ea typeface="华文中宋" panose="02010600040101010101" pitchFamily="2" charset="-122"/>
                </a:rPr>
                <a:t>----</a:t>
              </a:r>
              <a:r>
                <a:rPr lang="zh-CN" altLang="en-US" sz="3200" b="1" dirty="0" smtClean="0">
                  <a:latin typeface="方正粗黑宋简体" pitchFamily="2" charset="-122"/>
                  <a:ea typeface="方正粗黑宋简体" pitchFamily="2" charset="-122"/>
                </a:rPr>
                <a:t>哈尔滨市</a:t>
              </a:r>
              <a:r>
                <a:rPr lang="zh-CN" altLang="en-US" sz="3100" b="1" dirty="0" smtClean="0">
                  <a:latin typeface="方正粗黑宋简体" pitchFamily="2" charset="-122"/>
                  <a:ea typeface="方正粗黑宋简体" pitchFamily="2" charset="-122"/>
                </a:rPr>
                <a:t>诞生的背景</a:t>
              </a:r>
              <a:endParaRPr lang="zh-CN" altLang="en-US" sz="3100" b="1" dirty="0">
                <a:latin typeface="方正粗黑宋简体" pitchFamily="2" charset="-122"/>
                <a:ea typeface="方正粗黑宋简体" pitchFamily="2" charset="-122"/>
              </a:endParaRPr>
            </a:p>
          </p:txBody>
        </p:sp>
      </p:gr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2063584" y="644220"/>
            <a:ext cx="5638800" cy="657225"/>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1206328" y="1715790"/>
            <a:ext cx="4584872" cy="3290982"/>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6178550" y="1715790"/>
            <a:ext cx="4121715" cy="3290982"/>
          </a:xfrm>
          <a:prstGeom prst="rect">
            <a:avLst/>
          </a:prstGeom>
          <a:noFill/>
          <a:ln w="9525">
            <a:noFill/>
            <a:miter lim="800000"/>
            <a:headEnd/>
            <a:tailEnd/>
          </a:ln>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63797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6" name="矩形 5"/>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5"/>
          <p:cNvSpPr txBox="1">
            <a:spLocks noChangeArrowheads="1"/>
          </p:cNvSpPr>
          <p:nvPr/>
        </p:nvSpPr>
        <p:spPr bwMode="auto">
          <a:xfrm>
            <a:off x="1635370" y="686899"/>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a:t>
            </a:r>
            <a:r>
              <a:rPr kumimoji="0" lang="zh-CN" altLang="en-US" dirty="0" smtClean="0">
                <a:solidFill>
                  <a:schemeClr val="bg1"/>
                </a:solidFill>
                <a:latin typeface="黑体" panose="02010609060101010101" pitchFamily="49" charset="-122"/>
                <a:ea typeface="黑体" panose="02010609060101010101" pitchFamily="49" charset="-122"/>
              </a:rPr>
              <a:t>、哈工大辉煌历史</a:t>
            </a:r>
            <a:r>
              <a:rPr kumimoji="0" lang="en-US" altLang="zh-CN" dirty="0" smtClean="0">
                <a:solidFill>
                  <a:schemeClr val="bg1"/>
                </a:solidFill>
                <a:latin typeface="黑体" panose="02010609060101010101" pitchFamily="49" charset="-122"/>
                <a:ea typeface="黑体" panose="02010609060101010101" pitchFamily="49" charset="-122"/>
              </a:rPr>
              <a:t>——</a:t>
            </a:r>
            <a:r>
              <a:rPr kumimoji="0" lang="zh-CN" altLang="en-US" dirty="0">
                <a:solidFill>
                  <a:schemeClr val="bg1"/>
                </a:solidFill>
                <a:latin typeface="黑体" panose="02010609060101010101" pitchFamily="49" charset="-122"/>
                <a:ea typeface="黑体" panose="02010609060101010101" pitchFamily="49" charset="-122"/>
              </a:rPr>
              <a:t>首批</a:t>
            </a:r>
            <a:r>
              <a:rPr kumimoji="0" lang="en-US" altLang="zh-CN" dirty="0" smtClean="0">
                <a:solidFill>
                  <a:schemeClr val="bg1"/>
                </a:solidFill>
                <a:latin typeface="黑体" panose="02010609060101010101" pitchFamily="49" charset="-122"/>
                <a:ea typeface="黑体" panose="02010609060101010101" pitchFamily="49" charset="-122"/>
              </a:rPr>
              <a:t>98</a:t>
            </a:r>
            <a:r>
              <a:rPr kumimoji="0" lang="en-US" altLang="zh-CN" dirty="0" smtClean="0">
                <a:solidFill>
                  <a:schemeClr val="bg1"/>
                </a:solidFill>
                <a:latin typeface="黑体" panose="02010609060101010101" pitchFamily="49" charset="-122"/>
                <a:ea typeface="黑体" panose="02010609060101010101" pitchFamily="49" charset="-122"/>
              </a:rPr>
              <a:t>5</a:t>
            </a:r>
            <a:r>
              <a:rPr kumimoji="0" lang="zh-CN" altLang="en-US" dirty="0" smtClean="0">
                <a:solidFill>
                  <a:schemeClr val="bg1"/>
                </a:solidFill>
                <a:latin typeface="黑体" panose="02010609060101010101" pitchFamily="49" charset="-122"/>
                <a:ea typeface="黑体" panose="02010609060101010101" pitchFamily="49" charset="-122"/>
              </a:rPr>
              <a:t>（</a:t>
            </a:r>
            <a:r>
              <a:rPr kumimoji="0" lang="en-US" altLang="zh-CN" dirty="0" smtClean="0">
                <a:solidFill>
                  <a:schemeClr val="bg1"/>
                </a:solidFill>
                <a:latin typeface="黑体" panose="02010609060101010101" pitchFamily="49" charset="-122"/>
                <a:ea typeface="黑体" panose="02010609060101010101" pitchFamily="49" charset="-122"/>
              </a:rPr>
              <a:t>C9</a:t>
            </a:r>
            <a:r>
              <a:rPr kumimoji="0" lang="zh-CN" altLang="en-US" dirty="0" smtClean="0">
                <a:solidFill>
                  <a:schemeClr val="bg1"/>
                </a:solidFill>
                <a:latin typeface="黑体" panose="02010609060101010101" pitchFamily="49" charset="-122"/>
                <a:ea typeface="黑体" panose="02010609060101010101" pitchFamily="49" charset="-122"/>
              </a:rPr>
              <a:t>）高校</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96" y="0"/>
            <a:ext cx="628650" cy="762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074" y="1445724"/>
            <a:ext cx="2221832" cy="222183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457" y="1589995"/>
            <a:ext cx="2030329" cy="2030329"/>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8045" y="1589995"/>
            <a:ext cx="2151325" cy="2151325"/>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453" y="3718105"/>
            <a:ext cx="2008102" cy="244269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2555" y="3891840"/>
            <a:ext cx="2268955" cy="2268955"/>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1347" y="3973095"/>
            <a:ext cx="2117558" cy="2117558"/>
          </a:xfrm>
          <a:prstGeom prst="rect">
            <a:avLst/>
          </a:prstGeom>
        </p:spPr>
      </p:pic>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9937" y="4104023"/>
            <a:ext cx="1989902" cy="1989902"/>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88905" y="3973095"/>
            <a:ext cx="2088329" cy="2088329"/>
          </a:xfrm>
          <a:prstGeom prst="rect">
            <a:avLst/>
          </a:prstGeom>
        </p:spPr>
      </p:pic>
      <p:pic>
        <p:nvPicPr>
          <p:cNvPr id="17" name="图片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7032" y="1553340"/>
            <a:ext cx="2006600" cy="2006600"/>
          </a:xfrm>
          <a:prstGeom prst="rect">
            <a:avLst/>
          </a:prstGeom>
        </p:spPr>
      </p:pic>
      <p:pic>
        <p:nvPicPr>
          <p:cNvPr id="18" name="图片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693728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055" y="0"/>
            <a:ext cx="8654472" cy="6858000"/>
          </a:xfrm>
          <a:prstGeom prst="rect">
            <a:avLst/>
          </a:prstGeom>
        </p:spPr>
      </p:pic>
      <p:sp>
        <p:nvSpPr>
          <p:cNvPr id="3" name="文本框 2"/>
          <p:cNvSpPr txBox="1"/>
          <p:nvPr/>
        </p:nvSpPr>
        <p:spPr>
          <a:xfrm>
            <a:off x="1847273" y="6216072"/>
            <a:ext cx="1339272" cy="369332"/>
          </a:xfrm>
          <a:prstGeom prst="rect">
            <a:avLst/>
          </a:prstGeom>
          <a:noFill/>
        </p:spPr>
        <p:txBody>
          <a:bodyPr wrap="square" rtlCol="0">
            <a:spAutoFit/>
          </a:bodyPr>
          <a:lstStyle/>
          <a:p>
            <a:r>
              <a:rPr lang="en-US" altLang="zh-CN" dirty="0" smtClean="0"/>
              <a:t>39</a:t>
            </a:r>
            <a:r>
              <a:rPr lang="zh-CN" altLang="en-US" dirty="0" smtClean="0"/>
              <a:t>所大学</a:t>
            </a:r>
            <a:endParaRPr lang="zh-CN" altLang="en-US" dirty="0"/>
          </a:p>
        </p:txBody>
      </p:sp>
    </p:spTree>
    <p:extLst>
      <p:ext uri="{BB962C8B-B14F-4D97-AF65-F5344CB8AC3E}">
        <p14:creationId xmlns:p14="http://schemas.microsoft.com/office/powerpoint/2010/main" val="37715456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5" name="矩形 4"/>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p:cNvSpPr txBox="1">
            <a:spLocks noChangeArrowheads="1"/>
          </p:cNvSpPr>
          <p:nvPr/>
        </p:nvSpPr>
        <p:spPr bwMode="auto">
          <a:xfrm>
            <a:off x="1635370" y="686899"/>
            <a:ext cx="91440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smtClean="0">
                <a:solidFill>
                  <a:schemeClr val="bg1"/>
                </a:solidFill>
                <a:latin typeface="黑体" panose="02010609060101010101" pitchFamily="49" charset="-122"/>
                <a:ea typeface="黑体" panose="02010609060101010101" pitchFamily="49" charset="-122"/>
              </a:rPr>
              <a:t>三、哈工大辉煌历史</a:t>
            </a:r>
            <a:r>
              <a:rPr kumimoji="0" lang="en-US" altLang="zh-CN" dirty="0" smtClean="0">
                <a:solidFill>
                  <a:schemeClr val="bg1"/>
                </a:solidFill>
                <a:latin typeface="黑体" panose="02010609060101010101" pitchFamily="49" charset="-122"/>
                <a:ea typeface="黑体" panose="02010609060101010101" pitchFamily="49" charset="-122"/>
              </a:rPr>
              <a:t>——2017</a:t>
            </a:r>
            <a:r>
              <a:rPr kumimoji="0" lang="zh-CN" altLang="en-US" dirty="0" smtClean="0">
                <a:solidFill>
                  <a:schemeClr val="bg1"/>
                </a:solidFill>
                <a:latin typeface="黑体" panose="02010609060101010101" pitchFamily="49" charset="-122"/>
                <a:ea typeface="黑体" panose="02010609060101010101" pitchFamily="49" charset="-122"/>
              </a:rPr>
              <a:t>年“双一流”大学</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8" y="0"/>
            <a:ext cx="628650" cy="762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926" y="1868905"/>
            <a:ext cx="8633570" cy="3709737"/>
          </a:xfrm>
          <a:prstGeom prst="rect">
            <a:avLst/>
          </a:prstGeom>
        </p:spPr>
      </p:pic>
      <p:sp>
        <p:nvSpPr>
          <p:cNvPr id="3" name="矩形 2"/>
          <p:cNvSpPr/>
          <p:nvPr/>
        </p:nvSpPr>
        <p:spPr>
          <a:xfrm>
            <a:off x="2780791" y="5632491"/>
            <a:ext cx="6853158" cy="369332"/>
          </a:xfrm>
          <a:prstGeom prst="rect">
            <a:avLst/>
          </a:prstGeom>
        </p:spPr>
        <p:txBody>
          <a:bodyPr wrap="none">
            <a:spAutoFit/>
          </a:bodyPr>
          <a:lstStyle/>
          <a:p>
            <a:r>
              <a:rPr lang="zh-CN" altLang="en-US" dirty="0"/>
              <a:t>世界一流大学和一流学科建设，简称“双一流”</a:t>
            </a:r>
            <a:r>
              <a:rPr lang="zh-CN" altLang="en-US" dirty="0" smtClean="0"/>
              <a:t>。</a:t>
            </a:r>
            <a:r>
              <a:rPr lang="en-US" altLang="zh-CN" dirty="0" smtClean="0"/>
              <a:t>2017</a:t>
            </a:r>
            <a:r>
              <a:rPr lang="zh-CN" altLang="en-US" dirty="0" smtClean="0"/>
              <a:t>年</a:t>
            </a:r>
            <a:r>
              <a:rPr lang="en-US" altLang="zh-CN" dirty="0" smtClean="0"/>
              <a:t>12</a:t>
            </a:r>
            <a:r>
              <a:rPr lang="zh-CN" altLang="en-US" dirty="0" smtClean="0"/>
              <a:t>月</a:t>
            </a:r>
            <a:r>
              <a:rPr lang="en-US" altLang="zh-CN" dirty="0" smtClean="0"/>
              <a:t>6</a:t>
            </a:r>
            <a:r>
              <a:rPr lang="zh-CN" altLang="en-US" dirty="0" smtClean="0"/>
              <a:t>日</a:t>
            </a:r>
            <a:endParaRPr lang="zh-CN" altLang="en-US" dirty="0"/>
          </a:p>
        </p:txBody>
      </p:sp>
      <p:sp>
        <p:nvSpPr>
          <p:cNvPr id="8" name="文本框 7"/>
          <p:cNvSpPr txBox="1"/>
          <p:nvPr/>
        </p:nvSpPr>
        <p:spPr>
          <a:xfrm>
            <a:off x="7860145" y="1868905"/>
            <a:ext cx="1126837" cy="369332"/>
          </a:xfrm>
          <a:prstGeom prst="rect">
            <a:avLst/>
          </a:prstGeom>
          <a:noFill/>
        </p:spPr>
        <p:txBody>
          <a:bodyPr wrap="square" rtlCol="0">
            <a:spAutoFit/>
          </a:bodyPr>
          <a:lstStyle/>
          <a:p>
            <a:r>
              <a:rPr lang="zh-CN" altLang="en-US" dirty="0" smtClean="0"/>
              <a:t>（</a:t>
            </a:r>
            <a:r>
              <a:rPr lang="en-US" altLang="zh-CN" dirty="0" smtClean="0"/>
              <a:t>36</a:t>
            </a:r>
            <a:r>
              <a:rPr lang="zh-CN" altLang="en-US" dirty="0" smtClean="0"/>
              <a:t>所）</a:t>
            </a:r>
            <a:endParaRPr lang="zh-CN" altLang="en-US" dirty="0"/>
          </a:p>
        </p:txBody>
      </p:sp>
      <p:sp>
        <p:nvSpPr>
          <p:cNvPr id="9" name="文本框 8"/>
          <p:cNvSpPr txBox="1"/>
          <p:nvPr/>
        </p:nvSpPr>
        <p:spPr>
          <a:xfrm>
            <a:off x="7777018" y="4581236"/>
            <a:ext cx="1126837" cy="369332"/>
          </a:xfrm>
          <a:prstGeom prst="rect">
            <a:avLst/>
          </a:prstGeom>
          <a:noFill/>
        </p:spPr>
        <p:txBody>
          <a:bodyPr wrap="square" rtlCol="0">
            <a:spAutoFit/>
          </a:bodyPr>
          <a:lstStyle/>
          <a:p>
            <a:r>
              <a:rPr lang="zh-CN" altLang="en-US" dirty="0" smtClean="0"/>
              <a:t>（</a:t>
            </a:r>
            <a:r>
              <a:rPr lang="en-US" altLang="zh-CN" dirty="0" smtClean="0"/>
              <a:t>6</a:t>
            </a:r>
            <a:r>
              <a:rPr lang="zh-CN" altLang="en-US" dirty="0" smtClean="0"/>
              <a:t>所）</a:t>
            </a:r>
            <a:endParaRPr lang="zh-CN" altLang="en-US"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220153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1491673" y="681166"/>
            <a:ext cx="8229600" cy="4525963"/>
          </a:xfrm>
          <a:prstGeom prst="rect">
            <a:avLst/>
          </a:prstGeom>
        </p:spPr>
        <p:txBody>
          <a:bodyPr vert="horz" lIns="91440" tIns="45720" rIns="91440" bIns="45720" rtlCol="0">
            <a:normAutofit/>
          </a:bodyPr>
          <a:lstStyle/>
          <a:p>
            <a:pPr marL="342900" lvl="0" indent="-342900">
              <a:lnSpc>
                <a:spcPct val="125000"/>
              </a:lnSpc>
              <a:spcBef>
                <a:spcPts val="600"/>
              </a:spcBef>
              <a:buFont typeface="Arial" panose="020B0604020202020204" pitchFamily="34" charset="0"/>
              <a:buChar char="•"/>
            </a:pPr>
            <a:r>
              <a:rPr kumimoji="0" lang="zh-CN" altLang="en-US" sz="2400" b="1" i="0" u="none" strike="noStrike" kern="120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什么是世界一流</a:t>
            </a:r>
            <a:r>
              <a:rPr lang="zh-CN" altLang="en-US" sz="2400" b="1" dirty="0" smtClean="0">
                <a:solidFill>
                  <a:srgbClr val="002060"/>
                </a:solidFill>
                <a:latin typeface="微软雅黑" panose="020B0503020204020204" pitchFamily="34" charset="-122"/>
                <a:ea typeface="微软雅黑" panose="020B0503020204020204" pitchFamily="34" charset="-122"/>
              </a:rPr>
              <a:t>大学？        什么是“双一流”？</a:t>
            </a:r>
            <a:endParaRPr kumimoji="0" lang="zh-CN" altLang="en-US" sz="2400" b="1" i="0" u="none" strike="noStrike" kern="120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1" name="图示 10"/>
          <p:cNvGraphicFramePr/>
          <p:nvPr>
            <p:extLst>
              <p:ext uri="{D42A27DB-BD31-4B8C-83A1-F6EECF244321}">
                <p14:modId xmlns:p14="http://schemas.microsoft.com/office/powerpoint/2010/main" val="2949619506"/>
              </p:ext>
            </p:extLst>
          </p:nvPr>
        </p:nvGraphicFramePr>
        <p:xfrm>
          <a:off x="1141977" y="1474950"/>
          <a:ext cx="5559836" cy="4421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图示 11"/>
          <p:cNvGraphicFramePr/>
          <p:nvPr>
            <p:extLst>
              <p:ext uri="{D42A27DB-BD31-4B8C-83A1-F6EECF244321}">
                <p14:modId xmlns:p14="http://schemas.microsoft.com/office/powerpoint/2010/main" val="686488963"/>
              </p:ext>
            </p:extLst>
          </p:nvPr>
        </p:nvGraphicFramePr>
        <p:xfrm>
          <a:off x="4320589" y="1466984"/>
          <a:ext cx="4786346" cy="2643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矩形 12"/>
          <p:cNvSpPr/>
          <p:nvPr/>
        </p:nvSpPr>
        <p:spPr>
          <a:xfrm>
            <a:off x="5249283" y="4633126"/>
            <a:ext cx="4572032" cy="1477328"/>
          </a:xfrm>
          <a:prstGeom prst="rect">
            <a:avLst/>
          </a:prstGeom>
          <a:ln>
            <a:solidFill>
              <a:schemeClr val="accent1"/>
            </a:solidFill>
          </a:ln>
        </p:spPr>
        <p:txBody>
          <a:bodyPr wrap="square">
            <a:spAutoFit/>
          </a:bodyPr>
          <a:lstStyle/>
          <a:p>
            <a:r>
              <a:rPr lang="zh-CN" altLang="en-US" b="1" dirty="0" smtClean="0">
                <a:latin typeface="黑体" panose="02010600030101010101" pitchFamily="49" charset="-122"/>
                <a:ea typeface="黑体" panose="02010600030101010101" pitchFamily="49" charset="-122"/>
              </a:rPr>
              <a:t>一流学科建设高校应</a:t>
            </a:r>
            <a:r>
              <a:rPr lang="zh-CN" altLang="en-US" b="1" dirty="0" smtClean="0">
                <a:solidFill>
                  <a:srgbClr val="C00000"/>
                </a:solidFill>
                <a:latin typeface="黑体" panose="02010600030101010101" pitchFamily="49" charset="-122"/>
                <a:ea typeface="黑体" panose="02010600030101010101" pitchFamily="49" charset="-122"/>
              </a:rPr>
              <a:t>具有居于国内前列或国际前沿的高水平学科</a:t>
            </a:r>
            <a:r>
              <a:rPr lang="zh-CN" altLang="en-US" b="1" dirty="0" smtClean="0">
                <a:latin typeface="黑体" panose="02010600030101010101" pitchFamily="49" charset="-122"/>
                <a:ea typeface="黑体" panose="02010600030101010101" pitchFamily="49" charset="-122"/>
              </a:rPr>
              <a:t>，学科水平在有影响力的第三方评价中进入前列，或者国家急需、具有重大的行业或区域影响、学科优势突出、具有不可替代性。</a:t>
            </a:r>
            <a:endParaRPr lang="zh-CN" altLang="en-US" b="1" dirty="0">
              <a:latin typeface="黑体" panose="02010600030101010101" pitchFamily="49" charset="-122"/>
              <a:ea typeface="黑体" panose="02010600030101010101" pitchFamily="49" charset="-122"/>
            </a:endParaRPr>
          </a:p>
        </p:txBody>
      </p:sp>
      <p:sp>
        <p:nvSpPr>
          <p:cNvPr id="14" name="矩形 13"/>
          <p:cNvSpPr/>
          <p:nvPr/>
        </p:nvSpPr>
        <p:spPr>
          <a:xfrm>
            <a:off x="7749613" y="1395546"/>
            <a:ext cx="2214578" cy="3139321"/>
          </a:xfrm>
          <a:prstGeom prst="rect">
            <a:avLst/>
          </a:prstGeom>
          <a:ln>
            <a:solidFill>
              <a:schemeClr val="accent1"/>
            </a:solidFill>
          </a:ln>
        </p:spPr>
        <p:txBody>
          <a:bodyPr wrap="square">
            <a:spAutoFit/>
          </a:bodyPr>
          <a:lstStyle/>
          <a:p>
            <a:pPr lvl="0"/>
            <a:r>
              <a:rPr lang="zh-CN" altLang="en-US" b="1" dirty="0" smtClean="0">
                <a:solidFill>
                  <a:prstClr val="black"/>
                </a:solidFill>
                <a:latin typeface="黑体" panose="02010600030101010101" pitchFamily="49" charset="-122"/>
                <a:ea typeface="黑体" panose="02010600030101010101" pitchFamily="49" charset="-122"/>
              </a:rPr>
              <a:t>一流大学建设高校应是经过长期重点建设、具有先进办学理念、办学实力强、社会认可度较高的高校，</a:t>
            </a:r>
            <a:r>
              <a:rPr lang="zh-CN" altLang="en-US" b="1" dirty="0" smtClean="0">
                <a:solidFill>
                  <a:srgbClr val="C00000"/>
                </a:solidFill>
                <a:latin typeface="黑体" panose="02010600030101010101" pitchFamily="49" charset="-122"/>
                <a:ea typeface="黑体" panose="02010600030101010101" pitchFamily="49" charset="-122"/>
              </a:rPr>
              <a:t>须拥有一定数量国内领先、国际前列的高水平学科</a:t>
            </a:r>
            <a:r>
              <a:rPr lang="zh-CN" altLang="en-US" b="1" dirty="0" smtClean="0">
                <a:solidFill>
                  <a:prstClr val="black"/>
                </a:solidFill>
                <a:latin typeface="黑体" panose="02010600030101010101" pitchFamily="49" charset="-122"/>
                <a:ea typeface="黑体" panose="02010600030101010101" pitchFamily="49" charset="-122"/>
              </a:rPr>
              <a:t>，在改革创新和现代大学制度建设中成效显著。</a:t>
            </a:r>
            <a:endParaRPr lang="en-US" altLang="zh-CN" b="1" dirty="0" smtClean="0">
              <a:solidFill>
                <a:prstClr val="black"/>
              </a:solidFill>
              <a:latin typeface="黑体" panose="02010600030101010101" pitchFamily="49" charset="-122"/>
              <a:ea typeface="黑体" panose="02010600030101010101" pitchFamily="49" charset="-122"/>
            </a:endParaRPr>
          </a:p>
        </p:txBody>
      </p:sp>
      <p:cxnSp>
        <p:nvCxnSpPr>
          <p:cNvPr id="15" name="直接箭头连接符 14"/>
          <p:cNvCxnSpPr/>
          <p:nvPr/>
        </p:nvCxnSpPr>
        <p:spPr>
          <a:xfrm>
            <a:off x="7392423" y="2752868"/>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5400000">
            <a:off x="6570886" y="4360223"/>
            <a:ext cx="50006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43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1871471" y="1311564"/>
            <a:ext cx="8280920" cy="5143533"/>
          </a:xfrm>
          <a:prstGeom prst="rect">
            <a:avLst/>
          </a:prstGeom>
          <a:noFill/>
          <a:ln w="9525">
            <a:noFill/>
            <a:miter lim="800000"/>
            <a:headEnd/>
            <a:tailEnd/>
          </a:ln>
        </p:spPr>
      </p:pic>
      <p:sp>
        <p:nvSpPr>
          <p:cNvPr id="4" name="TextBox 3"/>
          <p:cNvSpPr txBox="1">
            <a:spLocks noChangeArrowheads="1"/>
          </p:cNvSpPr>
          <p:nvPr/>
        </p:nvSpPr>
        <p:spPr bwMode="auto">
          <a:xfrm>
            <a:off x="1644607" y="36700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5" name="矩形 4"/>
          <p:cNvSpPr/>
          <p:nvPr/>
        </p:nvSpPr>
        <p:spPr>
          <a:xfrm>
            <a:off x="1617619" y="36700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p:cNvSpPr txBox="1">
            <a:spLocks noChangeArrowheads="1"/>
          </p:cNvSpPr>
          <p:nvPr/>
        </p:nvSpPr>
        <p:spPr bwMode="auto">
          <a:xfrm>
            <a:off x="1644607" y="552739"/>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三、哈工大辉煌</a:t>
            </a:r>
            <a:r>
              <a:rPr kumimoji="0" lang="zh-CN" altLang="en-US" dirty="0" smtClean="0">
                <a:solidFill>
                  <a:schemeClr val="bg1"/>
                </a:solidFill>
                <a:latin typeface="黑体" panose="02010609060101010101" pitchFamily="49" charset="-122"/>
                <a:ea typeface="黑体" panose="02010609060101010101" pitchFamily="49" charset="-122"/>
              </a:rPr>
              <a:t>历史</a:t>
            </a:r>
            <a:r>
              <a:rPr kumimoji="0" lang="en-US" altLang="zh-CN" dirty="0" smtClean="0">
                <a:solidFill>
                  <a:schemeClr val="bg1"/>
                </a:solidFill>
                <a:latin typeface="黑体" panose="02010609060101010101" pitchFamily="49" charset="-122"/>
                <a:ea typeface="黑体" panose="02010609060101010101" pitchFamily="49" charset="-122"/>
              </a:rPr>
              <a:t>——</a:t>
            </a:r>
            <a:r>
              <a:rPr kumimoji="0" lang="zh-CN" altLang="en-US" dirty="0" smtClean="0">
                <a:solidFill>
                  <a:schemeClr val="bg1"/>
                </a:solidFill>
                <a:latin typeface="黑体" panose="02010609060101010101" pitchFamily="49" charset="-122"/>
                <a:ea typeface="黑体" panose="02010609060101010101" pitchFamily="49" charset="-122"/>
              </a:rPr>
              <a:t>学科布局</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87" y="0"/>
            <a:ext cx="628650" cy="762000"/>
          </a:xfrm>
          <a:prstGeom prst="rect">
            <a:avLst/>
          </a:prstGeom>
        </p:spPr>
      </p:pic>
    </p:spTree>
    <p:extLst>
      <p:ext uri="{BB962C8B-B14F-4D97-AF65-F5344CB8AC3E}">
        <p14:creationId xmlns:p14="http://schemas.microsoft.com/office/powerpoint/2010/main" val="1805693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5" name="矩形 4"/>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p:cNvSpPr txBox="1">
            <a:spLocks noChangeArrowheads="1"/>
          </p:cNvSpPr>
          <p:nvPr/>
        </p:nvSpPr>
        <p:spPr bwMode="auto">
          <a:xfrm>
            <a:off x="1635370" y="686899"/>
            <a:ext cx="9144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a:solidFill>
                  <a:schemeClr val="bg1"/>
                </a:solidFill>
                <a:latin typeface="黑体" panose="02010609060101010101" pitchFamily="49" charset="-122"/>
                <a:ea typeface="黑体" panose="02010609060101010101" pitchFamily="49" charset="-122"/>
              </a:rPr>
              <a:t> </a:t>
            </a:r>
            <a:r>
              <a:rPr kumimoji="0" lang="zh-CN" altLang="en-US" dirty="0" smtClean="0">
                <a:solidFill>
                  <a:schemeClr val="bg1"/>
                </a:solidFill>
                <a:latin typeface="黑体" panose="02010609060101010101" pitchFamily="49" charset="-122"/>
                <a:ea typeface="黑体" panose="02010609060101010101" pitchFamily="49" charset="-122"/>
              </a:rPr>
              <a:t>三</a:t>
            </a:r>
            <a:r>
              <a:rPr kumimoji="0" lang="zh-CN" altLang="en-US" dirty="0" smtClean="0">
                <a:solidFill>
                  <a:schemeClr val="bg1"/>
                </a:solidFill>
                <a:latin typeface="黑体" panose="02010609060101010101" pitchFamily="49" charset="-122"/>
                <a:ea typeface="黑体" panose="02010609060101010101" pitchFamily="49" charset="-122"/>
              </a:rPr>
              <a:t>、哈工大辉煌</a:t>
            </a:r>
            <a:r>
              <a:rPr kumimoji="0" lang="zh-CN" altLang="en-US" dirty="0" smtClean="0">
                <a:solidFill>
                  <a:schemeClr val="bg1"/>
                </a:solidFill>
                <a:latin typeface="黑体" panose="02010609060101010101" pitchFamily="49" charset="-122"/>
                <a:ea typeface="黑体" panose="02010609060101010101" pitchFamily="49" charset="-122"/>
              </a:rPr>
              <a:t>历史</a:t>
            </a:r>
            <a:r>
              <a:rPr kumimoji="0" lang="en-US" altLang="zh-CN" dirty="0" smtClean="0">
                <a:solidFill>
                  <a:schemeClr val="bg1"/>
                </a:solidFill>
                <a:latin typeface="黑体" panose="02010609060101010101" pitchFamily="49" charset="-122"/>
                <a:ea typeface="黑体" panose="02010609060101010101" pitchFamily="49" charset="-122"/>
              </a:rPr>
              <a:t>——</a:t>
            </a:r>
            <a:r>
              <a:rPr kumimoji="0" lang="zh-CN" altLang="en-US" dirty="0" smtClean="0">
                <a:solidFill>
                  <a:schemeClr val="bg1"/>
                </a:solidFill>
                <a:latin typeface="黑体" panose="02010609060101010101" pitchFamily="49" charset="-122"/>
                <a:ea typeface="黑体" panose="02010609060101010101" pitchFamily="49" charset="-122"/>
              </a:rPr>
              <a:t>重点学科</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18" y="0"/>
            <a:ext cx="628650" cy="762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7750" y="269386"/>
            <a:ext cx="2781300" cy="1362075"/>
          </a:xfrm>
          <a:prstGeom prst="rect">
            <a:avLst/>
          </a:prstGeom>
        </p:spPr>
      </p:pic>
      <p:pic>
        <p:nvPicPr>
          <p:cNvPr id="7" name="Picture 6"/>
          <p:cNvPicPr>
            <a:picLocks noChangeAspect="1" noChangeArrowheads="1"/>
          </p:cNvPicPr>
          <p:nvPr/>
        </p:nvPicPr>
        <p:blipFill>
          <a:blip r:embed="rId4" cstate="print"/>
          <a:srcRect/>
          <a:stretch>
            <a:fillRect/>
          </a:stretch>
        </p:blipFill>
        <p:spPr bwMode="auto">
          <a:xfrm>
            <a:off x="1182255" y="1863236"/>
            <a:ext cx="10104581" cy="4034638"/>
          </a:xfrm>
          <a:prstGeom prst="rect">
            <a:avLst/>
          </a:prstGeom>
          <a:noFill/>
          <a:ln w="9525">
            <a:noFill/>
            <a:miter lim="800000"/>
            <a:headEnd/>
            <a:tailEnd/>
          </a:ln>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22937119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0"/>
          <p:cNvSpPr>
            <a:spLocks noChangeArrowheads="1"/>
          </p:cNvSpPr>
          <p:nvPr/>
        </p:nvSpPr>
        <p:spPr bwMode="auto">
          <a:xfrm rot="5400000">
            <a:off x="3540568" y="-626134"/>
            <a:ext cx="4537756" cy="9453666"/>
          </a:xfrm>
          <a:prstGeom prst="homePlate">
            <a:avLst>
              <a:gd name="adj" fmla="val 28135"/>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latin typeface="微软雅黑" pitchFamily="34" charset="-122"/>
              <a:ea typeface="微软雅黑" pitchFamily="34" charset="-122"/>
            </a:endParaRPr>
          </a:p>
        </p:txBody>
      </p:sp>
      <p:grpSp>
        <p:nvGrpSpPr>
          <p:cNvPr id="4" name="组合 131"/>
          <p:cNvGrpSpPr/>
          <p:nvPr/>
        </p:nvGrpSpPr>
        <p:grpSpPr>
          <a:xfrm>
            <a:off x="1154621" y="1948205"/>
            <a:ext cx="9328652" cy="4489540"/>
            <a:chOff x="1035387" y="3573016"/>
            <a:chExt cx="7200798" cy="3112370"/>
          </a:xfrm>
        </p:grpSpPr>
        <p:sp>
          <p:nvSpPr>
            <p:cNvPr id="5" name="圆角矩形 4"/>
            <p:cNvSpPr/>
            <p:nvPr/>
          </p:nvSpPr>
          <p:spPr bwMode="auto">
            <a:xfrm>
              <a:off x="6453132" y="3933056"/>
              <a:ext cx="1783053" cy="2752330"/>
            </a:xfrm>
            <a:prstGeom prst="roundRect">
              <a:avLst>
                <a:gd name="adj" fmla="val 7635"/>
              </a:avLst>
            </a:prstGeom>
            <a:gradFill flip="none" rotWithShape="1">
              <a:gsLst>
                <a:gs pos="50000">
                  <a:schemeClr val="bg1">
                    <a:lumMod val="95000"/>
                  </a:schemeClr>
                </a:gs>
                <a:gs pos="100000">
                  <a:schemeClr val="bg1">
                    <a:lumMod val="75000"/>
                  </a:schemeClr>
                </a:gs>
              </a:gsLst>
              <a:lin ang="2700000" scaled="1"/>
              <a:tileRect/>
            </a:gra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174625" lvl="2" indent="-174625" eaLnBrk="0" fontAlgn="ctr" hangingPunct="0">
                <a:lnSpc>
                  <a:spcPct val="120000"/>
                </a:lnSpc>
                <a:spcBef>
                  <a:spcPts val="600"/>
                </a:spcBef>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环境科学</a:t>
              </a:r>
              <a:endParaRPr lang="en-US" altLang="zh-CN" sz="1600" b="1" dirty="0" smtClean="0">
                <a:solidFill>
                  <a:schemeClr val="tx1"/>
                </a:solidFill>
                <a:latin typeface="微软雅黑" pitchFamily="34" charset="-122"/>
                <a:ea typeface="微软雅黑" pitchFamily="34" charset="-122"/>
              </a:endParaRPr>
            </a:p>
            <a:p>
              <a:pPr marL="174625" lvl="2" indent="-174625" eaLnBrk="0" fontAlgn="ctr" hangingPunct="0">
                <a:lnSpc>
                  <a:spcPct val="120000"/>
                </a:lnSpc>
                <a:spcBef>
                  <a:spcPts val="600"/>
                </a:spcBef>
                <a:spcAft>
                  <a:spcPts val="0"/>
                </a:spcAft>
                <a:buClr>
                  <a:srgbClr val="FF0000"/>
                </a:buClr>
                <a:buSzPct val="70000"/>
                <a:tabLst>
                  <a:tab pos="136525" algn="l"/>
                </a:tabLst>
                <a:defRPr/>
              </a:pPr>
              <a:endParaRPr lang="en-US" altLang="zh-CN" sz="1600" b="1" dirty="0" smtClean="0">
                <a:solidFill>
                  <a:schemeClr val="tx1"/>
                </a:solidFill>
                <a:latin typeface="微软雅黑" pitchFamily="34" charset="-122"/>
                <a:ea typeface="微软雅黑" pitchFamily="34" charset="-122"/>
              </a:endParaRPr>
            </a:p>
            <a:p>
              <a:pPr marL="0" lvl="2" eaLnBrk="0" fontAlgn="ctr" hangingPunct="0">
                <a:lnSpc>
                  <a:spcPct val="120000"/>
                </a:lnSpc>
                <a:spcBef>
                  <a:spcPts val="600"/>
                </a:spcBef>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 信号与信息处理</a:t>
              </a:r>
              <a:endParaRPr lang="en-US" altLang="zh-CN" sz="1600" b="1" dirty="0" smtClean="0">
                <a:solidFill>
                  <a:schemeClr val="tx1"/>
                </a:solidFill>
                <a:latin typeface="微软雅黑" pitchFamily="34" charset="-122"/>
                <a:ea typeface="微软雅黑" pitchFamily="34" charset="-122"/>
              </a:endParaRPr>
            </a:p>
          </p:txBody>
        </p:sp>
        <p:sp>
          <p:nvSpPr>
            <p:cNvPr id="6" name="圆角矩形 5"/>
            <p:cNvSpPr/>
            <p:nvPr/>
          </p:nvSpPr>
          <p:spPr bwMode="auto">
            <a:xfrm>
              <a:off x="4104010" y="3933056"/>
              <a:ext cx="1926526" cy="2752330"/>
            </a:xfrm>
            <a:prstGeom prst="roundRect">
              <a:avLst>
                <a:gd name="adj" fmla="val 10536"/>
              </a:avLst>
            </a:prstGeom>
            <a:gradFill flip="none" rotWithShape="1">
              <a:gsLst>
                <a:gs pos="50000">
                  <a:schemeClr val="bg1">
                    <a:lumMod val="95000"/>
                  </a:schemeClr>
                </a:gs>
                <a:gs pos="100000">
                  <a:schemeClr val="bg1">
                    <a:lumMod val="75000"/>
                  </a:schemeClr>
                </a:gs>
              </a:gsLst>
              <a:lin ang="2700000" scaled="1"/>
              <a:tileRect/>
            </a:gra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eaLnBrk="0" fontAlgn="ctr" hangingPunct="0">
                <a:lnSpc>
                  <a:spcPct val="150000"/>
                </a:lnSpc>
                <a:spcBef>
                  <a:spcPts val="600"/>
                </a:spcBef>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 光学</a:t>
              </a:r>
              <a:endParaRPr lang="en-US" altLang="zh-CN" sz="1600" b="1" dirty="0" smtClean="0">
                <a:solidFill>
                  <a:schemeClr val="tx1"/>
                </a:solidFill>
                <a:latin typeface="微软雅黑" pitchFamily="34" charset="-122"/>
                <a:ea typeface="微软雅黑" pitchFamily="34" charset="-122"/>
              </a:endParaRPr>
            </a:p>
            <a:p>
              <a:pPr marL="0" lvl="2" eaLnBrk="0" fontAlgn="ctr" hangingPunct="0">
                <a:lnSpc>
                  <a:spcPct val="150000"/>
                </a:lnSpc>
                <a:spcBef>
                  <a:spcPts val="600"/>
                </a:spcBef>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 电机与电气</a:t>
              </a:r>
              <a:endParaRPr lang="en-US" altLang="zh-CN" sz="1600" b="1" dirty="0" smtClean="0">
                <a:solidFill>
                  <a:schemeClr val="tx1"/>
                </a:solidFill>
                <a:latin typeface="微软雅黑" pitchFamily="34" charset="-122"/>
                <a:ea typeface="微软雅黑" pitchFamily="34" charset="-122"/>
              </a:endParaRPr>
            </a:p>
            <a:p>
              <a:pPr marL="0" lvl="2" eaLnBrk="0" fontAlgn="ctr" hangingPunct="0">
                <a:lnSpc>
                  <a:spcPct val="150000"/>
                </a:lnSpc>
                <a:spcBef>
                  <a:spcPts val="600"/>
                </a:spcBef>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 物理电子学</a:t>
              </a:r>
              <a:endParaRPr lang="en-US" altLang="zh-CN" sz="1600" b="1" dirty="0" smtClean="0">
                <a:solidFill>
                  <a:schemeClr val="tx1"/>
                </a:solidFill>
                <a:latin typeface="微软雅黑" pitchFamily="34" charset="-122"/>
                <a:ea typeface="微软雅黑" pitchFamily="34" charset="-122"/>
              </a:endParaRPr>
            </a:p>
            <a:p>
              <a:pPr marL="0" lvl="2" eaLnBrk="0" fontAlgn="ctr" hangingPunct="0">
                <a:lnSpc>
                  <a:spcPct val="150000"/>
                </a:lnSpc>
                <a:spcBef>
                  <a:spcPts val="600"/>
                </a:spcBef>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 通讯与信息系统</a:t>
              </a:r>
              <a:endParaRPr lang="en-US" altLang="zh-CN" sz="1600" b="1" dirty="0" smtClean="0">
                <a:solidFill>
                  <a:schemeClr val="tx1"/>
                </a:solidFill>
                <a:latin typeface="微软雅黑" pitchFamily="34" charset="-122"/>
                <a:ea typeface="微软雅黑" pitchFamily="34" charset="-122"/>
              </a:endParaRPr>
            </a:p>
            <a:p>
              <a:pPr marL="0" lvl="2" eaLnBrk="0" fontAlgn="ctr" hangingPunct="0">
                <a:lnSpc>
                  <a:spcPct val="150000"/>
                </a:lnSpc>
                <a:spcBef>
                  <a:spcPts val="600"/>
                </a:spcBef>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 飞行器设计</a:t>
              </a:r>
              <a:endParaRPr lang="en-US" altLang="zh-CN" sz="1600" b="1" dirty="0" smtClean="0">
                <a:solidFill>
                  <a:schemeClr val="tx1"/>
                </a:solidFill>
                <a:latin typeface="微软雅黑" pitchFamily="34" charset="-122"/>
                <a:ea typeface="微软雅黑" pitchFamily="34" charset="-122"/>
              </a:endParaRPr>
            </a:p>
            <a:p>
              <a:pPr marL="0" lvl="2" eaLnBrk="0" fontAlgn="ctr" hangingPunct="0">
                <a:lnSpc>
                  <a:spcPct val="150000"/>
                </a:lnSpc>
                <a:spcBef>
                  <a:spcPts val="600"/>
                </a:spcBef>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 环境工程</a:t>
              </a:r>
              <a:endParaRPr lang="en-US" altLang="zh-CN" sz="1600" b="1" dirty="0" smtClean="0">
                <a:solidFill>
                  <a:schemeClr val="tx1"/>
                </a:solidFill>
                <a:latin typeface="微软雅黑" pitchFamily="34" charset="-122"/>
                <a:ea typeface="微软雅黑" pitchFamily="34" charset="-122"/>
              </a:endParaRPr>
            </a:p>
          </p:txBody>
        </p:sp>
        <p:sp>
          <p:nvSpPr>
            <p:cNvPr id="7" name="圆角矩形 6"/>
            <p:cNvSpPr/>
            <p:nvPr/>
          </p:nvSpPr>
          <p:spPr bwMode="auto">
            <a:xfrm>
              <a:off x="1035387" y="3933056"/>
              <a:ext cx="2606004" cy="2752330"/>
            </a:xfrm>
            <a:prstGeom prst="roundRect">
              <a:avLst>
                <a:gd name="adj" fmla="val 7635"/>
              </a:avLst>
            </a:prstGeom>
            <a:gradFill flip="none" rotWithShape="1">
              <a:gsLst>
                <a:gs pos="50000">
                  <a:schemeClr val="bg1">
                    <a:lumMod val="95000"/>
                  </a:schemeClr>
                </a:gs>
                <a:gs pos="100000">
                  <a:schemeClr val="bg1">
                    <a:lumMod val="75000"/>
                  </a:schemeClr>
                </a:gs>
              </a:gsLst>
              <a:lin ang="2700000" scaled="1"/>
              <a:tileRect/>
            </a:gra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eaLnBrk="0" fontAlgn="ctr" hangingPunct="0">
                <a:lnSpc>
                  <a:spcPts val="2500"/>
                </a:lnSpc>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  力学</a:t>
              </a:r>
              <a:endParaRPr lang="en-US" altLang="zh-CN" sz="1600" b="1" dirty="0" smtClean="0">
                <a:solidFill>
                  <a:schemeClr val="tx1"/>
                </a:solidFill>
                <a:latin typeface="微软雅黑" pitchFamily="34" charset="-122"/>
                <a:ea typeface="微软雅黑" pitchFamily="34" charset="-122"/>
              </a:endParaRPr>
            </a:p>
            <a:p>
              <a:pPr marL="273050" lvl="2" indent="-273050" eaLnBrk="0" fontAlgn="ctr" hangingPunct="0">
                <a:lnSpc>
                  <a:spcPts val="2500"/>
                </a:lnSpc>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机械工程</a:t>
              </a:r>
              <a:endParaRPr lang="en-US" altLang="zh-CN" sz="1600" b="1" dirty="0" smtClean="0">
                <a:solidFill>
                  <a:schemeClr val="tx1"/>
                </a:solidFill>
                <a:latin typeface="微软雅黑" pitchFamily="34" charset="-122"/>
                <a:ea typeface="微软雅黑" pitchFamily="34" charset="-122"/>
              </a:endParaRPr>
            </a:p>
            <a:p>
              <a:pPr marL="273050" lvl="2" indent="-273050" eaLnBrk="0" fontAlgn="ctr" hangingPunct="0">
                <a:lnSpc>
                  <a:spcPts val="2500"/>
                </a:lnSpc>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仪器科学与技术</a:t>
              </a:r>
              <a:endParaRPr lang="en-US" altLang="zh-CN" sz="1600" b="1" dirty="0" smtClean="0">
                <a:solidFill>
                  <a:schemeClr val="tx1"/>
                </a:solidFill>
                <a:latin typeface="微软雅黑" pitchFamily="34" charset="-122"/>
                <a:ea typeface="微软雅黑" pitchFamily="34" charset="-122"/>
              </a:endParaRPr>
            </a:p>
            <a:p>
              <a:pPr marL="273050" lvl="2" indent="-273050" eaLnBrk="0" fontAlgn="ctr" hangingPunct="0">
                <a:lnSpc>
                  <a:spcPts val="2500"/>
                </a:lnSpc>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材料科学与工程</a:t>
              </a:r>
              <a:endParaRPr lang="en-US" altLang="zh-CN" sz="1600" b="1" dirty="0" smtClean="0">
                <a:solidFill>
                  <a:schemeClr val="tx1"/>
                </a:solidFill>
                <a:latin typeface="微软雅黑" pitchFamily="34" charset="-122"/>
                <a:ea typeface="微软雅黑" pitchFamily="34" charset="-122"/>
              </a:endParaRPr>
            </a:p>
            <a:p>
              <a:pPr marL="273050" lvl="2" indent="-273050" eaLnBrk="0" fontAlgn="ctr" hangingPunct="0">
                <a:lnSpc>
                  <a:spcPts val="2500"/>
                </a:lnSpc>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动力工程与工程热物理</a:t>
              </a:r>
              <a:endParaRPr lang="en-US" altLang="zh-CN" sz="1600" b="1" dirty="0" smtClean="0">
                <a:solidFill>
                  <a:schemeClr val="tx1"/>
                </a:solidFill>
                <a:latin typeface="微软雅黑" pitchFamily="34" charset="-122"/>
                <a:ea typeface="微软雅黑" pitchFamily="34" charset="-122"/>
              </a:endParaRPr>
            </a:p>
            <a:p>
              <a:pPr marL="273050" lvl="2" indent="-273050" eaLnBrk="0" fontAlgn="ctr" hangingPunct="0">
                <a:lnSpc>
                  <a:spcPts val="2500"/>
                </a:lnSpc>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控制科学与工程</a:t>
              </a:r>
              <a:endParaRPr lang="en-US" altLang="zh-CN" sz="1600" b="1" dirty="0" smtClean="0">
                <a:solidFill>
                  <a:schemeClr val="tx1"/>
                </a:solidFill>
                <a:latin typeface="微软雅黑" pitchFamily="34" charset="-122"/>
                <a:ea typeface="微软雅黑" pitchFamily="34" charset="-122"/>
              </a:endParaRPr>
            </a:p>
            <a:p>
              <a:pPr marL="273050" lvl="2" indent="-273050" eaLnBrk="0" fontAlgn="ctr" hangingPunct="0">
                <a:lnSpc>
                  <a:spcPts val="2500"/>
                </a:lnSpc>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计算机科学与技术</a:t>
              </a:r>
              <a:endParaRPr lang="en-US" altLang="zh-CN" sz="1600" b="1" dirty="0" smtClean="0">
                <a:solidFill>
                  <a:schemeClr val="tx1"/>
                </a:solidFill>
                <a:latin typeface="微软雅黑" pitchFamily="34" charset="-122"/>
                <a:ea typeface="微软雅黑" pitchFamily="34" charset="-122"/>
              </a:endParaRPr>
            </a:p>
            <a:p>
              <a:pPr marL="273050" lvl="2" indent="-273050" eaLnBrk="0" fontAlgn="ctr" hangingPunct="0">
                <a:lnSpc>
                  <a:spcPts val="2500"/>
                </a:lnSpc>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土木工程</a:t>
              </a:r>
              <a:endParaRPr lang="en-US" altLang="zh-CN" sz="1600" b="1" dirty="0" smtClean="0">
                <a:solidFill>
                  <a:schemeClr val="tx1"/>
                </a:solidFill>
                <a:latin typeface="微软雅黑" pitchFamily="34" charset="-122"/>
                <a:ea typeface="微软雅黑" pitchFamily="34" charset="-122"/>
              </a:endParaRPr>
            </a:p>
            <a:p>
              <a:pPr marL="273050" lvl="2" indent="-273050" eaLnBrk="0" fontAlgn="ctr" hangingPunct="0">
                <a:lnSpc>
                  <a:spcPts val="2500"/>
                </a:lnSpc>
                <a:spcAft>
                  <a:spcPts val="0"/>
                </a:spcAft>
                <a:buClr>
                  <a:srgbClr val="FF0000"/>
                </a:buClr>
                <a:buSzPct val="70000"/>
                <a:buFont typeface="Wingdings" pitchFamily="2" charset="2"/>
                <a:buChar char="n"/>
                <a:tabLst>
                  <a:tab pos="136525" algn="l"/>
                </a:tabLst>
                <a:defRPr/>
              </a:pPr>
              <a:r>
                <a:rPr lang="zh-CN" altLang="en-US" sz="1600" b="1" dirty="0" smtClean="0">
                  <a:solidFill>
                    <a:schemeClr val="tx1"/>
                  </a:solidFill>
                  <a:latin typeface="微软雅黑" pitchFamily="34" charset="-122"/>
                  <a:ea typeface="微软雅黑" pitchFamily="34" charset="-122"/>
                </a:rPr>
                <a:t>管理科学与工程</a:t>
              </a:r>
              <a:endParaRPr lang="en-US" altLang="zh-CN" sz="1600" b="1" dirty="0" smtClean="0">
                <a:solidFill>
                  <a:schemeClr val="tx1"/>
                </a:solidFill>
                <a:latin typeface="微软雅黑" pitchFamily="34" charset="-122"/>
                <a:ea typeface="微软雅黑" pitchFamily="34" charset="-122"/>
              </a:endParaRPr>
            </a:p>
          </p:txBody>
        </p:sp>
        <p:sp>
          <p:nvSpPr>
            <p:cNvPr id="8" name="AutoShape 3"/>
            <p:cNvSpPr>
              <a:spLocks noChangeArrowheads="1"/>
            </p:cNvSpPr>
            <p:nvPr/>
          </p:nvSpPr>
          <p:spPr bwMode="auto">
            <a:xfrm>
              <a:off x="1331640" y="3608812"/>
              <a:ext cx="1440160" cy="494587"/>
            </a:xfrm>
            <a:prstGeom prst="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2000" b="1" dirty="0" smtClean="0">
                  <a:solidFill>
                    <a:schemeClr val="bg1"/>
                  </a:solidFill>
                  <a:effectLst/>
                  <a:latin typeface="微软雅黑" pitchFamily="34" charset="-122"/>
                  <a:ea typeface="微软雅黑" pitchFamily="34" charset="-122"/>
                </a:rPr>
                <a:t>一级重点</a:t>
              </a:r>
              <a:endParaRPr lang="zh-CN" altLang="zh-CN" sz="2000" b="1" dirty="0">
                <a:solidFill>
                  <a:schemeClr val="bg1"/>
                </a:solidFill>
                <a:effectLst/>
                <a:latin typeface="微软雅黑" pitchFamily="34" charset="-122"/>
                <a:ea typeface="微软雅黑" pitchFamily="34" charset="-122"/>
              </a:endParaRPr>
            </a:p>
          </p:txBody>
        </p:sp>
        <p:sp>
          <p:nvSpPr>
            <p:cNvPr id="9" name="AutoShape 3"/>
            <p:cNvSpPr>
              <a:spLocks noChangeArrowheads="1"/>
            </p:cNvSpPr>
            <p:nvPr/>
          </p:nvSpPr>
          <p:spPr bwMode="auto">
            <a:xfrm>
              <a:off x="4320032" y="3589042"/>
              <a:ext cx="1440160" cy="488030"/>
            </a:xfrm>
            <a:prstGeom prst="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r>
                <a:rPr lang="zh-CN" altLang="en-US" sz="2000" b="1" dirty="0" smtClean="0">
                  <a:solidFill>
                    <a:schemeClr val="bg1"/>
                  </a:solidFill>
                  <a:effectLst/>
                  <a:latin typeface="微软雅黑" pitchFamily="34" charset="-122"/>
                  <a:ea typeface="微软雅黑" pitchFamily="34" charset="-122"/>
                </a:rPr>
                <a:t>二级重点</a:t>
              </a:r>
              <a:endParaRPr lang="zh-CN" altLang="zh-CN" sz="2000" b="1" dirty="0">
                <a:solidFill>
                  <a:schemeClr val="bg1"/>
                </a:solidFill>
                <a:effectLst/>
                <a:latin typeface="微软雅黑" pitchFamily="34" charset="-122"/>
                <a:ea typeface="微软雅黑" pitchFamily="34" charset="-122"/>
              </a:endParaRPr>
            </a:p>
          </p:txBody>
        </p:sp>
        <p:sp>
          <p:nvSpPr>
            <p:cNvPr id="10" name="AutoShape 3"/>
            <p:cNvSpPr>
              <a:spLocks noChangeArrowheads="1"/>
            </p:cNvSpPr>
            <p:nvPr/>
          </p:nvSpPr>
          <p:spPr bwMode="auto">
            <a:xfrm>
              <a:off x="6619116" y="3573016"/>
              <a:ext cx="1193243" cy="448074"/>
            </a:xfrm>
            <a:prstGeom prst="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2000" b="1" dirty="0" smtClean="0">
                  <a:solidFill>
                    <a:schemeClr val="bg1"/>
                  </a:solidFill>
                  <a:effectLst/>
                  <a:latin typeface="微软雅黑" pitchFamily="34" charset="-122"/>
                  <a:ea typeface="微软雅黑" pitchFamily="34" charset="-122"/>
                </a:rPr>
                <a:t>重点培育</a:t>
              </a:r>
              <a:endParaRPr lang="zh-CN" altLang="zh-CN" sz="2000" b="1" dirty="0">
                <a:solidFill>
                  <a:schemeClr val="bg1"/>
                </a:solidFill>
                <a:effectLst/>
                <a:latin typeface="微软雅黑" pitchFamily="34" charset="-122"/>
                <a:ea typeface="微软雅黑" pitchFamily="34" charset="-122"/>
              </a:endParaRPr>
            </a:p>
          </p:txBody>
        </p:sp>
      </p:grpSp>
      <p:sp>
        <p:nvSpPr>
          <p:cNvPr id="11" name="AutoShape 10"/>
          <p:cNvSpPr>
            <a:spLocks noChangeArrowheads="1"/>
          </p:cNvSpPr>
          <p:nvPr/>
        </p:nvSpPr>
        <p:spPr bwMode="gray">
          <a:xfrm flipV="1">
            <a:off x="3530886" y="1039731"/>
            <a:ext cx="3696339" cy="1012475"/>
          </a:xfrm>
          <a:prstGeom prst="upArrow">
            <a:avLst>
              <a:gd name="adj1" fmla="val 65157"/>
              <a:gd name="adj2" fmla="val 52233"/>
            </a:avLst>
          </a:prstGeom>
          <a:gradFill rotWithShape="1">
            <a:gsLst>
              <a:gs pos="0">
                <a:schemeClr val="tx2">
                  <a:lumMod val="40000"/>
                  <a:lumOff val="60000"/>
                </a:schemeClr>
              </a:gs>
              <a:gs pos="100000">
                <a:srgbClr val="FCFBE4"/>
              </a:gs>
            </a:gsLst>
            <a:lin ang="5400000" scaled="1"/>
          </a:gradFill>
          <a:ln w="9525" algn="ctr">
            <a:noFill/>
            <a:miter lim="800000"/>
            <a:headEnd/>
            <a:tailEnd/>
          </a:ln>
        </p:spPr>
        <p:txBody>
          <a:bodyPr wrap="none" anchor="ctr"/>
          <a:lstStyle/>
          <a:p>
            <a:pPr>
              <a:defRPr/>
            </a:pPr>
            <a:endParaRPr lang="zh-CN" altLang="zh-CN"/>
          </a:p>
        </p:txBody>
      </p:sp>
      <p:sp>
        <p:nvSpPr>
          <p:cNvPr id="12" name="矩形 11"/>
          <p:cNvSpPr/>
          <p:nvPr/>
        </p:nvSpPr>
        <p:spPr>
          <a:xfrm>
            <a:off x="2092787" y="694983"/>
            <a:ext cx="7647814" cy="584775"/>
          </a:xfrm>
          <a:prstGeom prst="rect">
            <a:avLst/>
          </a:prstGeom>
        </p:spPr>
        <p:txBody>
          <a:bodyPr wrap="square">
            <a:spAutoFit/>
          </a:bodyPr>
          <a:lstStyle/>
          <a:p>
            <a:r>
              <a:rPr lang="zh-CN" altLang="en-US" sz="3200" b="1" dirty="0" smtClean="0">
                <a:solidFill>
                  <a:schemeClr val="tx2">
                    <a:lumMod val="75000"/>
                  </a:schemeClr>
                </a:solidFill>
                <a:latin typeface="微软雅黑" pitchFamily="34" charset="-122"/>
                <a:ea typeface="微软雅黑" pitchFamily="34" charset="-122"/>
              </a:rPr>
              <a:t>学科</a:t>
            </a:r>
            <a:r>
              <a:rPr lang="zh-CN" altLang="en-US" sz="3200" b="1" dirty="0" smtClean="0">
                <a:solidFill>
                  <a:schemeClr val="tx2">
                    <a:lumMod val="75000"/>
                  </a:schemeClr>
                </a:solidFill>
                <a:latin typeface="微软雅黑" pitchFamily="34" charset="-122"/>
                <a:ea typeface="微软雅黑" pitchFamily="34" charset="-122"/>
              </a:rPr>
              <a:t>建设水平</a:t>
            </a:r>
            <a:r>
              <a:rPr lang="en-US" altLang="zh-CN" sz="2400" b="1" dirty="0" smtClean="0">
                <a:solidFill>
                  <a:srgbClr val="FF0000"/>
                </a:solidFill>
                <a:latin typeface="微软雅黑" pitchFamily="34" charset="-122"/>
                <a:ea typeface="微软雅黑" pitchFamily="34" charset="-122"/>
              </a:rPr>
              <a:t>—</a:t>
            </a:r>
            <a:r>
              <a:rPr lang="zh-CN" altLang="en-US" sz="2400" b="1" dirty="0" smtClean="0">
                <a:solidFill>
                  <a:srgbClr val="FF0000"/>
                </a:solidFill>
                <a:latin typeface="微软雅黑" pitchFamily="34" charset="-122"/>
                <a:ea typeface="微软雅黑" pitchFamily="34" charset="-122"/>
              </a:rPr>
              <a:t>国家重点学科评估结果</a:t>
            </a:r>
          </a:p>
        </p:txBody>
      </p:sp>
    </p:spTree>
    <p:extLst>
      <p:ext uri="{BB962C8B-B14F-4D97-AF65-F5344CB8AC3E}">
        <p14:creationId xmlns:p14="http://schemas.microsoft.com/office/powerpoint/2010/main" val="13406216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5" name="矩形 4"/>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p:cNvSpPr txBox="1">
            <a:spLocks noChangeArrowheads="1"/>
          </p:cNvSpPr>
          <p:nvPr/>
        </p:nvSpPr>
        <p:spPr bwMode="auto">
          <a:xfrm>
            <a:off x="1635370" y="686899"/>
            <a:ext cx="91440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smtClean="0">
                <a:solidFill>
                  <a:schemeClr val="bg1"/>
                </a:solidFill>
                <a:latin typeface="黑体" panose="02010609060101010101" pitchFamily="49" charset="-122"/>
                <a:ea typeface="黑体" panose="02010609060101010101" pitchFamily="49" charset="-122"/>
              </a:rPr>
              <a:t>三</a:t>
            </a:r>
            <a:r>
              <a:rPr kumimoji="0" lang="zh-CN" altLang="en-US" dirty="0" smtClean="0">
                <a:solidFill>
                  <a:schemeClr val="bg1"/>
                </a:solidFill>
                <a:latin typeface="黑体" panose="02010609060101010101" pitchFamily="49" charset="-122"/>
                <a:ea typeface="黑体" panose="02010609060101010101" pitchFamily="49" charset="-122"/>
              </a:rPr>
              <a:t>、哈工大辉煌</a:t>
            </a:r>
            <a:r>
              <a:rPr kumimoji="0" lang="zh-CN" altLang="en-US" dirty="0" smtClean="0">
                <a:solidFill>
                  <a:schemeClr val="bg1"/>
                </a:solidFill>
                <a:latin typeface="黑体" panose="02010609060101010101" pitchFamily="49" charset="-122"/>
                <a:ea typeface="黑体" panose="02010609060101010101" pitchFamily="49" charset="-122"/>
              </a:rPr>
              <a:t>历史</a:t>
            </a:r>
            <a:r>
              <a:rPr kumimoji="0" lang="en-US" altLang="zh-CN" dirty="0" smtClean="0">
                <a:solidFill>
                  <a:schemeClr val="bg1"/>
                </a:solidFill>
                <a:latin typeface="黑体" panose="02010609060101010101" pitchFamily="49" charset="-122"/>
                <a:ea typeface="黑体" panose="02010609060101010101" pitchFamily="49" charset="-122"/>
              </a:rPr>
              <a:t>——2012</a:t>
            </a:r>
            <a:r>
              <a:rPr kumimoji="0" lang="zh-CN" altLang="en-US" dirty="0" smtClean="0">
                <a:solidFill>
                  <a:schemeClr val="bg1"/>
                </a:solidFill>
                <a:latin typeface="黑体" panose="02010609060101010101" pitchFamily="49" charset="-122"/>
                <a:ea typeface="黑体" panose="02010609060101010101" pitchFamily="49" charset="-122"/>
              </a:rPr>
              <a:t>年全国一级学科排名</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59" y="0"/>
            <a:ext cx="628650" cy="762000"/>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286660924"/>
              </p:ext>
            </p:extLst>
          </p:nvPr>
        </p:nvGraphicFramePr>
        <p:xfrm>
          <a:off x="1496291" y="1542075"/>
          <a:ext cx="4479635" cy="4932615"/>
        </p:xfrm>
        <a:graphic>
          <a:graphicData uri="http://schemas.openxmlformats.org/drawingml/2006/table">
            <a:tbl>
              <a:tblPr/>
              <a:tblGrid>
                <a:gridCol w="2310224"/>
                <a:gridCol w="937291"/>
                <a:gridCol w="1232120"/>
              </a:tblGrid>
              <a:tr h="333429">
                <a:tc>
                  <a:txBody>
                    <a:bodyPr/>
                    <a:lstStyle/>
                    <a:p>
                      <a:pPr algn="l" fontAlgn="ctr"/>
                      <a:r>
                        <a:rPr lang="zh-CN" altLang="en-US" sz="1800" b="0" i="0" u="none" strike="noStrike" dirty="0">
                          <a:latin typeface="宋体"/>
                        </a:rPr>
                        <a:t>力学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altLang="zh-CN" sz="1800" b="0" i="0" u="none" strike="noStrike">
                          <a:latin typeface="宋体"/>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a:latin typeface="宋体"/>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3429">
                <a:tc>
                  <a:txBody>
                    <a:bodyPr/>
                    <a:lstStyle/>
                    <a:p>
                      <a:pPr algn="l" fontAlgn="ctr"/>
                      <a:r>
                        <a:rPr lang="zh-CN" altLang="en-US" sz="1800" b="0" i="0" u="none" strike="noStrike" dirty="0">
                          <a:latin typeface="宋体"/>
                        </a:rPr>
                        <a:t>土木工程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altLang="zh-CN" sz="1800" b="0" i="0" u="none" strike="noStrike">
                          <a:latin typeface="宋体"/>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a:latin typeface="宋体"/>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3429">
                <a:tc>
                  <a:txBody>
                    <a:bodyPr/>
                    <a:lstStyle/>
                    <a:p>
                      <a:pPr algn="l" fontAlgn="ctr"/>
                      <a:r>
                        <a:rPr lang="zh-CN" altLang="en-US" sz="1800" b="0" i="0" u="none" strike="noStrike" dirty="0">
                          <a:latin typeface="宋体"/>
                        </a:rPr>
                        <a:t>环境科学与工程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altLang="zh-CN" sz="1800" b="0" i="0" u="none" strike="noStrike">
                          <a:latin typeface="宋体"/>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a:latin typeface="宋体"/>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3429">
                <a:tc>
                  <a:txBody>
                    <a:bodyPr/>
                    <a:lstStyle/>
                    <a:p>
                      <a:pPr algn="l" fontAlgn="ctr"/>
                      <a:r>
                        <a:rPr lang="zh-CN" altLang="en-US" sz="1800" b="0" i="0" u="none" strike="noStrike" dirty="0">
                          <a:latin typeface="宋体"/>
                        </a:rPr>
                        <a:t>材料科学与工程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a:latin typeface="宋体"/>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3429">
                <a:tc>
                  <a:txBody>
                    <a:bodyPr/>
                    <a:lstStyle/>
                    <a:p>
                      <a:pPr algn="l" fontAlgn="ctr"/>
                      <a:r>
                        <a:rPr lang="zh-CN" altLang="en-US" sz="1800" b="0" i="0" u="none" strike="noStrike" dirty="0">
                          <a:latin typeface="宋体"/>
                        </a:rPr>
                        <a:t>控制科学与工程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a:latin typeface="宋体"/>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3429">
                <a:tc>
                  <a:txBody>
                    <a:bodyPr/>
                    <a:lstStyle/>
                    <a:p>
                      <a:pPr algn="l" fontAlgn="ctr"/>
                      <a:r>
                        <a:rPr lang="zh-CN" altLang="en-US" sz="1800" b="0" i="0" u="none" strike="noStrike" dirty="0">
                          <a:latin typeface="宋体"/>
                        </a:rPr>
                        <a:t>仪器科学与技术</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altLang="zh-CN" sz="1800" b="0" i="0" u="none" strike="noStrike">
                          <a:latin typeface="宋体"/>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3429">
                <a:tc>
                  <a:txBody>
                    <a:bodyPr/>
                    <a:lstStyle/>
                    <a:p>
                      <a:pPr algn="l" fontAlgn="ctr"/>
                      <a:r>
                        <a:rPr lang="zh-CN" altLang="en-US" sz="1800" b="0" i="0" u="none" strike="noStrike" dirty="0">
                          <a:latin typeface="宋体"/>
                        </a:rPr>
                        <a:t>计算机科学与技术</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a:latin typeface="宋体"/>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3429">
                <a:tc>
                  <a:txBody>
                    <a:bodyPr/>
                    <a:lstStyle/>
                    <a:p>
                      <a:pPr algn="l" fontAlgn="ctr"/>
                      <a:r>
                        <a:rPr lang="zh-CN" altLang="en-US" sz="1800" b="0" i="0" u="none" strike="noStrike" dirty="0">
                          <a:latin typeface="宋体"/>
                        </a:rPr>
                        <a:t>航空宇航科学与技术</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3429">
                <a:tc>
                  <a:txBody>
                    <a:bodyPr/>
                    <a:lstStyle/>
                    <a:p>
                      <a:pPr algn="l" fontAlgn="ctr"/>
                      <a:r>
                        <a:rPr lang="zh-CN" altLang="en-US" sz="1800" b="0" i="0" u="none" strike="noStrike">
                          <a:latin typeface="宋体"/>
                        </a:rPr>
                        <a:t>机械工程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altLang="zh-CN" sz="1800" b="0" i="0" u="none" strike="noStrike">
                          <a:latin typeface="宋体"/>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3429">
                <a:tc>
                  <a:txBody>
                    <a:bodyPr/>
                    <a:lstStyle/>
                    <a:p>
                      <a:pPr algn="l" fontAlgn="ctr"/>
                      <a:r>
                        <a:rPr lang="zh-CN" altLang="en-US" sz="1800" b="0" i="0" u="none" strike="noStrike" dirty="0">
                          <a:latin typeface="宋体"/>
                        </a:rPr>
                        <a:t>光学工程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598038">
                <a:tc>
                  <a:txBody>
                    <a:bodyPr/>
                    <a:lstStyle/>
                    <a:p>
                      <a:pPr algn="l" fontAlgn="ctr"/>
                      <a:r>
                        <a:rPr lang="zh-CN" altLang="en-US" sz="1800" b="0" i="0" u="none" strike="noStrike">
                          <a:latin typeface="宋体"/>
                        </a:rPr>
                        <a:t>动力工程及工程热物理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dirty="0">
                          <a:latin typeface="宋体"/>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r>
              <a:tr h="333429">
                <a:tc>
                  <a:txBody>
                    <a:bodyPr/>
                    <a:lstStyle/>
                    <a:p>
                      <a:pPr algn="l" fontAlgn="ctr"/>
                      <a:r>
                        <a:rPr lang="zh-CN" altLang="en-US" sz="1800" b="0" i="0" u="none" strike="noStrike">
                          <a:latin typeface="宋体"/>
                        </a:rPr>
                        <a:t>电气工程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dirty="0">
                          <a:latin typeface="宋体"/>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r>
              <a:tr h="333429">
                <a:tc>
                  <a:txBody>
                    <a:bodyPr/>
                    <a:lstStyle/>
                    <a:p>
                      <a:pPr algn="l" fontAlgn="ctr"/>
                      <a:r>
                        <a:rPr lang="zh-CN" altLang="en-US" sz="1800" b="0" i="0" u="none" strike="noStrike">
                          <a:latin typeface="宋体"/>
                        </a:rPr>
                        <a:t>建筑学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dirty="0">
                          <a:latin typeface="宋体"/>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r>
              <a:tr h="333429">
                <a:tc>
                  <a:txBody>
                    <a:bodyPr/>
                    <a:lstStyle/>
                    <a:p>
                      <a:pPr algn="l" fontAlgn="ctr"/>
                      <a:r>
                        <a:rPr lang="zh-CN" altLang="en-US" sz="1800" b="0" i="0" u="none" strike="noStrike">
                          <a:latin typeface="宋体"/>
                        </a:rPr>
                        <a:t>软件工程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45367667"/>
              </p:ext>
            </p:extLst>
          </p:nvPr>
        </p:nvGraphicFramePr>
        <p:xfrm>
          <a:off x="6077527" y="1542469"/>
          <a:ext cx="4701843" cy="4944802"/>
        </p:xfrm>
        <a:graphic>
          <a:graphicData uri="http://schemas.openxmlformats.org/drawingml/2006/table">
            <a:tbl>
              <a:tblPr/>
              <a:tblGrid>
                <a:gridCol w="2424821"/>
                <a:gridCol w="983785"/>
                <a:gridCol w="1293237"/>
              </a:tblGrid>
              <a:tr h="351614">
                <a:tc>
                  <a:txBody>
                    <a:bodyPr/>
                    <a:lstStyle/>
                    <a:p>
                      <a:pPr algn="l" fontAlgn="ctr"/>
                      <a:r>
                        <a:rPr lang="zh-CN" altLang="en-US" sz="1800" b="0" i="0" u="none" strike="noStrike" dirty="0">
                          <a:latin typeface="宋体"/>
                        </a:rPr>
                        <a:t>化学工程与技术</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dirty="0">
                          <a:latin typeface="宋体"/>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r>
              <a:tr h="351614">
                <a:tc>
                  <a:txBody>
                    <a:bodyPr/>
                    <a:lstStyle/>
                    <a:p>
                      <a:pPr algn="l" fontAlgn="ctr"/>
                      <a:r>
                        <a:rPr lang="zh-CN" altLang="en-US" sz="1800" b="0" i="0" u="none" strike="noStrike" dirty="0">
                          <a:latin typeface="宋体"/>
                        </a:rPr>
                        <a:t>城乡规划学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r>
              <a:tr h="351614">
                <a:tc>
                  <a:txBody>
                    <a:bodyPr/>
                    <a:lstStyle/>
                    <a:p>
                      <a:pPr algn="l" fontAlgn="ctr"/>
                      <a:r>
                        <a:rPr lang="zh-CN" altLang="en-US" sz="1800" b="0" i="0" u="none" strike="noStrike" dirty="0">
                          <a:latin typeface="宋体"/>
                        </a:rPr>
                        <a:t>管理科学与工程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altLang="zh-CN" sz="1800" b="0" i="0" u="none" strike="noStrike">
                          <a:latin typeface="宋体"/>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r>
              <a:tr h="351614">
                <a:tc>
                  <a:txBody>
                    <a:bodyPr/>
                    <a:lstStyle/>
                    <a:p>
                      <a:pPr algn="l" fontAlgn="ctr"/>
                      <a:r>
                        <a:rPr lang="zh-CN" altLang="en-US" sz="1800" b="0" i="0" u="none" strike="noStrike" dirty="0">
                          <a:latin typeface="宋体"/>
                        </a:rPr>
                        <a:t>信息与通信工程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a:latin typeface="宋体"/>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r>
              <a:tr h="351614">
                <a:tc>
                  <a:txBody>
                    <a:bodyPr/>
                    <a:lstStyle/>
                    <a:p>
                      <a:pPr algn="l" fontAlgn="ctr"/>
                      <a:r>
                        <a:rPr lang="zh-CN" altLang="en-US" sz="1800" b="0" i="0" u="none" strike="noStrike" dirty="0">
                          <a:latin typeface="宋体"/>
                        </a:rPr>
                        <a:t>交通运输工程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altLang="zh-CN" sz="1800" b="0" i="0" u="none" strike="noStrike">
                          <a:latin typeface="宋体"/>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r>
              <a:tr h="351614">
                <a:tc>
                  <a:txBody>
                    <a:bodyPr/>
                    <a:lstStyle/>
                    <a:p>
                      <a:pPr algn="l" fontAlgn="ctr"/>
                      <a:r>
                        <a:rPr lang="zh-CN" altLang="en-US" sz="1800" b="0" i="0" u="none" strike="noStrike" dirty="0">
                          <a:latin typeface="宋体"/>
                        </a:rPr>
                        <a:t>物理学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a:latin typeface="宋体"/>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1614">
                <a:tc>
                  <a:txBody>
                    <a:bodyPr/>
                    <a:lstStyle/>
                    <a:p>
                      <a:pPr algn="l" fontAlgn="ctr"/>
                      <a:r>
                        <a:rPr lang="zh-CN" altLang="en-US" sz="1800" b="0" i="0" u="none" strike="noStrike" dirty="0">
                          <a:latin typeface="宋体"/>
                        </a:rPr>
                        <a:t>设计学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1614">
                <a:tc>
                  <a:txBody>
                    <a:bodyPr/>
                    <a:lstStyle/>
                    <a:p>
                      <a:pPr algn="l" fontAlgn="ctr"/>
                      <a:r>
                        <a:rPr lang="zh-CN" altLang="en-US" sz="1800" b="0" i="0" u="none" strike="noStrike" dirty="0">
                          <a:latin typeface="宋体"/>
                        </a:rPr>
                        <a:t>社会学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1614">
                <a:tc>
                  <a:txBody>
                    <a:bodyPr/>
                    <a:lstStyle/>
                    <a:p>
                      <a:pPr algn="l" fontAlgn="ctr"/>
                      <a:r>
                        <a:rPr lang="zh-CN" altLang="en-US" sz="1800" b="0" i="0" u="none" strike="noStrike" dirty="0">
                          <a:latin typeface="宋体"/>
                        </a:rPr>
                        <a:t>风景园林学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1614">
                <a:tc>
                  <a:txBody>
                    <a:bodyPr/>
                    <a:lstStyle/>
                    <a:p>
                      <a:pPr algn="l" fontAlgn="ctr"/>
                      <a:r>
                        <a:rPr lang="zh-CN" altLang="en-US" sz="1800" b="0" i="0" u="none" strike="noStrike">
                          <a:latin typeface="宋体"/>
                        </a:rPr>
                        <a:t>数学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a:latin typeface="宋体"/>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1614">
                <a:tc>
                  <a:txBody>
                    <a:bodyPr/>
                    <a:lstStyle/>
                    <a:p>
                      <a:pPr algn="l" fontAlgn="ctr"/>
                      <a:r>
                        <a:rPr lang="zh-CN" altLang="en-US" sz="1800" b="0" i="0" u="none" strike="noStrike">
                          <a:latin typeface="宋体"/>
                        </a:rPr>
                        <a:t>统计学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1614">
                <a:tc>
                  <a:txBody>
                    <a:bodyPr/>
                    <a:lstStyle/>
                    <a:p>
                      <a:pPr algn="l" fontAlgn="ctr"/>
                      <a:r>
                        <a:rPr lang="zh-CN" altLang="en-US" sz="1800" b="0" i="0" u="none" strike="noStrike">
                          <a:latin typeface="宋体"/>
                        </a:rPr>
                        <a:t>工商管理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altLang="zh-CN" sz="1800" b="0" i="0" u="none" strike="noStrike" dirty="0">
                          <a:latin typeface="宋体"/>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1614">
                <a:tc>
                  <a:txBody>
                    <a:bodyPr/>
                    <a:lstStyle/>
                    <a:p>
                      <a:pPr algn="l" fontAlgn="ctr"/>
                      <a:r>
                        <a:rPr lang="zh-CN" altLang="en-US" sz="1800" b="0" i="0" u="none" strike="noStrike">
                          <a:latin typeface="宋体"/>
                        </a:rPr>
                        <a:t>哲学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DDC"/>
                    </a:solidFill>
                  </a:tcPr>
                </a:tc>
                <a:tc>
                  <a:txBody>
                    <a:bodyPr/>
                    <a:lstStyle/>
                    <a:p>
                      <a:pPr algn="ctr" fontAlgn="ctr"/>
                      <a:r>
                        <a:rPr lang="en-US" altLang="zh-CN" sz="1800" b="0" i="0" u="none" strike="noStrike" dirty="0">
                          <a:latin typeface="宋体"/>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3820">
                <a:tc>
                  <a:txBody>
                    <a:bodyPr/>
                    <a:lstStyle/>
                    <a:p>
                      <a:pPr algn="l" fontAlgn="ctr"/>
                      <a:r>
                        <a:rPr lang="zh-CN" altLang="en-US" sz="1800" b="0" i="0" u="none" strike="noStrike">
                          <a:latin typeface="宋体"/>
                        </a:rPr>
                        <a:t>外国语言文学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latin typeface="宋体"/>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latin typeface="宋体"/>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400739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1635370" y="50116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1800">
              <a:latin typeface="Arial" panose="020B0604020202020204" pitchFamily="34" charset="0"/>
            </a:endParaRPr>
          </a:p>
        </p:txBody>
      </p:sp>
      <p:sp>
        <p:nvSpPr>
          <p:cNvPr id="4" name="矩形 3"/>
          <p:cNvSpPr/>
          <p:nvPr/>
        </p:nvSpPr>
        <p:spPr>
          <a:xfrm>
            <a:off x="1608382" y="501161"/>
            <a:ext cx="9170988" cy="944563"/>
          </a:xfrm>
          <a:prstGeom prst="rect">
            <a:avLst/>
          </a:prstGeom>
          <a:solidFill>
            <a:srgbClr val="C57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5"/>
          <p:cNvSpPr txBox="1">
            <a:spLocks noChangeArrowheads="1"/>
          </p:cNvSpPr>
          <p:nvPr/>
        </p:nvSpPr>
        <p:spPr bwMode="auto">
          <a:xfrm>
            <a:off x="1635370" y="686899"/>
            <a:ext cx="91440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400"/>
              </a:lnSpc>
              <a:spcBef>
                <a:spcPct val="0"/>
              </a:spcBef>
              <a:buFontTx/>
              <a:buNone/>
            </a:pPr>
            <a:r>
              <a:rPr kumimoji="0" lang="zh-CN" altLang="en-US" dirty="0" smtClean="0">
                <a:solidFill>
                  <a:schemeClr val="bg1"/>
                </a:solidFill>
                <a:latin typeface="黑体" panose="02010609060101010101" pitchFamily="49" charset="-122"/>
                <a:ea typeface="黑体" panose="02010609060101010101" pitchFamily="49" charset="-122"/>
              </a:rPr>
              <a:t>三</a:t>
            </a:r>
            <a:r>
              <a:rPr kumimoji="0" lang="zh-CN" altLang="en-US" dirty="0" smtClean="0">
                <a:solidFill>
                  <a:schemeClr val="bg1"/>
                </a:solidFill>
                <a:latin typeface="黑体" panose="02010609060101010101" pitchFamily="49" charset="-122"/>
                <a:ea typeface="黑体" panose="02010609060101010101" pitchFamily="49" charset="-122"/>
              </a:rPr>
              <a:t>、哈工大辉煌</a:t>
            </a:r>
            <a:r>
              <a:rPr kumimoji="0" lang="zh-CN" altLang="en-US" dirty="0" smtClean="0">
                <a:solidFill>
                  <a:schemeClr val="bg1"/>
                </a:solidFill>
                <a:latin typeface="黑体" panose="02010609060101010101" pitchFamily="49" charset="-122"/>
                <a:ea typeface="黑体" panose="02010609060101010101" pitchFamily="49" charset="-122"/>
              </a:rPr>
              <a:t>历史</a:t>
            </a:r>
            <a:r>
              <a:rPr kumimoji="0" lang="en-US" altLang="zh-CN" dirty="0" smtClean="0">
                <a:solidFill>
                  <a:schemeClr val="bg1"/>
                </a:solidFill>
                <a:latin typeface="黑体" panose="02010609060101010101" pitchFamily="49" charset="-122"/>
                <a:ea typeface="黑体" panose="02010609060101010101" pitchFamily="49" charset="-122"/>
              </a:rPr>
              <a:t>——2016</a:t>
            </a:r>
            <a:r>
              <a:rPr kumimoji="0" lang="zh-CN" altLang="en-US" dirty="0" smtClean="0">
                <a:solidFill>
                  <a:schemeClr val="bg1"/>
                </a:solidFill>
                <a:latin typeface="黑体" panose="02010609060101010101" pitchFamily="49" charset="-122"/>
                <a:ea typeface="黑体" panose="02010609060101010101" pitchFamily="49" charset="-122"/>
              </a:rPr>
              <a:t>年全国一级学科评估</a:t>
            </a:r>
            <a:endParaRPr kumimoji="0" lang="en-US" altLang="zh-CN"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80" y="0"/>
            <a:ext cx="628650" cy="762000"/>
          </a:xfrm>
          <a:prstGeom prst="rect">
            <a:avLst/>
          </a:prstGeom>
        </p:spPr>
      </p:pic>
      <p:sp>
        <p:nvSpPr>
          <p:cNvPr id="6" name="文本框 5"/>
          <p:cNvSpPr txBox="1"/>
          <p:nvPr/>
        </p:nvSpPr>
        <p:spPr>
          <a:xfrm>
            <a:off x="1431636" y="1445724"/>
            <a:ext cx="9642764" cy="5201424"/>
          </a:xfrm>
          <a:prstGeom prst="rect">
            <a:avLst/>
          </a:prstGeom>
          <a:noFill/>
        </p:spPr>
        <p:txBody>
          <a:bodyPr wrap="square" rtlCol="0">
            <a:spAutoFit/>
          </a:bodyPr>
          <a:lstStyle/>
          <a:p>
            <a:r>
              <a:rPr lang="zh-CN" altLang="en-US" sz="2800" dirty="0">
                <a:latin typeface="华文中宋" panose="02010600040101010101" pitchFamily="2" charset="-122"/>
                <a:ea typeface="华文中宋" panose="02010600040101010101" pitchFamily="2" charset="-122"/>
              </a:rPr>
              <a:t>第四轮</a:t>
            </a:r>
            <a:r>
              <a:rPr lang="zh-CN" altLang="en-US" sz="2800" dirty="0" smtClean="0">
                <a:latin typeface="华文中宋" panose="02010600040101010101" pitchFamily="2" charset="-122"/>
                <a:ea typeface="华文中宋" panose="02010600040101010101" pitchFamily="2" charset="-122"/>
              </a:rPr>
              <a:t>评估在 </a:t>
            </a:r>
            <a:r>
              <a:rPr lang="en-US" altLang="zh-CN" sz="2800" dirty="0">
                <a:latin typeface="华文中宋" panose="02010600040101010101" pitchFamily="2" charset="-122"/>
                <a:ea typeface="华文中宋" panose="02010600040101010101" pitchFamily="2" charset="-122"/>
              </a:rPr>
              <a:t>95 </a:t>
            </a:r>
            <a:r>
              <a:rPr lang="zh-CN" altLang="en-US" sz="2800" dirty="0">
                <a:latin typeface="华文中宋" panose="02010600040101010101" pitchFamily="2" charset="-122"/>
                <a:ea typeface="华文中宋" panose="02010600040101010101" pitchFamily="2" charset="-122"/>
              </a:rPr>
              <a:t>个一级学科范围内开展（不含军事学门类等 </a:t>
            </a:r>
            <a:r>
              <a:rPr lang="en-US" altLang="zh-CN" sz="2800" dirty="0">
                <a:latin typeface="华文中宋" panose="02010600040101010101" pitchFamily="2" charset="-122"/>
                <a:ea typeface="华文中宋" panose="02010600040101010101" pitchFamily="2" charset="-122"/>
              </a:rPr>
              <a:t>16 </a:t>
            </a:r>
            <a:r>
              <a:rPr lang="zh-CN" altLang="en-US" sz="2800" dirty="0">
                <a:latin typeface="华文中宋" panose="02010600040101010101" pitchFamily="2" charset="-122"/>
                <a:ea typeface="华文中宋" panose="02010600040101010101" pitchFamily="2" charset="-122"/>
              </a:rPr>
              <a:t>个学科），共有 </a:t>
            </a:r>
            <a:r>
              <a:rPr lang="en-US" altLang="zh-CN" sz="2800" dirty="0">
                <a:latin typeface="华文中宋" panose="02010600040101010101" pitchFamily="2" charset="-122"/>
                <a:ea typeface="华文中宋" panose="02010600040101010101" pitchFamily="2" charset="-122"/>
              </a:rPr>
              <a:t>513 </a:t>
            </a:r>
            <a:r>
              <a:rPr lang="zh-CN" altLang="en-US" sz="2800" dirty="0">
                <a:latin typeface="华文中宋" panose="02010600040101010101" pitchFamily="2" charset="-122"/>
                <a:ea typeface="华文中宋" panose="02010600040101010101" pitchFamily="2" charset="-122"/>
              </a:rPr>
              <a:t>个单位的 </a:t>
            </a:r>
            <a:r>
              <a:rPr lang="en-US" altLang="zh-CN" sz="2800" dirty="0">
                <a:latin typeface="华文中宋" panose="02010600040101010101" pitchFamily="2" charset="-122"/>
                <a:ea typeface="华文中宋" panose="02010600040101010101" pitchFamily="2" charset="-122"/>
              </a:rPr>
              <a:t>7449 </a:t>
            </a:r>
            <a:r>
              <a:rPr lang="zh-CN" altLang="en-US" sz="2800" dirty="0">
                <a:latin typeface="华文中宋" panose="02010600040101010101" pitchFamily="2" charset="-122"/>
                <a:ea typeface="华文中宋" panose="02010600040101010101" pitchFamily="2" charset="-122"/>
              </a:rPr>
              <a:t>个学科参评</a:t>
            </a:r>
            <a:r>
              <a:rPr lang="zh-CN" altLang="en-US" sz="2800" dirty="0" smtClean="0">
                <a:latin typeface="华文中宋" panose="02010600040101010101" pitchFamily="2" charset="-122"/>
                <a:ea typeface="华文中宋" panose="02010600040101010101" pitchFamily="2" charset="-122"/>
              </a:rPr>
              <a:t>。</a:t>
            </a:r>
            <a:endParaRPr lang="en-US" altLang="zh-CN" sz="2800" dirty="0" smtClean="0">
              <a:latin typeface="华文中宋" panose="02010600040101010101" pitchFamily="2" charset="-122"/>
              <a:ea typeface="华文中宋" panose="02010600040101010101" pitchFamily="2" charset="-122"/>
            </a:endParaRPr>
          </a:p>
          <a:p>
            <a:r>
              <a:rPr lang="zh-CN" altLang="en-US" sz="3600" dirty="0">
                <a:latin typeface="华文中宋" panose="02010600040101010101" pitchFamily="2" charset="-122"/>
                <a:ea typeface="华文中宋" panose="02010600040101010101" pitchFamily="2" charset="-122"/>
              </a:rPr>
              <a:t>哈工大获评 </a:t>
            </a:r>
            <a:r>
              <a:rPr lang="en-US" altLang="zh-CN" sz="3600" dirty="0">
                <a:latin typeface="华文中宋" panose="02010600040101010101" pitchFamily="2" charset="-122"/>
                <a:ea typeface="华文中宋" panose="02010600040101010101" pitchFamily="2" charset="-122"/>
              </a:rPr>
              <a:t>A+ </a:t>
            </a:r>
            <a:r>
              <a:rPr lang="zh-CN" altLang="en-US" sz="3600" dirty="0">
                <a:latin typeface="华文中宋" panose="02010600040101010101" pitchFamily="2" charset="-122"/>
                <a:ea typeface="华文中宋" panose="02010600040101010101" pitchFamily="2" charset="-122"/>
              </a:rPr>
              <a:t>学科的</a:t>
            </a:r>
            <a:r>
              <a:rPr lang="zh-CN" altLang="en-US" sz="3600" dirty="0" smtClean="0">
                <a:latin typeface="华文中宋" panose="02010600040101010101" pitchFamily="2" charset="-122"/>
                <a:ea typeface="华文中宋" panose="02010600040101010101" pitchFamily="2" charset="-122"/>
              </a:rPr>
              <a:t>有：</a:t>
            </a:r>
            <a:r>
              <a:rPr lang="zh-CN" altLang="en-US" sz="3600" dirty="0" smtClean="0">
                <a:latin typeface="华文中宋" panose="02010600040101010101" pitchFamily="2" charset="-122"/>
                <a:ea typeface="华文中宋" panose="02010600040101010101" pitchFamily="2" charset="-122"/>
                <a:sym typeface="Wingdings" panose="05000000000000000000" pitchFamily="2" charset="2"/>
              </a:rPr>
              <a:t>（</a:t>
            </a:r>
            <a:r>
              <a:rPr lang="en-US" altLang="zh-CN" sz="3600" dirty="0" smtClean="0">
                <a:latin typeface="华文中宋" panose="02010600040101010101" pitchFamily="2" charset="-122"/>
                <a:ea typeface="华文中宋" panose="02010600040101010101" pitchFamily="2" charset="-122"/>
                <a:sym typeface="Wingdings" panose="05000000000000000000" pitchFamily="2" charset="2"/>
              </a:rPr>
              <a:t>3</a:t>
            </a:r>
            <a:r>
              <a:rPr lang="zh-CN" altLang="en-US" sz="3600" dirty="0" smtClean="0">
                <a:latin typeface="华文中宋" panose="02010600040101010101" pitchFamily="2" charset="-122"/>
                <a:ea typeface="华文中宋" panose="02010600040101010101" pitchFamily="2" charset="-122"/>
                <a:sym typeface="Wingdings" panose="05000000000000000000" pitchFamily="2" charset="2"/>
              </a:rPr>
              <a:t>个）</a:t>
            </a:r>
            <a:endParaRPr lang="en-US" altLang="zh-CN" sz="3600" dirty="0" smtClean="0">
              <a:latin typeface="华文中宋" panose="02010600040101010101" pitchFamily="2" charset="-122"/>
              <a:ea typeface="华文中宋" panose="02010600040101010101" pitchFamily="2" charset="-122"/>
            </a:endParaRPr>
          </a:p>
          <a:p>
            <a:r>
              <a:rPr lang="zh-CN" altLang="en-US" sz="2800" dirty="0" smtClean="0">
                <a:latin typeface="华文中宋" panose="02010600040101010101" pitchFamily="2" charset="-122"/>
                <a:ea typeface="华文中宋" panose="02010600040101010101" pitchFamily="2" charset="-122"/>
              </a:rPr>
              <a:t>环境</a:t>
            </a:r>
            <a:r>
              <a:rPr lang="zh-CN" altLang="en-US" sz="2800" dirty="0">
                <a:latin typeface="华文中宋" panose="02010600040101010101" pitchFamily="2" charset="-122"/>
                <a:ea typeface="华文中宋" panose="02010600040101010101" pitchFamily="2" charset="-122"/>
              </a:rPr>
              <a:t>科学与工程、机械工程、控制科学与工程</a:t>
            </a:r>
            <a:r>
              <a:rPr lang="zh-CN" altLang="en-US" sz="2800" dirty="0" smtClean="0">
                <a:latin typeface="华文中宋" panose="02010600040101010101" pitchFamily="2" charset="-122"/>
                <a:ea typeface="华文中宋" panose="02010600040101010101" pitchFamily="2" charset="-122"/>
              </a:rPr>
              <a:t>；</a:t>
            </a:r>
            <a:endParaRPr lang="en-US" altLang="zh-CN" sz="2800" dirty="0" smtClean="0">
              <a:latin typeface="华文中宋" panose="02010600040101010101" pitchFamily="2" charset="-122"/>
              <a:ea typeface="华文中宋" panose="02010600040101010101" pitchFamily="2" charset="-122"/>
            </a:endParaRPr>
          </a:p>
          <a:p>
            <a:r>
              <a:rPr lang="zh-CN" altLang="en-US" sz="3600" dirty="0" smtClean="0">
                <a:latin typeface="华文中宋" panose="02010600040101010101" pitchFamily="2" charset="-122"/>
                <a:ea typeface="华文中宋" panose="02010600040101010101" pitchFamily="2" charset="-122"/>
              </a:rPr>
              <a:t>获</a:t>
            </a:r>
            <a:r>
              <a:rPr lang="zh-CN" altLang="en-US" sz="3600" dirty="0">
                <a:latin typeface="华文中宋" panose="02010600040101010101" pitchFamily="2" charset="-122"/>
                <a:ea typeface="华文中宋" panose="02010600040101010101" pitchFamily="2" charset="-122"/>
              </a:rPr>
              <a:t>评 </a:t>
            </a:r>
            <a:r>
              <a:rPr lang="en-US" altLang="zh-CN" sz="3600" dirty="0">
                <a:latin typeface="华文中宋" panose="02010600040101010101" pitchFamily="2" charset="-122"/>
                <a:ea typeface="华文中宋" panose="02010600040101010101" pitchFamily="2" charset="-122"/>
              </a:rPr>
              <a:t>A </a:t>
            </a:r>
            <a:r>
              <a:rPr lang="zh-CN" altLang="en-US" sz="3600" dirty="0">
                <a:latin typeface="华文中宋" panose="02010600040101010101" pitchFamily="2" charset="-122"/>
                <a:ea typeface="华文中宋" panose="02010600040101010101" pitchFamily="2" charset="-122"/>
              </a:rPr>
              <a:t>学科的</a:t>
            </a:r>
            <a:r>
              <a:rPr lang="zh-CN" altLang="en-US" sz="3600" dirty="0" smtClean="0">
                <a:latin typeface="华文中宋" panose="02010600040101010101" pitchFamily="2" charset="-122"/>
                <a:ea typeface="华文中宋" panose="02010600040101010101" pitchFamily="2" charset="-122"/>
              </a:rPr>
              <a:t>有：（</a:t>
            </a:r>
            <a:r>
              <a:rPr lang="en-US" altLang="zh-CN" sz="3600" dirty="0" smtClean="0">
                <a:latin typeface="华文中宋" panose="02010600040101010101" pitchFamily="2" charset="-122"/>
                <a:ea typeface="华文中宋" panose="02010600040101010101" pitchFamily="2" charset="-122"/>
              </a:rPr>
              <a:t>5</a:t>
            </a:r>
            <a:r>
              <a:rPr lang="zh-CN" altLang="en-US" sz="3600" dirty="0" smtClean="0">
                <a:latin typeface="华文中宋" panose="02010600040101010101" pitchFamily="2" charset="-122"/>
                <a:ea typeface="华文中宋" panose="02010600040101010101" pitchFamily="2" charset="-122"/>
              </a:rPr>
              <a:t>个）</a:t>
            </a:r>
            <a:endParaRPr lang="en-US" altLang="zh-CN" sz="3600" dirty="0" smtClean="0">
              <a:latin typeface="华文中宋" panose="02010600040101010101" pitchFamily="2" charset="-122"/>
              <a:ea typeface="华文中宋" panose="02010600040101010101" pitchFamily="2" charset="-122"/>
            </a:endParaRPr>
          </a:p>
          <a:p>
            <a:r>
              <a:rPr lang="zh-CN" altLang="en-US" sz="2800" dirty="0" smtClean="0">
                <a:latin typeface="华文中宋" panose="02010600040101010101" pitchFamily="2" charset="-122"/>
                <a:ea typeface="华文中宋" panose="02010600040101010101" pitchFamily="2" charset="-122"/>
              </a:rPr>
              <a:t>力学</a:t>
            </a:r>
            <a:r>
              <a:rPr lang="zh-CN" altLang="en-US" sz="2800" dirty="0">
                <a:latin typeface="华文中宋" panose="02010600040101010101" pitchFamily="2" charset="-122"/>
                <a:ea typeface="华文中宋" panose="02010600040101010101" pitchFamily="2" charset="-122"/>
              </a:rPr>
              <a:t>、材料科学与工程 、计算机科学与技术 、土木工程、管理科学与工程</a:t>
            </a:r>
            <a:r>
              <a:rPr lang="zh-CN" altLang="en-US" sz="2800" dirty="0" smtClean="0">
                <a:latin typeface="华文中宋" panose="02010600040101010101" pitchFamily="2" charset="-122"/>
                <a:ea typeface="华文中宋" panose="02010600040101010101" pitchFamily="2" charset="-122"/>
              </a:rPr>
              <a:t>；</a:t>
            </a:r>
            <a:endParaRPr lang="en-US" altLang="zh-CN" sz="2800" dirty="0" smtClean="0">
              <a:latin typeface="华文中宋" panose="02010600040101010101" pitchFamily="2" charset="-122"/>
              <a:ea typeface="华文中宋" panose="02010600040101010101" pitchFamily="2" charset="-122"/>
            </a:endParaRPr>
          </a:p>
          <a:p>
            <a:r>
              <a:rPr lang="zh-CN" altLang="en-US" sz="3600" dirty="0" smtClean="0">
                <a:latin typeface="华文中宋" panose="02010600040101010101" pitchFamily="2" charset="-122"/>
                <a:ea typeface="华文中宋" panose="02010600040101010101" pitchFamily="2" charset="-122"/>
              </a:rPr>
              <a:t>获</a:t>
            </a:r>
            <a:r>
              <a:rPr lang="zh-CN" altLang="en-US" sz="3600" dirty="0">
                <a:latin typeface="华文中宋" panose="02010600040101010101" pitchFamily="2" charset="-122"/>
                <a:ea typeface="华文中宋" panose="02010600040101010101" pitchFamily="2" charset="-122"/>
              </a:rPr>
              <a:t>评 </a:t>
            </a:r>
            <a:r>
              <a:rPr lang="en-US" altLang="zh-CN" sz="3600" dirty="0">
                <a:latin typeface="华文中宋" panose="02010600040101010101" pitchFamily="2" charset="-122"/>
                <a:ea typeface="华文中宋" panose="02010600040101010101" pitchFamily="2" charset="-122"/>
              </a:rPr>
              <a:t>A- </a:t>
            </a:r>
            <a:r>
              <a:rPr lang="zh-CN" altLang="en-US" sz="3600" dirty="0">
                <a:latin typeface="华文中宋" panose="02010600040101010101" pitchFamily="2" charset="-122"/>
                <a:ea typeface="华文中宋" panose="02010600040101010101" pitchFamily="2" charset="-122"/>
              </a:rPr>
              <a:t>学科的</a:t>
            </a:r>
            <a:r>
              <a:rPr lang="zh-CN" altLang="en-US" sz="3600" dirty="0" smtClean="0">
                <a:latin typeface="华文中宋" panose="02010600040101010101" pitchFamily="2" charset="-122"/>
                <a:ea typeface="华文中宋" panose="02010600040101010101" pitchFamily="2" charset="-122"/>
              </a:rPr>
              <a:t>有（</a:t>
            </a:r>
            <a:r>
              <a:rPr lang="en-US" altLang="zh-CN" sz="3600" dirty="0" smtClean="0">
                <a:latin typeface="华文中宋" panose="02010600040101010101" pitchFamily="2" charset="-122"/>
                <a:ea typeface="华文中宋" panose="02010600040101010101" pitchFamily="2" charset="-122"/>
              </a:rPr>
              <a:t>9</a:t>
            </a:r>
            <a:r>
              <a:rPr lang="zh-CN" altLang="en-US" sz="3600" dirty="0" smtClean="0">
                <a:latin typeface="华文中宋" panose="02010600040101010101" pitchFamily="2" charset="-122"/>
                <a:ea typeface="华文中宋" panose="02010600040101010101" pitchFamily="2" charset="-122"/>
              </a:rPr>
              <a:t>个）</a:t>
            </a:r>
            <a:endParaRPr lang="en-US" altLang="zh-CN" sz="3600" dirty="0" smtClean="0">
              <a:latin typeface="华文中宋" panose="02010600040101010101" pitchFamily="2" charset="-122"/>
              <a:ea typeface="华文中宋" panose="02010600040101010101" pitchFamily="2" charset="-122"/>
            </a:endParaRPr>
          </a:p>
          <a:p>
            <a:r>
              <a:rPr lang="zh-CN" altLang="en-US" sz="2800" dirty="0" smtClean="0">
                <a:latin typeface="华文中宋" panose="02010600040101010101" pitchFamily="2" charset="-122"/>
                <a:ea typeface="华文中宋" panose="02010600040101010101" pitchFamily="2" charset="-122"/>
              </a:rPr>
              <a:t>仪器</a:t>
            </a:r>
            <a:r>
              <a:rPr lang="zh-CN" altLang="en-US" sz="2800" dirty="0">
                <a:latin typeface="华文中宋" panose="02010600040101010101" pitchFamily="2" charset="-122"/>
                <a:ea typeface="华文中宋" panose="02010600040101010101" pitchFamily="2" charset="-122"/>
              </a:rPr>
              <a:t>科学与技术、动力工程及工程热物理、电气工程、光学工程 、软件工程、城乡规划学、化学工程与技术、信息与通信工程、数学。</a:t>
            </a:r>
            <a:endParaRPr lang="zh-CN" altLang="en-US" sz="2800" dirty="0">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22" y="6163678"/>
            <a:ext cx="3009900" cy="514350"/>
          </a:xfrm>
          <a:prstGeom prst="rect">
            <a:avLst/>
          </a:prstGeom>
        </p:spPr>
      </p:pic>
    </p:spTree>
    <p:extLst>
      <p:ext uri="{BB962C8B-B14F-4D97-AF65-F5344CB8AC3E}">
        <p14:creationId xmlns:p14="http://schemas.microsoft.com/office/powerpoint/2010/main" val="1117884302"/>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6851</TotalTime>
  <Words>9852</Words>
  <Application>Microsoft Office PowerPoint</Application>
  <PresentationFormat>宽屏</PresentationFormat>
  <Paragraphs>857</Paragraphs>
  <Slides>129</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129</vt:i4>
      </vt:variant>
    </vt:vector>
  </HeadingPairs>
  <TitlesOfParts>
    <vt:vector size="152" baseType="lpstr">
      <vt:lpstr>方正粗黑宋简体</vt:lpstr>
      <vt:lpstr>汉仪书魂体简</vt:lpstr>
      <vt:lpstr>黑体</vt:lpstr>
      <vt:lpstr>华文行楷</vt:lpstr>
      <vt:lpstr>华文琥珀</vt:lpstr>
      <vt:lpstr>华文楷体</vt:lpstr>
      <vt:lpstr>华文新魏</vt:lpstr>
      <vt:lpstr>华文中宋</vt:lpstr>
      <vt:lpstr>楷体_GB2312</vt:lpstr>
      <vt:lpstr>隶书</vt:lpstr>
      <vt:lpstr>思源黑体 CN Bold</vt:lpstr>
      <vt:lpstr>宋体</vt:lpstr>
      <vt:lpstr>微软雅黑</vt:lpstr>
      <vt:lpstr>叶根友毛笔行书简体</vt:lpstr>
      <vt:lpstr>幼圆</vt:lpstr>
      <vt:lpstr>禹卫书法行书简体
</vt:lpstr>
      <vt:lpstr>Arial</vt:lpstr>
      <vt:lpstr>Century Gothic</vt:lpstr>
      <vt:lpstr>Segoe UI Black</vt:lpstr>
      <vt:lpstr>Times New Roman</vt:lpstr>
      <vt:lpstr>Wingdings</vt:lpstr>
      <vt:lpstr>Wingdings 3</vt:lpstr>
      <vt:lpstr>丝状</vt:lpstr>
      <vt:lpstr>大国重器  百年辉煌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自然辩证法概论</dc:title>
  <dc:creator>张 敏</dc:creator>
  <cp:lastModifiedBy>张 敏</cp:lastModifiedBy>
  <cp:revision>286</cp:revision>
  <dcterms:created xsi:type="dcterms:W3CDTF">2020-02-13T06:26:09Z</dcterms:created>
  <dcterms:modified xsi:type="dcterms:W3CDTF">2020-05-18T14:10:46Z</dcterms:modified>
</cp:coreProperties>
</file>